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79" r:id="rId4"/>
  </p:sldMasterIdLst>
  <p:notesMasterIdLst>
    <p:notesMasterId r:id="rId57"/>
  </p:notesMasterIdLst>
  <p:sldIdLst>
    <p:sldId id="266" r:id="rId5"/>
    <p:sldId id="297" r:id="rId6"/>
    <p:sldId id="302" r:id="rId7"/>
    <p:sldId id="325" r:id="rId8"/>
    <p:sldId id="326" r:id="rId9"/>
    <p:sldId id="322" r:id="rId10"/>
    <p:sldId id="309" r:id="rId11"/>
    <p:sldId id="324" r:id="rId12"/>
    <p:sldId id="328" r:id="rId13"/>
    <p:sldId id="317" r:id="rId14"/>
    <p:sldId id="329" r:id="rId15"/>
    <p:sldId id="319" r:id="rId16"/>
    <p:sldId id="300" r:id="rId17"/>
    <p:sldId id="330" r:id="rId18"/>
    <p:sldId id="331" r:id="rId19"/>
    <p:sldId id="332" r:id="rId20"/>
    <p:sldId id="303" r:id="rId21"/>
    <p:sldId id="304" r:id="rId22"/>
    <p:sldId id="305" r:id="rId23"/>
    <p:sldId id="306" r:id="rId24"/>
    <p:sldId id="307" r:id="rId25"/>
    <p:sldId id="308" r:id="rId26"/>
    <p:sldId id="333" r:id="rId27"/>
    <p:sldId id="256" r:id="rId28"/>
    <p:sldId id="257" r:id="rId29"/>
    <p:sldId id="258" r:id="rId30"/>
    <p:sldId id="259" r:id="rId31"/>
    <p:sldId id="260" r:id="rId32"/>
    <p:sldId id="261" r:id="rId33"/>
    <p:sldId id="262" r:id="rId34"/>
    <p:sldId id="263" r:id="rId35"/>
    <p:sldId id="264" r:id="rId36"/>
    <p:sldId id="265" r:id="rId37"/>
    <p:sldId id="344" r:id="rId38"/>
    <p:sldId id="267" r:id="rId39"/>
    <p:sldId id="268" r:id="rId40"/>
    <p:sldId id="269" r:id="rId41"/>
    <p:sldId id="334" r:id="rId42"/>
    <p:sldId id="312" r:id="rId43"/>
    <p:sldId id="335" r:id="rId44"/>
    <p:sldId id="336" r:id="rId45"/>
    <p:sldId id="337" r:id="rId46"/>
    <p:sldId id="338" r:id="rId47"/>
    <p:sldId id="339" r:id="rId48"/>
    <p:sldId id="314" r:id="rId49"/>
    <p:sldId id="340" r:id="rId50"/>
    <p:sldId id="320" r:id="rId51"/>
    <p:sldId id="315" r:id="rId52"/>
    <p:sldId id="316" r:id="rId53"/>
    <p:sldId id="341" r:id="rId54"/>
    <p:sldId id="342" r:id="rId55"/>
    <p:sldId id="34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D2B50-3FF7-5A7E-108A-E60C33435A4E}" name="Tracey Sikora" initials="TS" userId="S::tsikora@rarediseases.org::d463dd93-21f1-4b6f-a5cc-0815fa7ac7a7" providerId="AD"/>
  <p188:author id="{3411ED7A-64F9-C8B9-32A5-7E78AA7434CB}" name="Amanda Mannix" initials="AM" userId="S::amannix@rarediseases.org::adc08216-32ba-41d2-9127-c23038576f2c" providerId="AD"/>
  <p188:author id="{4C42B1A2-666F-7AA9-4500-BF04A09EC60E}" name="Kay Green" initials="" userId="S::kgreen@rarediseases.org::1a79b24e-6bc9-498b-a20d-a7de137b9b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7C551-ABFF-4CB2-96F2-335B66F4E1D2}" v="12" dt="2026-05-04T21:23:48.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a Boiano" userId="1060ca57-e1ef-424c-ba49-6dac6249d1fc" providerId="ADAL" clId="{C21D2497-3891-4E9A-89FF-8E483C4109A5}"/>
    <pc:docChg chg="undo custSel addSld delSld modSld">
      <pc:chgData name="Antonia Boiano" userId="1060ca57-e1ef-424c-ba49-6dac6249d1fc" providerId="ADAL" clId="{C21D2497-3891-4E9A-89FF-8E483C4109A5}" dt="2026-05-04T21:23:48.089" v="14"/>
      <pc:docMkLst>
        <pc:docMk/>
      </pc:docMkLst>
      <pc:sldChg chg="add del">
        <pc:chgData name="Antonia Boiano" userId="1060ca57-e1ef-424c-ba49-6dac6249d1fc" providerId="ADAL" clId="{C21D2497-3891-4E9A-89FF-8E483C4109A5}" dt="2026-05-04T21:23:48.089" v="14"/>
        <pc:sldMkLst>
          <pc:docMk/>
          <pc:sldMk cId="0" sldId="256"/>
        </pc:sldMkLst>
      </pc:sldChg>
      <pc:sldChg chg="add del">
        <pc:chgData name="Antonia Boiano" userId="1060ca57-e1ef-424c-ba49-6dac6249d1fc" providerId="ADAL" clId="{C21D2497-3891-4E9A-89FF-8E483C4109A5}" dt="2026-05-04T21:23:48.089" v="14"/>
        <pc:sldMkLst>
          <pc:docMk/>
          <pc:sldMk cId="0" sldId="257"/>
        </pc:sldMkLst>
      </pc:sldChg>
      <pc:sldChg chg="add del">
        <pc:chgData name="Antonia Boiano" userId="1060ca57-e1ef-424c-ba49-6dac6249d1fc" providerId="ADAL" clId="{C21D2497-3891-4E9A-89FF-8E483C4109A5}" dt="2026-05-04T21:23:48.089" v="14"/>
        <pc:sldMkLst>
          <pc:docMk/>
          <pc:sldMk cId="0" sldId="258"/>
        </pc:sldMkLst>
      </pc:sldChg>
      <pc:sldChg chg="add del">
        <pc:chgData name="Antonia Boiano" userId="1060ca57-e1ef-424c-ba49-6dac6249d1fc" providerId="ADAL" clId="{C21D2497-3891-4E9A-89FF-8E483C4109A5}" dt="2026-05-04T21:23:48.089" v="14"/>
        <pc:sldMkLst>
          <pc:docMk/>
          <pc:sldMk cId="0" sldId="259"/>
        </pc:sldMkLst>
      </pc:sldChg>
      <pc:sldChg chg="add del">
        <pc:chgData name="Antonia Boiano" userId="1060ca57-e1ef-424c-ba49-6dac6249d1fc" providerId="ADAL" clId="{C21D2497-3891-4E9A-89FF-8E483C4109A5}" dt="2026-05-04T21:23:48.089" v="14"/>
        <pc:sldMkLst>
          <pc:docMk/>
          <pc:sldMk cId="0" sldId="260"/>
        </pc:sldMkLst>
      </pc:sldChg>
      <pc:sldChg chg="add del">
        <pc:chgData name="Antonia Boiano" userId="1060ca57-e1ef-424c-ba49-6dac6249d1fc" providerId="ADAL" clId="{C21D2497-3891-4E9A-89FF-8E483C4109A5}" dt="2026-05-04T21:23:48.089" v="14"/>
        <pc:sldMkLst>
          <pc:docMk/>
          <pc:sldMk cId="0" sldId="261"/>
        </pc:sldMkLst>
      </pc:sldChg>
      <pc:sldChg chg="add del">
        <pc:chgData name="Antonia Boiano" userId="1060ca57-e1ef-424c-ba49-6dac6249d1fc" providerId="ADAL" clId="{C21D2497-3891-4E9A-89FF-8E483C4109A5}" dt="2026-05-04T21:23:48.089" v="14"/>
        <pc:sldMkLst>
          <pc:docMk/>
          <pc:sldMk cId="0" sldId="262"/>
        </pc:sldMkLst>
      </pc:sldChg>
      <pc:sldChg chg="add del">
        <pc:chgData name="Antonia Boiano" userId="1060ca57-e1ef-424c-ba49-6dac6249d1fc" providerId="ADAL" clId="{C21D2497-3891-4E9A-89FF-8E483C4109A5}" dt="2026-05-04T21:23:48.089" v="14"/>
        <pc:sldMkLst>
          <pc:docMk/>
          <pc:sldMk cId="0" sldId="263"/>
        </pc:sldMkLst>
      </pc:sldChg>
      <pc:sldChg chg="add del setBg">
        <pc:chgData name="Antonia Boiano" userId="1060ca57-e1ef-424c-ba49-6dac6249d1fc" providerId="ADAL" clId="{C21D2497-3891-4E9A-89FF-8E483C4109A5}" dt="2026-05-04T21:23:48.089" v="14"/>
        <pc:sldMkLst>
          <pc:docMk/>
          <pc:sldMk cId="0" sldId="264"/>
        </pc:sldMkLst>
      </pc:sldChg>
      <pc:sldChg chg="add del">
        <pc:chgData name="Antonia Boiano" userId="1060ca57-e1ef-424c-ba49-6dac6249d1fc" providerId="ADAL" clId="{C21D2497-3891-4E9A-89FF-8E483C4109A5}" dt="2026-05-04T21:23:48.089" v="14"/>
        <pc:sldMkLst>
          <pc:docMk/>
          <pc:sldMk cId="0" sldId="265"/>
        </pc:sldMkLst>
      </pc:sldChg>
      <pc:sldChg chg="add del">
        <pc:chgData name="Antonia Boiano" userId="1060ca57-e1ef-424c-ba49-6dac6249d1fc" providerId="ADAL" clId="{C21D2497-3891-4E9A-89FF-8E483C4109A5}" dt="2026-05-04T21:23:48.089" v="14"/>
        <pc:sldMkLst>
          <pc:docMk/>
          <pc:sldMk cId="0" sldId="267"/>
        </pc:sldMkLst>
      </pc:sldChg>
      <pc:sldChg chg="add del">
        <pc:chgData name="Antonia Boiano" userId="1060ca57-e1ef-424c-ba49-6dac6249d1fc" providerId="ADAL" clId="{C21D2497-3891-4E9A-89FF-8E483C4109A5}" dt="2026-05-04T21:23:48.089" v="14"/>
        <pc:sldMkLst>
          <pc:docMk/>
          <pc:sldMk cId="0" sldId="268"/>
        </pc:sldMkLst>
      </pc:sldChg>
      <pc:sldChg chg="add del">
        <pc:chgData name="Antonia Boiano" userId="1060ca57-e1ef-424c-ba49-6dac6249d1fc" providerId="ADAL" clId="{C21D2497-3891-4E9A-89FF-8E483C4109A5}" dt="2026-05-04T21:23:48.089" v="14"/>
        <pc:sldMkLst>
          <pc:docMk/>
          <pc:sldMk cId="0" sldId="269"/>
        </pc:sldMkLst>
      </pc:sldChg>
      <pc:sldChg chg="modSp add del mod">
        <pc:chgData name="Antonia Boiano" userId="1060ca57-e1ef-424c-ba49-6dac6249d1fc" providerId="ADAL" clId="{C21D2497-3891-4E9A-89FF-8E483C4109A5}" dt="2026-05-04T21:20:10.269" v="5"/>
        <pc:sldMkLst>
          <pc:docMk/>
          <pc:sldMk cId="3995218910" sldId="297"/>
        </pc:sldMkLst>
        <pc:spChg chg="mod">
          <ac:chgData name="Antonia Boiano" userId="1060ca57-e1ef-424c-ba49-6dac6249d1fc" providerId="ADAL" clId="{C21D2497-3891-4E9A-89FF-8E483C4109A5}" dt="2026-05-04T21:20:10.211" v="4"/>
          <ac:spMkLst>
            <pc:docMk/>
            <pc:sldMk cId="3995218910" sldId="297"/>
            <ac:spMk id="3" creationId="{B0A448A6-56F7-F8C6-36E4-631C6F510959}"/>
          </ac:spMkLst>
        </pc:spChg>
      </pc:sldChg>
      <pc:sldChg chg="modSp add del mod">
        <pc:chgData name="Antonia Boiano" userId="1060ca57-e1ef-424c-ba49-6dac6249d1fc" providerId="ADAL" clId="{C21D2497-3891-4E9A-89FF-8E483C4109A5}" dt="2026-05-04T21:20:10.269" v="5"/>
        <pc:sldMkLst>
          <pc:docMk/>
          <pc:sldMk cId="2814316441" sldId="300"/>
        </pc:sldMkLst>
        <pc:spChg chg="mod">
          <ac:chgData name="Antonia Boiano" userId="1060ca57-e1ef-424c-ba49-6dac6249d1fc" providerId="ADAL" clId="{C21D2497-3891-4E9A-89FF-8E483C4109A5}" dt="2026-05-04T21:20:10.211" v="4"/>
          <ac:spMkLst>
            <pc:docMk/>
            <pc:sldMk cId="2814316441" sldId="300"/>
            <ac:spMk id="3" creationId="{11D33E11-EBF4-9D17-6671-BA5AE0B2B97C}"/>
          </ac:spMkLst>
        </pc:spChg>
      </pc:sldChg>
      <pc:sldChg chg="add del setBg">
        <pc:chgData name="Antonia Boiano" userId="1060ca57-e1ef-424c-ba49-6dac6249d1fc" providerId="ADAL" clId="{C21D2497-3891-4E9A-89FF-8E483C4109A5}" dt="2026-05-04T21:20:10.269" v="5"/>
        <pc:sldMkLst>
          <pc:docMk/>
          <pc:sldMk cId="1117322458" sldId="302"/>
        </pc:sldMkLst>
      </pc:sldChg>
      <pc:sldChg chg="add del">
        <pc:chgData name="Antonia Boiano" userId="1060ca57-e1ef-424c-ba49-6dac6249d1fc" providerId="ADAL" clId="{C21D2497-3891-4E9A-89FF-8E483C4109A5}" dt="2026-05-04T21:20:38.283" v="8"/>
        <pc:sldMkLst>
          <pc:docMk/>
          <pc:sldMk cId="3030346333" sldId="303"/>
        </pc:sldMkLst>
      </pc:sldChg>
      <pc:sldChg chg="add del">
        <pc:chgData name="Antonia Boiano" userId="1060ca57-e1ef-424c-ba49-6dac6249d1fc" providerId="ADAL" clId="{C21D2497-3891-4E9A-89FF-8E483C4109A5}" dt="2026-05-04T21:20:38.283" v="8"/>
        <pc:sldMkLst>
          <pc:docMk/>
          <pc:sldMk cId="3693232091" sldId="304"/>
        </pc:sldMkLst>
      </pc:sldChg>
      <pc:sldChg chg="add del">
        <pc:chgData name="Antonia Boiano" userId="1060ca57-e1ef-424c-ba49-6dac6249d1fc" providerId="ADAL" clId="{C21D2497-3891-4E9A-89FF-8E483C4109A5}" dt="2026-05-04T21:20:38.283" v="8"/>
        <pc:sldMkLst>
          <pc:docMk/>
          <pc:sldMk cId="3450113518" sldId="305"/>
        </pc:sldMkLst>
      </pc:sldChg>
      <pc:sldChg chg="add del">
        <pc:chgData name="Antonia Boiano" userId="1060ca57-e1ef-424c-ba49-6dac6249d1fc" providerId="ADAL" clId="{C21D2497-3891-4E9A-89FF-8E483C4109A5}" dt="2026-05-04T21:20:38.283" v="8"/>
        <pc:sldMkLst>
          <pc:docMk/>
          <pc:sldMk cId="3043989685" sldId="306"/>
        </pc:sldMkLst>
      </pc:sldChg>
      <pc:sldChg chg="add del">
        <pc:chgData name="Antonia Boiano" userId="1060ca57-e1ef-424c-ba49-6dac6249d1fc" providerId="ADAL" clId="{C21D2497-3891-4E9A-89FF-8E483C4109A5}" dt="2026-05-04T21:20:38.283" v="8"/>
        <pc:sldMkLst>
          <pc:docMk/>
          <pc:sldMk cId="309258501" sldId="307"/>
        </pc:sldMkLst>
      </pc:sldChg>
      <pc:sldChg chg="add del">
        <pc:chgData name="Antonia Boiano" userId="1060ca57-e1ef-424c-ba49-6dac6249d1fc" providerId="ADAL" clId="{C21D2497-3891-4E9A-89FF-8E483C4109A5}" dt="2026-05-04T21:20:38.283" v="8"/>
        <pc:sldMkLst>
          <pc:docMk/>
          <pc:sldMk cId="1073196737" sldId="308"/>
        </pc:sldMkLst>
      </pc:sldChg>
      <pc:sldChg chg="add del">
        <pc:chgData name="Antonia Boiano" userId="1060ca57-e1ef-424c-ba49-6dac6249d1fc" providerId="ADAL" clId="{C21D2497-3891-4E9A-89FF-8E483C4109A5}" dt="2026-05-04T21:20:10.269" v="5"/>
        <pc:sldMkLst>
          <pc:docMk/>
          <pc:sldMk cId="3275274167" sldId="309"/>
        </pc:sldMkLst>
      </pc:sldChg>
      <pc:sldChg chg="add del">
        <pc:chgData name="Antonia Boiano" userId="1060ca57-e1ef-424c-ba49-6dac6249d1fc" providerId="ADAL" clId="{C21D2497-3891-4E9A-89FF-8E483C4109A5}" dt="2026-05-04T21:22:11.748" v="11"/>
        <pc:sldMkLst>
          <pc:docMk/>
          <pc:sldMk cId="469941935" sldId="312"/>
        </pc:sldMkLst>
      </pc:sldChg>
      <pc:sldChg chg="add del">
        <pc:chgData name="Antonia Boiano" userId="1060ca57-e1ef-424c-ba49-6dac6249d1fc" providerId="ADAL" clId="{C21D2497-3891-4E9A-89FF-8E483C4109A5}" dt="2026-05-04T21:22:11.748" v="11"/>
        <pc:sldMkLst>
          <pc:docMk/>
          <pc:sldMk cId="294962661" sldId="314"/>
        </pc:sldMkLst>
      </pc:sldChg>
      <pc:sldChg chg="add del">
        <pc:chgData name="Antonia Boiano" userId="1060ca57-e1ef-424c-ba49-6dac6249d1fc" providerId="ADAL" clId="{C21D2497-3891-4E9A-89FF-8E483C4109A5}" dt="2026-05-04T21:22:11.748" v="11"/>
        <pc:sldMkLst>
          <pc:docMk/>
          <pc:sldMk cId="4058348471" sldId="315"/>
        </pc:sldMkLst>
      </pc:sldChg>
      <pc:sldChg chg="add del">
        <pc:chgData name="Antonia Boiano" userId="1060ca57-e1ef-424c-ba49-6dac6249d1fc" providerId="ADAL" clId="{C21D2497-3891-4E9A-89FF-8E483C4109A5}" dt="2026-05-04T21:22:11.748" v="11"/>
        <pc:sldMkLst>
          <pc:docMk/>
          <pc:sldMk cId="1612837923" sldId="316"/>
        </pc:sldMkLst>
      </pc:sldChg>
      <pc:sldChg chg="add del">
        <pc:chgData name="Antonia Boiano" userId="1060ca57-e1ef-424c-ba49-6dac6249d1fc" providerId="ADAL" clId="{C21D2497-3891-4E9A-89FF-8E483C4109A5}" dt="2026-05-04T21:20:10.269" v="5"/>
        <pc:sldMkLst>
          <pc:docMk/>
          <pc:sldMk cId="1149820314" sldId="317"/>
        </pc:sldMkLst>
      </pc:sldChg>
      <pc:sldChg chg="add del">
        <pc:chgData name="Antonia Boiano" userId="1060ca57-e1ef-424c-ba49-6dac6249d1fc" providerId="ADAL" clId="{C21D2497-3891-4E9A-89FF-8E483C4109A5}" dt="2026-05-04T21:20:10.269" v="5"/>
        <pc:sldMkLst>
          <pc:docMk/>
          <pc:sldMk cId="3585020731" sldId="319"/>
        </pc:sldMkLst>
      </pc:sldChg>
      <pc:sldChg chg="add del">
        <pc:chgData name="Antonia Boiano" userId="1060ca57-e1ef-424c-ba49-6dac6249d1fc" providerId="ADAL" clId="{C21D2497-3891-4E9A-89FF-8E483C4109A5}" dt="2026-05-04T21:22:11.748" v="11"/>
        <pc:sldMkLst>
          <pc:docMk/>
          <pc:sldMk cId="30825529" sldId="320"/>
        </pc:sldMkLst>
      </pc:sldChg>
      <pc:sldChg chg="add del">
        <pc:chgData name="Antonia Boiano" userId="1060ca57-e1ef-424c-ba49-6dac6249d1fc" providerId="ADAL" clId="{C21D2497-3891-4E9A-89FF-8E483C4109A5}" dt="2026-05-04T21:20:10.269" v="5"/>
        <pc:sldMkLst>
          <pc:docMk/>
          <pc:sldMk cId="6162715" sldId="322"/>
        </pc:sldMkLst>
      </pc:sldChg>
      <pc:sldChg chg="add del">
        <pc:chgData name="Antonia Boiano" userId="1060ca57-e1ef-424c-ba49-6dac6249d1fc" providerId="ADAL" clId="{C21D2497-3891-4E9A-89FF-8E483C4109A5}" dt="2026-05-04T21:20:10.269" v="5"/>
        <pc:sldMkLst>
          <pc:docMk/>
          <pc:sldMk cId="1017905722" sldId="324"/>
        </pc:sldMkLst>
      </pc:sldChg>
      <pc:sldChg chg="add del">
        <pc:chgData name="Antonia Boiano" userId="1060ca57-e1ef-424c-ba49-6dac6249d1fc" providerId="ADAL" clId="{C21D2497-3891-4E9A-89FF-8E483C4109A5}" dt="2026-05-04T21:20:10.269" v="5"/>
        <pc:sldMkLst>
          <pc:docMk/>
          <pc:sldMk cId="2968199434" sldId="325"/>
        </pc:sldMkLst>
      </pc:sldChg>
      <pc:sldChg chg="add del">
        <pc:chgData name="Antonia Boiano" userId="1060ca57-e1ef-424c-ba49-6dac6249d1fc" providerId="ADAL" clId="{C21D2497-3891-4E9A-89FF-8E483C4109A5}" dt="2026-05-04T21:20:10.269" v="5"/>
        <pc:sldMkLst>
          <pc:docMk/>
          <pc:sldMk cId="3111332676" sldId="326"/>
        </pc:sldMkLst>
      </pc:sldChg>
      <pc:sldChg chg="add del">
        <pc:chgData name="Antonia Boiano" userId="1060ca57-e1ef-424c-ba49-6dac6249d1fc" providerId="ADAL" clId="{C21D2497-3891-4E9A-89FF-8E483C4109A5}" dt="2026-05-04T21:20:10.269" v="5"/>
        <pc:sldMkLst>
          <pc:docMk/>
          <pc:sldMk cId="103893992" sldId="328"/>
        </pc:sldMkLst>
      </pc:sldChg>
      <pc:sldChg chg="add del">
        <pc:chgData name="Antonia Boiano" userId="1060ca57-e1ef-424c-ba49-6dac6249d1fc" providerId="ADAL" clId="{C21D2497-3891-4E9A-89FF-8E483C4109A5}" dt="2026-05-04T21:20:10.269" v="5"/>
        <pc:sldMkLst>
          <pc:docMk/>
          <pc:sldMk cId="2154915417" sldId="329"/>
        </pc:sldMkLst>
      </pc:sldChg>
      <pc:sldChg chg="add">
        <pc:chgData name="Antonia Boiano" userId="1060ca57-e1ef-424c-ba49-6dac6249d1fc" providerId="ADAL" clId="{C21D2497-3891-4E9A-89FF-8E483C4109A5}" dt="2026-05-04T21:20:38.283" v="8"/>
        <pc:sldMkLst>
          <pc:docMk/>
          <pc:sldMk cId="2202476212" sldId="330"/>
        </pc:sldMkLst>
      </pc:sldChg>
      <pc:sldChg chg="add del">
        <pc:chgData name="Antonia Boiano" userId="1060ca57-e1ef-424c-ba49-6dac6249d1fc" providerId="ADAL" clId="{C21D2497-3891-4E9A-89FF-8E483C4109A5}" dt="2026-05-04T21:20:38.241" v="7"/>
        <pc:sldMkLst>
          <pc:docMk/>
          <pc:sldMk cId="2866521612" sldId="330"/>
        </pc:sldMkLst>
      </pc:sldChg>
      <pc:sldChg chg="add">
        <pc:chgData name="Antonia Boiano" userId="1060ca57-e1ef-424c-ba49-6dac6249d1fc" providerId="ADAL" clId="{C21D2497-3891-4E9A-89FF-8E483C4109A5}" dt="2026-05-04T21:20:38.283" v="8"/>
        <pc:sldMkLst>
          <pc:docMk/>
          <pc:sldMk cId="276723448" sldId="331"/>
        </pc:sldMkLst>
      </pc:sldChg>
      <pc:sldChg chg="add del">
        <pc:chgData name="Antonia Boiano" userId="1060ca57-e1ef-424c-ba49-6dac6249d1fc" providerId="ADAL" clId="{C21D2497-3891-4E9A-89FF-8E483C4109A5}" dt="2026-05-04T21:20:38.241" v="7"/>
        <pc:sldMkLst>
          <pc:docMk/>
          <pc:sldMk cId="4253316396" sldId="331"/>
        </pc:sldMkLst>
      </pc:sldChg>
      <pc:sldChg chg="add del">
        <pc:chgData name="Antonia Boiano" userId="1060ca57-e1ef-424c-ba49-6dac6249d1fc" providerId="ADAL" clId="{C21D2497-3891-4E9A-89FF-8E483C4109A5}" dt="2026-05-04T21:20:38.283" v="8"/>
        <pc:sldMkLst>
          <pc:docMk/>
          <pc:sldMk cId="813946910" sldId="332"/>
        </pc:sldMkLst>
      </pc:sldChg>
      <pc:sldChg chg="add">
        <pc:chgData name="Antonia Boiano" userId="1060ca57-e1ef-424c-ba49-6dac6249d1fc" providerId="ADAL" clId="{C21D2497-3891-4E9A-89FF-8E483C4109A5}" dt="2026-05-04T21:20:38.283" v="8"/>
        <pc:sldMkLst>
          <pc:docMk/>
          <pc:sldMk cId="502588190" sldId="333"/>
        </pc:sldMkLst>
      </pc:sldChg>
      <pc:sldChg chg="add del">
        <pc:chgData name="Antonia Boiano" userId="1060ca57-e1ef-424c-ba49-6dac6249d1fc" providerId="ADAL" clId="{C21D2497-3891-4E9A-89FF-8E483C4109A5}" dt="2026-05-04T21:20:38.241" v="7"/>
        <pc:sldMkLst>
          <pc:docMk/>
          <pc:sldMk cId="3200248825" sldId="333"/>
        </pc:sldMkLst>
      </pc:sldChg>
      <pc:sldChg chg="add del">
        <pc:chgData name="Antonia Boiano" userId="1060ca57-e1ef-424c-ba49-6dac6249d1fc" providerId="ADAL" clId="{C21D2497-3891-4E9A-89FF-8E483C4109A5}" dt="2026-05-04T21:22:11.691" v="10"/>
        <pc:sldMkLst>
          <pc:docMk/>
          <pc:sldMk cId="3606584065" sldId="334"/>
        </pc:sldMkLst>
      </pc:sldChg>
      <pc:sldChg chg="add">
        <pc:chgData name="Antonia Boiano" userId="1060ca57-e1ef-424c-ba49-6dac6249d1fc" providerId="ADAL" clId="{C21D2497-3891-4E9A-89FF-8E483C4109A5}" dt="2026-05-04T21:22:11.748" v="11"/>
        <pc:sldMkLst>
          <pc:docMk/>
          <pc:sldMk cId="3930616396" sldId="334"/>
        </pc:sldMkLst>
      </pc:sldChg>
      <pc:sldChg chg="add del">
        <pc:chgData name="Antonia Boiano" userId="1060ca57-e1ef-424c-ba49-6dac6249d1fc" providerId="ADAL" clId="{C21D2497-3891-4E9A-89FF-8E483C4109A5}" dt="2026-05-04T21:22:11.748" v="11"/>
        <pc:sldMkLst>
          <pc:docMk/>
          <pc:sldMk cId="1284203654" sldId="335"/>
        </pc:sldMkLst>
      </pc:sldChg>
      <pc:sldChg chg="add del">
        <pc:chgData name="Antonia Boiano" userId="1060ca57-e1ef-424c-ba49-6dac6249d1fc" providerId="ADAL" clId="{C21D2497-3891-4E9A-89FF-8E483C4109A5}" dt="2026-05-04T21:22:11.691" v="10"/>
        <pc:sldMkLst>
          <pc:docMk/>
          <pc:sldMk cId="2367344243" sldId="336"/>
        </pc:sldMkLst>
      </pc:sldChg>
      <pc:sldChg chg="add">
        <pc:chgData name="Antonia Boiano" userId="1060ca57-e1ef-424c-ba49-6dac6249d1fc" providerId="ADAL" clId="{C21D2497-3891-4E9A-89FF-8E483C4109A5}" dt="2026-05-04T21:22:11.748" v="11"/>
        <pc:sldMkLst>
          <pc:docMk/>
          <pc:sldMk cId="3369490938" sldId="336"/>
        </pc:sldMkLst>
      </pc:sldChg>
      <pc:sldChg chg="add del">
        <pc:chgData name="Antonia Boiano" userId="1060ca57-e1ef-424c-ba49-6dac6249d1fc" providerId="ADAL" clId="{C21D2497-3891-4E9A-89FF-8E483C4109A5}" dt="2026-05-04T21:22:11.748" v="11"/>
        <pc:sldMkLst>
          <pc:docMk/>
          <pc:sldMk cId="170959548" sldId="337"/>
        </pc:sldMkLst>
      </pc:sldChg>
      <pc:sldChg chg="add del">
        <pc:chgData name="Antonia Boiano" userId="1060ca57-e1ef-424c-ba49-6dac6249d1fc" providerId="ADAL" clId="{C21D2497-3891-4E9A-89FF-8E483C4109A5}" dt="2026-05-04T21:22:11.748" v="11"/>
        <pc:sldMkLst>
          <pc:docMk/>
          <pc:sldMk cId="548859685" sldId="338"/>
        </pc:sldMkLst>
      </pc:sldChg>
      <pc:sldChg chg="add del">
        <pc:chgData name="Antonia Boiano" userId="1060ca57-e1ef-424c-ba49-6dac6249d1fc" providerId="ADAL" clId="{C21D2497-3891-4E9A-89FF-8E483C4109A5}" dt="2026-05-04T21:22:11.748" v="11"/>
        <pc:sldMkLst>
          <pc:docMk/>
          <pc:sldMk cId="2815546587" sldId="339"/>
        </pc:sldMkLst>
      </pc:sldChg>
      <pc:sldChg chg="add del">
        <pc:chgData name="Antonia Boiano" userId="1060ca57-e1ef-424c-ba49-6dac6249d1fc" providerId="ADAL" clId="{C21D2497-3891-4E9A-89FF-8E483C4109A5}" dt="2026-05-04T21:22:11.748" v="11"/>
        <pc:sldMkLst>
          <pc:docMk/>
          <pc:sldMk cId="449970906" sldId="340"/>
        </pc:sldMkLst>
      </pc:sldChg>
      <pc:sldChg chg="add del">
        <pc:chgData name="Antonia Boiano" userId="1060ca57-e1ef-424c-ba49-6dac6249d1fc" providerId="ADAL" clId="{C21D2497-3891-4E9A-89FF-8E483C4109A5}" dt="2026-05-04T21:22:11.748" v="11"/>
        <pc:sldMkLst>
          <pc:docMk/>
          <pc:sldMk cId="376682103" sldId="341"/>
        </pc:sldMkLst>
      </pc:sldChg>
      <pc:sldChg chg="add del">
        <pc:chgData name="Antonia Boiano" userId="1060ca57-e1ef-424c-ba49-6dac6249d1fc" providerId="ADAL" clId="{C21D2497-3891-4E9A-89FF-8E483C4109A5}" dt="2026-05-04T21:22:11.748" v="11"/>
        <pc:sldMkLst>
          <pc:docMk/>
          <pc:sldMk cId="3611611770" sldId="342"/>
        </pc:sldMkLst>
      </pc:sldChg>
      <pc:sldChg chg="add del">
        <pc:chgData name="Antonia Boiano" userId="1060ca57-e1ef-424c-ba49-6dac6249d1fc" providerId="ADAL" clId="{C21D2497-3891-4E9A-89FF-8E483C4109A5}" dt="2026-05-04T21:22:11.691" v="10"/>
        <pc:sldMkLst>
          <pc:docMk/>
          <pc:sldMk cId="2716580066" sldId="343"/>
        </pc:sldMkLst>
      </pc:sldChg>
      <pc:sldChg chg="add">
        <pc:chgData name="Antonia Boiano" userId="1060ca57-e1ef-424c-ba49-6dac6249d1fc" providerId="ADAL" clId="{C21D2497-3891-4E9A-89FF-8E483C4109A5}" dt="2026-05-04T21:22:11.748" v="11"/>
        <pc:sldMkLst>
          <pc:docMk/>
          <pc:sldMk cId="3127395415" sldId="343"/>
        </pc:sldMkLst>
      </pc:sldChg>
      <pc:sldChg chg="add del">
        <pc:chgData name="Antonia Boiano" userId="1060ca57-e1ef-424c-ba49-6dac6249d1fc" providerId="ADAL" clId="{C21D2497-3891-4E9A-89FF-8E483C4109A5}" dt="2026-05-04T21:23:48.089" v="14"/>
        <pc:sldMkLst>
          <pc:docMk/>
          <pc:sldMk cId="0" sldId="344"/>
        </pc:sldMkLst>
      </pc:sldChg>
    </pc:docChg>
  </pc:docChgLst>
  <pc:docChgLst>
    <pc:chgData name="Amanda Mannix" userId="S::amannix@rarediseases.org::adc08216-32ba-41d2-9127-c23038576f2c" providerId="AD" clId="Web-{65D84C70-A165-9A8F-A732-CB710A52154A}"/>
    <pc:docChg chg="mod">
      <pc:chgData name="Amanda Mannix" userId="S::amannix@rarediseases.org::adc08216-32ba-41d2-9127-c23038576f2c" providerId="AD" clId="Web-{65D84C70-A165-9A8F-A732-CB710A52154A}" dt="2026-04-09T13:00:56.070" v="0"/>
      <pc:docMkLst>
        <pc:docMk/>
      </pc:docMkLst>
    </pc:docChg>
  </pc:docChgLst>
  <pc:docChgLst>
    <pc:chgData name="Tracey Sikora" userId="S::tsikora@rarediseases.org::d463dd93-21f1-4b6f-a5cc-0815fa7ac7a7" providerId="AD" clId="Web-{756B4F41-975F-C5CF-1F75-5889DED38F3D}"/>
    <pc:docChg chg="mod">
      <pc:chgData name="Tracey Sikora" userId="S::tsikora@rarediseases.org::d463dd93-21f1-4b6f-a5cc-0815fa7ac7a7" providerId="AD" clId="Web-{756B4F41-975F-C5CF-1F75-5889DED38F3D}" dt="2026-04-09T19:10:09.773" v="0"/>
      <pc:docMkLst>
        <pc:docMk/>
      </pc:docMkLst>
    </pc:docChg>
  </pc:docChgLst>
  <pc:docChgLst>
    <pc:chgData name="Kay Green" userId="1a79b24e-6bc9-498b-a20d-a7de137b9b4d" providerId="ADAL" clId="{1FE8BE24-62AE-4749-AE9C-5E66C63F7D83}"/>
    <pc:docChg chg="modSld">
      <pc:chgData name="Kay Green" userId="1a79b24e-6bc9-498b-a20d-a7de137b9b4d" providerId="ADAL" clId="{1FE8BE24-62AE-4749-AE9C-5E66C63F7D83}" dt="2026-04-09T19:24:28.603" v="68"/>
      <pc:docMkLst>
        <pc:docMk/>
      </pc:docMkLst>
      <pc:sldChg chg="setBg">
        <pc:chgData name="Kay Green" userId="1a79b24e-6bc9-498b-a20d-a7de137b9b4d" providerId="ADAL" clId="{1FE8BE24-62AE-4749-AE9C-5E66C63F7D83}" dt="2026-04-09T13:10:17.442" v="62"/>
        <pc:sldMkLst>
          <pc:docMk/>
          <pc:sldMk cId="3067451104" sldId="266"/>
        </pc:sldMkLst>
      </pc:sldChg>
    </pc:docChg>
  </pc:docChgLst>
  <pc:docChgLst>
    <pc:chgData name="Amanda Mannix" userId="S::amannix@rarediseases.org::adc08216-32ba-41d2-9127-c23038576f2c" providerId="AD" clId="Web-{4B3736F8-E712-02DB-3CCE-82979EC0E079}"/>
    <pc:docChg chg="mod">
      <pc:chgData name="Amanda Mannix" userId="S::amannix@rarediseases.org::adc08216-32ba-41d2-9127-c23038576f2c" providerId="AD" clId="Web-{4B3736F8-E712-02DB-3CCE-82979EC0E079}" dt="2026-04-08T14:54:17.305" v="0"/>
      <pc:docMkLst>
        <pc:docMk/>
      </pc:docMkLst>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Users\coxge01\Desktop\SampleSizeCalc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noFill/>
            </a:ln>
          </c:spPr>
          <c:marker>
            <c:symbol val="none"/>
          </c:marker>
          <c:trendline>
            <c:spPr>
              <a:ln w="57150">
                <a:solidFill>
                  <a:srgbClr val="F54C02"/>
                </a:solidFill>
              </a:ln>
            </c:spPr>
            <c:trendlineType val="power"/>
            <c:dispRSqr val="0"/>
            <c:dispEq val="0"/>
          </c:trendline>
          <c:xVal>
            <c:numRef>
              <c:f>'Mean Change'!$D$2:$D$18</c:f>
              <c:numCache>
                <c:formatCode>General</c:formatCode>
                <c:ptCount val="17"/>
                <c:pt idx="0">
                  <c:v>0.2</c:v>
                </c:pt>
                <c:pt idx="1">
                  <c:v>0.25</c:v>
                </c:pt>
                <c:pt idx="2">
                  <c:v>0.3</c:v>
                </c:pt>
                <c:pt idx="3">
                  <c:v>0.35</c:v>
                </c:pt>
                <c:pt idx="4">
                  <c:v>0.4</c:v>
                </c:pt>
                <c:pt idx="5">
                  <c:v>0.45</c:v>
                </c:pt>
                <c:pt idx="6">
                  <c:v>0.5</c:v>
                </c:pt>
                <c:pt idx="7">
                  <c:v>0.6</c:v>
                </c:pt>
                <c:pt idx="8">
                  <c:v>0.7</c:v>
                </c:pt>
                <c:pt idx="9">
                  <c:v>0.8</c:v>
                </c:pt>
                <c:pt idx="10">
                  <c:v>0.9</c:v>
                </c:pt>
                <c:pt idx="11">
                  <c:v>1</c:v>
                </c:pt>
                <c:pt idx="12">
                  <c:v>1.5</c:v>
                </c:pt>
                <c:pt idx="13">
                  <c:v>2</c:v>
                </c:pt>
                <c:pt idx="14">
                  <c:v>3</c:v>
                </c:pt>
                <c:pt idx="15">
                  <c:v>4</c:v>
                </c:pt>
                <c:pt idx="16">
                  <c:v>5</c:v>
                </c:pt>
              </c:numCache>
            </c:numRef>
          </c:xVal>
          <c:yVal>
            <c:numRef>
              <c:f>'Mean Change'!$E$2:$E$18</c:f>
              <c:numCache>
                <c:formatCode>General</c:formatCode>
                <c:ptCount val="17"/>
                <c:pt idx="0">
                  <c:v>394</c:v>
                </c:pt>
                <c:pt idx="1">
                  <c:v>253</c:v>
                </c:pt>
                <c:pt idx="2">
                  <c:v>176</c:v>
                </c:pt>
                <c:pt idx="3">
                  <c:v>130</c:v>
                </c:pt>
                <c:pt idx="4">
                  <c:v>100</c:v>
                </c:pt>
                <c:pt idx="5">
                  <c:v>79</c:v>
                </c:pt>
                <c:pt idx="6">
                  <c:v>64</c:v>
                </c:pt>
                <c:pt idx="7">
                  <c:v>45</c:v>
                </c:pt>
                <c:pt idx="8">
                  <c:v>34</c:v>
                </c:pt>
                <c:pt idx="9">
                  <c:v>26</c:v>
                </c:pt>
                <c:pt idx="10">
                  <c:v>21</c:v>
                </c:pt>
                <c:pt idx="11">
                  <c:v>17</c:v>
                </c:pt>
                <c:pt idx="12">
                  <c:v>9</c:v>
                </c:pt>
                <c:pt idx="13">
                  <c:v>6</c:v>
                </c:pt>
                <c:pt idx="14">
                  <c:v>3</c:v>
                </c:pt>
                <c:pt idx="15">
                  <c:v>3</c:v>
                </c:pt>
                <c:pt idx="16">
                  <c:v>2</c:v>
                </c:pt>
              </c:numCache>
            </c:numRef>
          </c:yVal>
          <c:smooth val="0"/>
          <c:extLst>
            <c:ext xmlns:c16="http://schemas.microsoft.com/office/drawing/2014/chart" uri="{C3380CC4-5D6E-409C-BE32-E72D297353CC}">
              <c16:uniqueId val="{00000001-5DA6-4CC3-BD87-66025491FB3B}"/>
            </c:ext>
          </c:extLst>
        </c:ser>
        <c:dLbls>
          <c:showLegendKey val="0"/>
          <c:showVal val="0"/>
          <c:showCatName val="0"/>
          <c:showSerName val="0"/>
          <c:showPercent val="0"/>
          <c:showBubbleSize val="0"/>
        </c:dLbls>
        <c:axId val="169911040"/>
        <c:axId val="169912960"/>
      </c:scatterChart>
      <c:valAx>
        <c:axId val="169911040"/>
        <c:scaling>
          <c:orientation val="minMax"/>
          <c:max val="2"/>
        </c:scaling>
        <c:delete val="0"/>
        <c:axPos val="b"/>
        <c:title>
          <c:tx>
            <c:rich>
              <a:bodyPr/>
              <a:lstStyle/>
              <a:p>
                <a:pPr>
                  <a:defRPr/>
                </a:pPr>
                <a:r>
                  <a:rPr lang="en-US" sz="1600" dirty="0"/>
                  <a:t>Standardized Effect Size,</a:t>
                </a:r>
                <a:r>
                  <a:rPr lang="en-US" sz="1600" baseline="0" dirty="0"/>
                  <a:t> Mean </a:t>
                </a:r>
                <a:r>
                  <a:rPr lang="en-US" sz="1600" baseline="0" dirty="0">
                    <a:sym typeface="Symbol"/>
                  </a:rPr>
                  <a:t> /SD</a:t>
                </a:r>
                <a:endParaRPr lang="en-US" sz="1600" dirty="0"/>
              </a:p>
            </c:rich>
          </c:tx>
          <c:layout>
            <c:manualLayout>
              <c:xMode val="edge"/>
              <c:yMode val="edge"/>
              <c:x val="0.18453387845961419"/>
              <c:y val="0.90077500359171625"/>
            </c:manualLayout>
          </c:layout>
          <c:overlay val="0"/>
        </c:title>
        <c:numFmt formatCode="General" sourceLinked="0"/>
        <c:majorTickMark val="out"/>
        <c:minorTickMark val="none"/>
        <c:tickLblPos val="nextTo"/>
        <c:txPr>
          <a:bodyPr/>
          <a:lstStyle/>
          <a:p>
            <a:pPr>
              <a:defRPr sz="1600" b="1"/>
            </a:pPr>
            <a:endParaRPr lang="en-US"/>
          </a:p>
        </c:txPr>
        <c:crossAx val="169912960"/>
        <c:crosses val="autoZero"/>
        <c:crossBetween val="midCat"/>
        <c:majorUnit val="0.25"/>
      </c:valAx>
      <c:valAx>
        <c:axId val="169912960"/>
        <c:scaling>
          <c:orientation val="minMax"/>
          <c:max val="300"/>
        </c:scaling>
        <c:delete val="0"/>
        <c:axPos val="l"/>
        <c:majorGridlines>
          <c:spPr>
            <a:ln>
              <a:solidFill>
                <a:schemeClr val="accent3">
                  <a:lumMod val="50000"/>
                </a:schemeClr>
              </a:solidFill>
            </a:ln>
          </c:spPr>
        </c:majorGridlines>
        <c:title>
          <c:tx>
            <c:rich>
              <a:bodyPr rot="-5400000" vert="horz"/>
              <a:lstStyle/>
              <a:p>
                <a:pPr>
                  <a:defRPr sz="1600"/>
                </a:pPr>
                <a:r>
                  <a:rPr lang="en-US" sz="1600" dirty="0"/>
                  <a:t>Subjects, N per Group</a:t>
                </a:r>
              </a:p>
            </c:rich>
          </c:tx>
          <c:layout>
            <c:manualLayout>
              <c:xMode val="edge"/>
              <c:yMode val="edge"/>
              <c:x val="1.7670263307691884E-3"/>
              <c:y val="9.6009724269186622E-2"/>
            </c:manualLayout>
          </c:layout>
          <c:overlay val="0"/>
        </c:title>
        <c:numFmt formatCode="General" sourceLinked="1"/>
        <c:majorTickMark val="out"/>
        <c:minorTickMark val="none"/>
        <c:tickLblPos val="nextTo"/>
        <c:txPr>
          <a:bodyPr/>
          <a:lstStyle/>
          <a:p>
            <a:pPr>
              <a:defRPr sz="1600" b="1"/>
            </a:pPr>
            <a:endParaRPr lang="en-US"/>
          </a:p>
        </c:txPr>
        <c:crossAx val="169911040"/>
        <c:crosses val="autoZero"/>
        <c:crossBetween val="midCat"/>
      </c:valAx>
    </c:plotArea>
    <c:plotVisOnly val="1"/>
    <c:dispBlanksAs val="gap"/>
    <c:showDLblsOverMax val="0"/>
  </c:chart>
  <c:spPr>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8678C-5F94-4CFC-A78F-5042AF1EDC1F}"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EBB33-356A-47A1-A7F1-BFF0085CE6C3}" type="slidenum">
              <a:rPr lang="en-US" smtClean="0"/>
              <a:t>‹#›</a:t>
            </a:fld>
            <a:endParaRPr lang="en-US"/>
          </a:p>
        </p:txBody>
      </p:sp>
    </p:spTree>
    <p:extLst>
      <p:ext uri="{BB962C8B-B14F-4D97-AF65-F5344CB8AC3E}">
        <p14:creationId xmlns:p14="http://schemas.microsoft.com/office/powerpoint/2010/main" val="3056642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Drug_development"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en.wikipedia.org/wiki/Behavioral_sciences" TargetMode="External"/><Relationship Id="rId5" Type="http://schemas.openxmlformats.org/officeDocument/2006/relationships/hyperlink" Target="https://en.wikipedia.org/wiki/Stem_cell_transplantation" TargetMode="External"/><Relationship Id="rId4" Type="http://schemas.openxmlformats.org/officeDocument/2006/relationships/hyperlink" Target="https://en.wikipedia.org/wiki/Epidemiolog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nlinelibrary.wiley.com/doi/full/10.1002/cns3.70025?msockid=055391de0b2c64bc2d1484100a8165a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COAs are tools or measures of data collection used to describe/reflect how a patient </a:t>
            </a:r>
            <a:r>
              <a:rPr lang="en-US" i="1"/>
              <a:t>feels, functions or survives</a:t>
            </a:r>
            <a:r>
              <a:rPr lang="en-US"/>
              <a:t> (as defined by the FDA). </a:t>
            </a:r>
          </a:p>
          <a:p>
            <a:r>
              <a:rPr lang="en-US"/>
              <a:t>COAs collected during NH studies are used, often in combination, to select endpoints that are valid, reliable and clinically meaningful to patients. </a:t>
            </a:r>
            <a:endParaRPr lang="en-US">
              <a:ea typeface="Calibri"/>
              <a:cs typeface="Calibri"/>
            </a:endParaRPr>
          </a:p>
          <a:p>
            <a:r>
              <a:rPr lang="en-US"/>
              <a:t>It's important to recognize the different types of COAs and incorporate a variety of them, ideally during NH study design, if not, as early as possible</a:t>
            </a:r>
            <a:endParaRPr lang="en-US">
              <a:ea typeface="Calibri"/>
              <a:cs typeface="Calibri"/>
            </a:endParaRPr>
          </a:p>
          <a:p>
            <a:r>
              <a:rPr lang="en-US"/>
              <a:t>(to better understand RD phenotypes, progression and to facilitate trial readiness)</a:t>
            </a:r>
            <a:endParaRPr lang="en-US">
              <a:ea typeface="Calibri"/>
              <a:cs typeface="Calibri"/>
            </a:endParaRPr>
          </a:p>
          <a:p>
            <a:endParaRPr lang="en-US"/>
          </a:p>
          <a:p>
            <a:r>
              <a:rPr lang="en-US"/>
              <a:t>As an example, this diagram shows the COAs my LD consortium (GLIA-CTN) site regularly collects during in-person or virtual NH visits</a:t>
            </a:r>
          </a:p>
          <a:p>
            <a:r>
              <a:rPr lang="en-US" b="1"/>
              <a:t>We measure standardized walking and balance tests using wearable accelerometers (defined as PERFOs)</a:t>
            </a:r>
            <a:endParaRPr lang="en-US"/>
          </a:p>
          <a:p>
            <a:r>
              <a:rPr lang="en-US" b="1"/>
              <a:t>Perform automated E.H.R. data extraction and dedicated diseases-specific clinical scales (CLINROs)</a:t>
            </a:r>
            <a:endParaRPr lang="en-US"/>
          </a:p>
          <a:p>
            <a:r>
              <a:rPr lang="en-US" b="1"/>
              <a:t>E.H.R. data and direct interviews are used to collect PROs about health status/symptoms, development, function in school/work/community</a:t>
            </a:r>
            <a:endParaRPr lang="en-US"/>
          </a:p>
          <a:p>
            <a:r>
              <a:rPr lang="en-US" b="1"/>
              <a:t>Surveys on QOL, cognitive and adaptive function and behavior are also completed by patients (PRO) or caregivers (OBSRO)</a:t>
            </a:r>
            <a:endParaRPr lang="en-US"/>
          </a:p>
          <a:p>
            <a:r>
              <a:rPr lang="en-US" b="1"/>
              <a:t>Drawing tasks assessing FM skills/tremor are scored as CLINROs</a:t>
            </a:r>
            <a:endParaRPr lang="en-US"/>
          </a:p>
          <a:p>
            <a:r>
              <a:rPr lang="en-US" b="1"/>
              <a:t>Global gross and fine motor function scores are also obtained as CLINROs </a:t>
            </a:r>
            <a:endParaRPr lang="en-US"/>
          </a:p>
          <a:p>
            <a:endParaRPr lang="en-US" b="1"/>
          </a:p>
          <a:p>
            <a:r>
              <a:rPr lang="en-US" b="1"/>
              <a:t>Today I'll emphasize automated E.H.R. data extraction and wearable technology approaches we can leverage to improve the quality and meaningfulness of our clinical endpoints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459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d5aa790a68_0_7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3d5aa790a68_0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1000"/>
              </a:spcBef>
              <a:spcAft>
                <a:spcPts val="0"/>
              </a:spcAft>
              <a:buClr>
                <a:schemeClr val="dk1"/>
              </a:buClr>
              <a:buSzPts val="1100"/>
              <a:buChar char="○"/>
            </a:pPr>
            <a:r>
              <a:rPr lang="en-US">
                <a:solidFill>
                  <a:schemeClr val="dk1"/>
                </a:solidFill>
              </a:rPr>
              <a:t>Seizures - always on watch. Rescue medications, he’s passed out</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b="1">
                <a:solidFill>
                  <a:schemeClr val="dk1"/>
                </a:solidFill>
              </a:rPr>
              <a:t>A cold = intubated in the ICU and potentially on life support</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CVI - cannot see my face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b="1">
                <a:solidFill>
                  <a:schemeClr val="dk1"/>
                </a:solidFill>
              </a:rPr>
              <a:t>Poor motor - cannot hug me grasp toy</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b="1">
                <a:solidFill>
                  <a:schemeClr val="dk1"/>
                </a:solidFill>
              </a:rPr>
              <a:t>Communication - cannot tell me </a:t>
            </a:r>
            <a:r>
              <a:rPr lang="en-US">
                <a:solidFill>
                  <a:schemeClr val="dk1"/>
                </a:solidFill>
              </a:rPr>
              <a:t>what hurts, what he wants, Needs, Likes. he cannot tell me </a:t>
            </a:r>
            <a:r>
              <a:rPr lang="en-US" b="1">
                <a:solidFill>
                  <a:schemeClr val="dk1"/>
                </a:solidFill>
              </a:rPr>
              <a:t>he loves me (or hates me for everything I have to do to him!)</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US" b="1">
                <a:solidFill>
                  <a:schemeClr val="dk1"/>
                </a:solidFill>
              </a:rPr>
              <a:t> </a:t>
            </a:r>
            <a:r>
              <a:rPr lang="en-US">
                <a:solidFill>
                  <a:schemeClr val="dk1"/>
                </a:solidFill>
              </a:rPr>
              <a:t>Hypotonia - Head control, ability to hold something and entertain himself stronger and less time in the hospital, hou</a:t>
            </a:r>
            <a:r>
              <a:rPr lang="en-US" b="1">
                <a:solidFill>
                  <a:schemeClr val="dk1"/>
                </a:solidFill>
              </a:rPr>
              <a:t>rs a day on regular urinary/bowel and GI manegement</a:t>
            </a:r>
            <a:r>
              <a:rPr lang="en-US">
                <a:solidFill>
                  <a:schemeClr val="dk1"/>
                </a:solidFill>
              </a:rPr>
              <a:t>, isolation to avoid colds</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d5aa790a68_0_8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3d5aa790a68_0_8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5aa790a68_0_5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3d5aa790a68_0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d5aa790a68_0_5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203200" lvl="0" indent="0" algn="l" rtl="0">
              <a:lnSpc>
                <a:spcPct val="142857"/>
              </a:lnSpc>
              <a:spcBef>
                <a:spcPts val="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Can you add a slide after this that highlights the formation of DEE-P where you can speak to the power of a PAG collaborative and space for the undiagnosed- "DEEs as one". Breaking silos between PAg and industry and within the PAG ecosystem. I think it is important for DEE-P to get visibility during this presentation. Maybe a QR code to my email or an email for those interested in learning more about DEE-P / partnership? Can also be the gateway to the Inchstone slides and main discussion</a:t>
            </a:r>
            <a:endParaRPr sz="105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rgbClr val="333333"/>
              </a:solidFill>
              <a:latin typeface="Figtree"/>
              <a:ea typeface="Figtree"/>
              <a:cs typeface="Figtree"/>
              <a:sym typeface="Figtree"/>
            </a:endParaRPr>
          </a:p>
        </p:txBody>
      </p:sp>
      <p:sp>
        <p:nvSpPr>
          <p:cNvPr id="203" name="Google Shape;203;g3d5aa790a68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d5aa790a68_0_10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18039" lvl="0" indent="-106483" algn="l" rtl="0">
              <a:lnSpc>
                <a:spcPct val="90000"/>
              </a:lnSpc>
              <a:spcBef>
                <a:spcPts val="0"/>
              </a:spcBef>
              <a:spcAft>
                <a:spcPts val="0"/>
              </a:spcAft>
              <a:buClr>
                <a:srgbClr val="333333"/>
              </a:buClr>
              <a:buSzPts val="1200"/>
              <a:buFont typeface="Lato"/>
              <a:buChar char="•"/>
            </a:pPr>
            <a:r>
              <a:rPr lang="en-US">
                <a:solidFill>
                  <a:srgbClr val="333333"/>
                </a:solidFill>
                <a:latin typeface="Figtree"/>
                <a:ea typeface="Figtree"/>
                <a:cs typeface="Figtree"/>
                <a:sym typeface="Figtree"/>
              </a:rPr>
              <a:t>The “Patient-Focused Drug Development” section of the Cures Act (Title III, Subtitle A) emphasizes the need for </a:t>
            </a:r>
            <a:r>
              <a:rPr lang="en-US" b="1">
                <a:solidFill>
                  <a:srgbClr val="333333"/>
                </a:solidFill>
                <a:latin typeface="Figtree"/>
                <a:ea typeface="Figtree"/>
                <a:cs typeface="Figtree"/>
                <a:sym typeface="Figtree"/>
              </a:rPr>
              <a:t>patient engagement in drug development</a:t>
            </a:r>
            <a:r>
              <a:rPr lang="en-US">
                <a:solidFill>
                  <a:srgbClr val="333333"/>
                </a:solidFill>
                <a:latin typeface="Figtree"/>
                <a:ea typeface="Figtree"/>
                <a:cs typeface="Figtree"/>
                <a:sym typeface="Figtree"/>
              </a:rPr>
              <a:t>, and includes provisions designed to define and standardize the use of </a:t>
            </a:r>
            <a:r>
              <a:rPr lang="en-US" b="1">
                <a:solidFill>
                  <a:srgbClr val="333333"/>
                </a:solidFill>
                <a:latin typeface="Figtree"/>
                <a:ea typeface="Figtree"/>
                <a:cs typeface="Figtree"/>
                <a:sym typeface="Figtree"/>
              </a:rPr>
              <a:t>patient experience data </a:t>
            </a:r>
            <a:r>
              <a:rPr lang="en-US">
                <a:solidFill>
                  <a:srgbClr val="333333"/>
                </a:solidFill>
                <a:latin typeface="Figtree"/>
                <a:ea typeface="Figtree"/>
                <a:cs typeface="Figtree"/>
                <a:sym typeface="Figtree"/>
              </a:rPr>
              <a:t>in regulatory programs. </a:t>
            </a:r>
            <a:endParaRPr>
              <a:solidFill>
                <a:srgbClr val="333333"/>
              </a:solidFill>
              <a:latin typeface="Figtree"/>
              <a:ea typeface="Figtree"/>
              <a:cs typeface="Figtree"/>
              <a:sym typeface="Figtree"/>
            </a:endParaRPr>
          </a:p>
          <a:p>
            <a:pPr marL="218039" lvl="0" indent="-106483" algn="l" rtl="0">
              <a:lnSpc>
                <a:spcPct val="90000"/>
              </a:lnSpc>
              <a:spcBef>
                <a:spcPts val="954"/>
              </a:spcBef>
              <a:spcAft>
                <a:spcPts val="0"/>
              </a:spcAft>
              <a:buClr>
                <a:srgbClr val="333333"/>
              </a:buClr>
              <a:buSzPts val="1200"/>
              <a:buFont typeface="Lato"/>
              <a:buChar char="•"/>
            </a:pPr>
            <a:r>
              <a:rPr lang="en-US">
                <a:solidFill>
                  <a:srgbClr val="333333"/>
                </a:solidFill>
                <a:latin typeface="Figtree"/>
                <a:ea typeface="Figtree"/>
                <a:cs typeface="Figtree"/>
                <a:sym typeface="Figtree"/>
              </a:rPr>
              <a:t>Patient experience data is defined as “data </a:t>
            </a:r>
            <a:r>
              <a:rPr lang="en-US" b="1">
                <a:solidFill>
                  <a:srgbClr val="333333"/>
                </a:solidFill>
                <a:latin typeface="Figtree"/>
                <a:ea typeface="Figtree"/>
                <a:cs typeface="Figtree"/>
                <a:sym typeface="Figtree"/>
              </a:rPr>
              <a:t>collected by any person </a:t>
            </a:r>
            <a:r>
              <a:rPr lang="en-US">
                <a:solidFill>
                  <a:srgbClr val="333333"/>
                </a:solidFill>
                <a:latin typeface="Figtree"/>
                <a:ea typeface="Figtree"/>
                <a:cs typeface="Figtree"/>
                <a:sym typeface="Figtree"/>
              </a:rPr>
              <a:t>(including patients, family members, and caregivers of patients, patient advocacy organizations, disease research foundations, researchers, and drug manufacturers) that are intended </a:t>
            </a:r>
            <a:r>
              <a:rPr lang="en-US" b="1">
                <a:solidFill>
                  <a:srgbClr val="333333"/>
                </a:solidFill>
                <a:latin typeface="Figtree"/>
                <a:ea typeface="Figtree"/>
                <a:cs typeface="Figtree"/>
                <a:sym typeface="Figtree"/>
              </a:rPr>
              <a:t>to provide information about patients’ experiences with a disease or condition</a:t>
            </a:r>
            <a:r>
              <a:rPr lang="en-US">
                <a:solidFill>
                  <a:srgbClr val="333333"/>
                </a:solidFill>
                <a:latin typeface="Figtree"/>
                <a:ea typeface="Figtree"/>
                <a:cs typeface="Figtree"/>
                <a:sym typeface="Figtree"/>
              </a:rPr>
              <a:t>”.</a:t>
            </a:r>
            <a:endParaRPr>
              <a:solidFill>
                <a:srgbClr val="333333"/>
              </a:solidFill>
              <a:latin typeface="Figtree"/>
              <a:ea typeface="Figtree"/>
              <a:cs typeface="Figtree"/>
              <a:sym typeface="Figtree"/>
            </a:endParaRPr>
          </a:p>
          <a:p>
            <a:pPr marL="218039" lvl="0" indent="-106483" algn="l" rtl="0">
              <a:lnSpc>
                <a:spcPct val="90000"/>
              </a:lnSpc>
              <a:spcBef>
                <a:spcPts val="954"/>
              </a:spcBef>
              <a:spcAft>
                <a:spcPts val="0"/>
              </a:spcAft>
              <a:buClr>
                <a:srgbClr val="333333"/>
              </a:buClr>
              <a:buSzPts val="1200"/>
              <a:buFont typeface="Figtree"/>
              <a:buChar char="•"/>
            </a:pPr>
            <a:r>
              <a:rPr lang="en-US">
                <a:solidFill>
                  <a:srgbClr val="333333"/>
                </a:solidFill>
                <a:latin typeface="Figtree"/>
                <a:ea typeface="Figtree"/>
                <a:cs typeface="Figtree"/>
                <a:sym typeface="Figtree"/>
              </a:rPr>
              <a:t>Specifically</a:t>
            </a:r>
            <a:endParaRPr>
              <a:solidFill>
                <a:srgbClr val="333333"/>
              </a:solidFill>
              <a:latin typeface="Figtree"/>
              <a:ea typeface="Figtree"/>
              <a:cs typeface="Figtree"/>
              <a:sym typeface="Figtree"/>
            </a:endParaRPr>
          </a:p>
          <a:p>
            <a:pPr marL="654117" lvl="1" indent="-159782" algn="l" rtl="0">
              <a:lnSpc>
                <a:spcPct val="90000"/>
              </a:lnSpc>
              <a:spcBef>
                <a:spcPts val="477"/>
              </a:spcBef>
              <a:spcAft>
                <a:spcPts val="0"/>
              </a:spcAft>
              <a:buClr>
                <a:srgbClr val="333333"/>
              </a:buClr>
              <a:buSzPts val="1200"/>
              <a:buFont typeface="Figtree"/>
              <a:buChar char="•"/>
            </a:pPr>
            <a:r>
              <a:rPr lang="en-US" b="1">
                <a:solidFill>
                  <a:srgbClr val="333333"/>
                </a:solidFill>
                <a:latin typeface="Figtree"/>
                <a:ea typeface="Figtree"/>
                <a:cs typeface="Figtree"/>
                <a:sym typeface="Figtree"/>
              </a:rPr>
              <a:t>The impact of the disease, condition, or related therapy on patients’ lives</a:t>
            </a:r>
            <a:endParaRPr b="1">
              <a:solidFill>
                <a:srgbClr val="333333"/>
              </a:solidFill>
              <a:latin typeface="Figtree"/>
              <a:ea typeface="Figtree"/>
              <a:cs typeface="Figtree"/>
              <a:sym typeface="Figtree"/>
            </a:endParaRPr>
          </a:p>
          <a:p>
            <a:pPr marL="654117" lvl="1" indent="-159782" algn="l" rtl="0">
              <a:lnSpc>
                <a:spcPct val="90000"/>
              </a:lnSpc>
              <a:spcBef>
                <a:spcPts val="477"/>
              </a:spcBef>
              <a:spcAft>
                <a:spcPts val="0"/>
              </a:spcAft>
              <a:buClr>
                <a:srgbClr val="333333"/>
              </a:buClr>
              <a:buSzPts val="1200"/>
              <a:buFont typeface="Figtree"/>
              <a:buChar char="•"/>
            </a:pPr>
            <a:r>
              <a:rPr lang="en-US" b="1">
                <a:solidFill>
                  <a:srgbClr val="333333"/>
                </a:solidFill>
                <a:latin typeface="Figtree"/>
                <a:ea typeface="Figtree"/>
                <a:cs typeface="Figtree"/>
                <a:sym typeface="Figtree"/>
              </a:rPr>
              <a:t>Patient preferences with respect to treatment of the disease or condition.</a:t>
            </a:r>
            <a:endParaRPr b="1">
              <a:solidFill>
                <a:srgbClr val="333333"/>
              </a:solidFill>
              <a:latin typeface="Figtree"/>
              <a:ea typeface="Figtree"/>
              <a:cs typeface="Figtree"/>
              <a:sym typeface="Figtree"/>
            </a:endParaRPr>
          </a:p>
          <a:p>
            <a:pPr marL="0" lvl="0" indent="0" algn="l" rtl="0">
              <a:spcBef>
                <a:spcPts val="0"/>
              </a:spcBef>
              <a:spcAft>
                <a:spcPts val="0"/>
              </a:spcAft>
              <a:buNone/>
            </a:pPr>
            <a:endParaRPr/>
          </a:p>
        </p:txBody>
      </p:sp>
      <p:sp>
        <p:nvSpPr>
          <p:cNvPr id="216" name="Google Shape;216;g3d5aa790a68_0_10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d5aa790a68_0_9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3d5aa790a68_0_9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d5aa790a68_0_9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3d5aa790a68_0_9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d5aa790a68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d5aa790a68_0_3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800" u="sng">
                <a:solidFill>
                  <a:srgbClr val="000000"/>
                </a:solidFill>
                <a:latin typeface="Arial"/>
                <a:ea typeface="Arial"/>
                <a:cs typeface="Arial"/>
                <a:sym typeface="Arial"/>
              </a:rPr>
              <a:t>DEE Parents Speak Survey, 2023 (PSS1)</a:t>
            </a:r>
            <a:endParaRPr sz="2800" u="sng">
              <a:solidFill>
                <a:srgbClr val="000000"/>
              </a:solidFill>
              <a:latin typeface="Arial"/>
              <a:ea typeface="Arial"/>
              <a:cs typeface="Arial"/>
              <a:sym typeface="Arial"/>
            </a:endParaRPr>
          </a:p>
          <a:p>
            <a:pPr marL="457200" lvl="0" indent="-342900" algn="l" rtl="0">
              <a:lnSpc>
                <a:spcPct val="90000"/>
              </a:lnSpc>
              <a:spcBef>
                <a:spcPts val="1000"/>
              </a:spcBef>
              <a:spcAft>
                <a:spcPts val="0"/>
              </a:spcAft>
              <a:buSzPts val="1800"/>
              <a:buChar char="•"/>
            </a:pPr>
            <a:r>
              <a:rPr lang="en-US" sz="2800">
                <a:solidFill>
                  <a:srgbClr val="000000"/>
                </a:solidFill>
                <a:latin typeface="Arial"/>
                <a:ea typeface="Arial"/>
                <a:cs typeface="Arial"/>
                <a:sym typeface="Arial"/>
              </a:rPr>
              <a:t>N=267, average age 8 years 8 months</a:t>
            </a:r>
            <a:endParaRPr sz="2800">
              <a:solidFill>
                <a:srgbClr val="000000"/>
              </a:solidFill>
              <a:latin typeface="Arial"/>
              <a:ea typeface="Arial"/>
              <a:cs typeface="Arial"/>
              <a:sym typeface="Arial"/>
            </a:endParaRPr>
          </a:p>
          <a:p>
            <a:pPr marL="457200" lvl="0" indent="-342900" algn="l" rtl="0">
              <a:lnSpc>
                <a:spcPct val="90000"/>
              </a:lnSpc>
              <a:spcBef>
                <a:spcPts val="0"/>
              </a:spcBef>
              <a:spcAft>
                <a:spcPts val="0"/>
              </a:spcAft>
              <a:buSzPts val="1800"/>
              <a:buChar char="•"/>
            </a:pPr>
            <a:r>
              <a:rPr lang="en-US" sz="2800">
                <a:solidFill>
                  <a:srgbClr val="000000"/>
                </a:solidFill>
                <a:latin typeface="Arial"/>
                <a:ea typeface="Arial"/>
                <a:cs typeface="Arial"/>
                <a:sym typeface="Arial"/>
              </a:rPr>
              <a:t>20+ gene groups</a:t>
            </a:r>
            <a:endParaRPr sz="2800">
              <a:solidFill>
                <a:srgbClr val="000000"/>
              </a:solidFill>
              <a:latin typeface="Arial"/>
              <a:ea typeface="Arial"/>
              <a:cs typeface="Arial"/>
              <a:sym typeface="Arial"/>
            </a:endParaRPr>
          </a:p>
          <a:p>
            <a:pPr marL="457200" lvl="0" indent="-342900" algn="l" rtl="0">
              <a:lnSpc>
                <a:spcPct val="90000"/>
              </a:lnSpc>
              <a:spcBef>
                <a:spcPts val="0"/>
              </a:spcBef>
              <a:spcAft>
                <a:spcPts val="0"/>
              </a:spcAft>
              <a:buSzPts val="1800"/>
              <a:buChar char="•"/>
            </a:pPr>
            <a:r>
              <a:rPr lang="en-US" sz="2800">
                <a:solidFill>
                  <a:srgbClr val="000000"/>
                </a:solidFill>
                <a:latin typeface="Arial"/>
                <a:ea typeface="Arial"/>
                <a:cs typeface="Arial"/>
                <a:sym typeface="Arial"/>
              </a:rPr>
              <a:t>Severe developmental impairments</a:t>
            </a:r>
            <a:endParaRPr sz="2800">
              <a:solidFill>
                <a:srgbClr val="000000"/>
              </a:solidFill>
              <a:latin typeface="Arial"/>
              <a:ea typeface="Arial"/>
              <a:cs typeface="Arial"/>
              <a:sym typeface="Arial"/>
            </a:endParaRPr>
          </a:p>
          <a:p>
            <a:pPr marL="457200" lvl="0" indent="-342900" algn="l" rtl="0">
              <a:lnSpc>
                <a:spcPct val="90000"/>
              </a:lnSpc>
              <a:spcBef>
                <a:spcPts val="0"/>
              </a:spcBef>
              <a:spcAft>
                <a:spcPts val="0"/>
              </a:spcAft>
              <a:buSzPts val="1800"/>
              <a:buChar char="•"/>
            </a:pPr>
            <a:r>
              <a:rPr lang="en-US" sz="2800">
                <a:solidFill>
                  <a:srgbClr val="000000"/>
                </a:solidFill>
                <a:latin typeface="Arial"/>
                <a:ea typeface="Arial"/>
                <a:cs typeface="Arial"/>
                <a:sym typeface="Arial"/>
              </a:rPr>
              <a:t>5 manuscripts </a:t>
            </a:r>
            <a:endParaRPr sz="2800">
              <a:solidFill>
                <a:srgbClr val="000000"/>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Challenging behavior was more of a priority when the individual had a higher level of motor functioning</a:t>
            </a:r>
            <a:endParaRPr/>
          </a:p>
        </p:txBody>
      </p:sp>
      <p:sp>
        <p:nvSpPr>
          <p:cNvPr id="247" name="Google Shape;247;g3d5aa790a68_0_3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d5aa790a68_0_264: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INCHSTONE approach considers the clinical complexities of individuals with NDD+/-E.</a:t>
            </a:r>
            <a:endParaRPr/>
          </a:p>
          <a:p>
            <a:pPr marL="0" lvl="0" indent="0" algn="l" rtl="0">
              <a:lnSpc>
                <a:spcPct val="100000"/>
              </a:lnSpc>
              <a:spcBef>
                <a:spcPts val="0"/>
              </a:spcBef>
              <a:spcAft>
                <a:spcPts val="0"/>
              </a:spcAft>
              <a:buSzPts val="1400"/>
              <a:buNone/>
            </a:pPr>
            <a:r>
              <a:rPr lang="en-US"/>
              <a:t>Our work involves</a:t>
            </a:r>
            <a:endParaRPr/>
          </a:p>
          <a:p>
            <a:pPr marL="228600" lvl="0" indent="-228600" algn="l" rtl="0">
              <a:lnSpc>
                <a:spcPct val="100000"/>
              </a:lnSpc>
              <a:spcBef>
                <a:spcPts val="0"/>
              </a:spcBef>
              <a:spcAft>
                <a:spcPts val="0"/>
              </a:spcAft>
              <a:buSzPts val="1400"/>
              <a:buAutoNum type="arabicPeriod"/>
            </a:pPr>
            <a:r>
              <a:rPr lang="en-US"/>
              <a:t>Functional impairments – DP-4, BSID, Awareness and responsivity.</a:t>
            </a:r>
            <a:endParaRPr/>
          </a:p>
          <a:p>
            <a:pPr marL="228600" lvl="0" indent="-228600" algn="l" rtl="0">
              <a:lnSpc>
                <a:spcPct val="100000"/>
              </a:lnSpc>
              <a:spcBef>
                <a:spcPts val="0"/>
              </a:spcBef>
              <a:spcAft>
                <a:spcPts val="0"/>
              </a:spcAft>
              <a:buSzPts val="1400"/>
              <a:buAutoNum type="arabicPeriod"/>
            </a:pPr>
            <a:r>
              <a:rPr lang="en-US"/>
              <a:t>Other than epilepsy, there are associated neurological conditions – CVI, motor impairments</a:t>
            </a:r>
            <a:endParaRPr/>
          </a:p>
          <a:p>
            <a:pPr marL="228600" lvl="0" indent="-228600" algn="l" rtl="0">
              <a:lnSpc>
                <a:spcPct val="100000"/>
              </a:lnSpc>
              <a:spcBef>
                <a:spcPts val="0"/>
              </a:spcBef>
              <a:spcAft>
                <a:spcPts val="0"/>
              </a:spcAft>
              <a:buSzPts val="1400"/>
              <a:buAutoNum type="arabicPeriod"/>
            </a:pPr>
            <a:r>
              <a:rPr lang="en-US"/>
              <a:t>Treatment progress – GAS and exploring meaningful change.</a:t>
            </a:r>
            <a:endParaRPr/>
          </a:p>
          <a:p>
            <a:pPr marL="228600" lvl="0" indent="-228600" algn="l" rtl="0">
              <a:lnSpc>
                <a:spcPct val="100000"/>
              </a:lnSpc>
              <a:spcBef>
                <a:spcPts val="0"/>
              </a:spcBef>
              <a:spcAft>
                <a:spcPts val="0"/>
              </a:spcAft>
              <a:buSzPts val="1400"/>
              <a:buAutoNum type="arabicPeriod"/>
            </a:pPr>
            <a:r>
              <a:rPr lang="en-US"/>
              <a:t>Quality of life – QI-Disability</a:t>
            </a:r>
            <a:endParaRPr/>
          </a:p>
          <a:p>
            <a:pPr marL="228600" lvl="0" indent="-228600" algn="l" rtl="0">
              <a:lnSpc>
                <a:spcPct val="100000"/>
              </a:lnSpc>
              <a:spcBef>
                <a:spcPts val="0"/>
              </a:spcBef>
              <a:spcAft>
                <a:spcPts val="0"/>
              </a:spcAft>
              <a:buSzPts val="1400"/>
              <a:buAutoNum type="arabicPeriod"/>
            </a:pPr>
            <a:r>
              <a:rPr lang="en-US"/>
              <a:t>WITH THE GOAL OF FFP OUTCOME MEASURES</a:t>
            </a:r>
            <a:endParaRPr/>
          </a:p>
        </p:txBody>
      </p:sp>
      <p:sp>
        <p:nvSpPr>
          <p:cNvPr id="267" name="Google Shape;267;g3d5aa790a68_0_264: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62460-B2C8-F424-5FB6-BF3D35AB2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4AFE6-1F90-BE16-418B-F91A1FE60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50DEC-E393-785B-6143-3FB8BDCBFEAF}"/>
              </a:ext>
            </a:extLst>
          </p:cNvPr>
          <p:cNvSpPr>
            <a:spLocks noGrp="1"/>
          </p:cNvSpPr>
          <p:nvPr>
            <p:ph type="body" idx="1"/>
          </p:nvPr>
        </p:nvSpPr>
        <p:spPr/>
        <p:txBody>
          <a:bodyPr/>
          <a:lstStyle/>
          <a:p>
            <a:pPr marL="0" indent="0">
              <a:spcBef>
                <a:spcPct val="20000"/>
              </a:spcBef>
              <a:spcAft>
                <a:spcPct val="0"/>
              </a:spcAft>
              <a:buNone/>
              <a:defRPr/>
            </a:pPr>
            <a:r>
              <a:rPr lang="en-US" sz="1200"/>
              <a:t>To briefly provide some context:</a:t>
            </a:r>
            <a:endParaRPr lang="en-US"/>
          </a:p>
          <a:p>
            <a:pPr marL="0" indent="0">
              <a:spcBef>
                <a:spcPct val="20000"/>
              </a:spcBef>
              <a:spcAft>
                <a:spcPct val="0"/>
              </a:spcAft>
              <a:buNone/>
              <a:defRPr/>
            </a:pPr>
            <a:r>
              <a:rPr lang="en-US" sz="1200"/>
              <a:t>Leukodystrophies are a collectively large, diverse group of rare, genetic disorders that disrupt central myelination</a:t>
            </a:r>
            <a:endParaRPr lang="en-US"/>
          </a:p>
          <a:p>
            <a:pPr marL="0" indent="0">
              <a:spcBef>
                <a:spcPct val="20000"/>
              </a:spcBef>
              <a:spcAft>
                <a:spcPct val="0"/>
              </a:spcAft>
              <a:buNone/>
              <a:defRPr/>
            </a:pPr>
            <a:r>
              <a:rPr lang="en-US" sz="1200"/>
              <a:t>Over 80 distinct forms</a:t>
            </a:r>
            <a:endParaRPr lang="en-US"/>
          </a:p>
          <a:p>
            <a:pPr marL="0" indent="0">
              <a:spcBef>
                <a:spcPct val="20000"/>
              </a:spcBef>
              <a:spcAft>
                <a:spcPct val="0"/>
              </a:spcAft>
              <a:buNone/>
            </a:pPr>
            <a:r>
              <a:rPr lang="en-US" sz="1200"/>
              <a:t>Although separately rare, the overall combined incidence is 1:7k</a:t>
            </a:r>
          </a:p>
          <a:p>
            <a:pPr marL="0" indent="0">
              <a:spcBef>
                <a:spcPct val="20000"/>
              </a:spcBef>
              <a:spcAft>
                <a:spcPct val="0"/>
              </a:spcAft>
              <a:buNone/>
            </a:pPr>
            <a:r>
              <a:rPr lang="en-US" sz="1200"/>
              <a:t>The LDs present on broad spectrum of neurological severity, with common complications of motor dysfunction..</a:t>
            </a:r>
          </a:p>
          <a:p>
            <a:pPr marL="0" indent="0">
              <a:spcBef>
                <a:spcPct val="20000"/>
              </a:spcBef>
              <a:spcAft>
                <a:spcPct val="0"/>
              </a:spcAft>
              <a:buNone/>
            </a:pPr>
            <a:r>
              <a:rPr lang="en-US" sz="1200"/>
              <a:t>These complications cumulatively have a large impact on QOL</a:t>
            </a:r>
          </a:p>
          <a:p>
            <a:pPr marL="0" indent="0">
              <a:spcBef>
                <a:spcPct val="20000"/>
              </a:spcBef>
              <a:spcAft>
                <a:spcPct val="0"/>
              </a:spcAft>
              <a:buNone/>
            </a:pPr>
            <a:r>
              <a:rPr lang="en-US" sz="1200"/>
              <a:t>LDs can present at any time across the lifespan</a:t>
            </a:r>
            <a:endParaRPr lang="en-US" sz="1200">
              <a:solidFill>
                <a:srgbClr val="444444"/>
              </a:solidFill>
            </a:endParaRPr>
          </a:p>
          <a:p>
            <a:pPr marL="0" indent="0">
              <a:spcBef>
                <a:spcPct val="20000"/>
              </a:spcBef>
              <a:spcAft>
                <a:spcPct val="0"/>
              </a:spcAft>
              <a:buNone/>
            </a:pPr>
            <a:endParaRPr lang="en-US" sz="1200" b="1">
              <a:ea typeface="Calibri"/>
            </a:endParaRPr>
          </a:p>
          <a:p>
            <a:pPr marL="0" indent="0">
              <a:spcBef>
                <a:spcPct val="20000"/>
              </a:spcBef>
              <a:spcAft>
                <a:spcPct val="0"/>
              </a:spcAft>
              <a:buNone/>
            </a:pPr>
            <a:r>
              <a:rPr lang="en-US" sz="1200" b="1"/>
              <a:t>How do we determine CMEs across this large, heterogeneous group of conditions?</a:t>
            </a:r>
          </a:p>
          <a:p>
            <a:endParaRPr lang="en-US">
              <a:ea typeface="Calibri"/>
              <a:cs typeface="Calibri"/>
            </a:endParaRPr>
          </a:p>
        </p:txBody>
      </p:sp>
      <p:sp>
        <p:nvSpPr>
          <p:cNvPr id="4" name="Slide Number Placeholder 3">
            <a:extLst>
              <a:ext uri="{FF2B5EF4-FFF2-40B4-BE49-F238E27FC236}">
                <a16:creationId xmlns:a16="http://schemas.microsoft.com/office/drawing/2014/main" id="{5AFAC595-97E3-35FD-4F88-1153C73637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9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d5aa790a68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36077" lvl="0" indent="-345039" algn="l" rtl="0">
              <a:lnSpc>
                <a:spcPct val="115000"/>
              </a:lnSpc>
              <a:spcBef>
                <a:spcPts val="0"/>
              </a:spcBef>
              <a:spcAft>
                <a:spcPts val="0"/>
              </a:spcAft>
              <a:buClr>
                <a:srgbClr val="666666"/>
              </a:buClr>
              <a:buSzPts val="2000"/>
              <a:buFont typeface="Figtree"/>
              <a:buChar char="•"/>
            </a:pPr>
            <a:r>
              <a:rPr lang="en-US" sz="2000">
                <a:solidFill>
                  <a:srgbClr val="666666"/>
                </a:solidFill>
                <a:highlight>
                  <a:srgbClr val="FFFFFF"/>
                </a:highlight>
                <a:latin typeface="Figtree"/>
                <a:ea typeface="Figtree"/>
                <a:cs typeface="Figtree"/>
                <a:sym typeface="Figtree"/>
              </a:rPr>
              <a:t>and its predecessor organizations have had a pivotal role in transforming childhood cancer from a virtually incurable disease 50 years ago to one with a combined 5-year survival rate of 86% today.  Since the merger, COG researchers have published well over one thousand research manuscripts in peer-reviewed scientific journals, and routinely present results of research at national and international meetings. COG is widely recognized as the premier collaborative research organization, having enrolled more children with cancer on clinical trials than any other organization in the world.</a:t>
            </a:r>
            <a:endParaRPr sz="2000">
              <a:solidFill>
                <a:srgbClr val="666666"/>
              </a:solidFill>
              <a:highlight>
                <a:srgbClr val="FFFFFF"/>
              </a:highlight>
              <a:latin typeface="Figtree"/>
              <a:ea typeface="Figtree"/>
              <a:cs typeface="Figtree"/>
              <a:sym typeface="Figtree"/>
            </a:endParaRPr>
          </a:p>
          <a:p>
            <a:pPr marL="436077" marR="114300" lvl="0" indent="-345039" algn="l" rtl="0">
              <a:lnSpc>
                <a:spcPct val="166666"/>
              </a:lnSpc>
              <a:spcBef>
                <a:spcPts val="0"/>
              </a:spcBef>
              <a:spcAft>
                <a:spcPts val="0"/>
              </a:spcAft>
              <a:buClr>
                <a:srgbClr val="666666"/>
              </a:buClr>
              <a:buSzPts val="2000"/>
              <a:buFont typeface="Figtree"/>
              <a:buChar char="•"/>
            </a:pPr>
            <a:r>
              <a:rPr lang="en-US" sz="2000">
                <a:solidFill>
                  <a:srgbClr val="666666"/>
                </a:solidFill>
                <a:highlight>
                  <a:srgbClr val="FFFFFF"/>
                </a:highlight>
                <a:latin typeface="Figtree"/>
                <a:ea typeface="Figtree"/>
                <a:cs typeface="Figtree"/>
                <a:sym typeface="Figtree"/>
              </a:rPr>
              <a:t>COG hospitals treat 90% of children with cancer in the United States, providing the unmatched combination of global expertise and local care. This means that every child and care team has complete access to the latest research and world-class treatments at hospitals within close to home</a:t>
            </a:r>
            <a:endParaRPr sz="2000">
              <a:solidFill>
                <a:srgbClr val="666666"/>
              </a:solidFill>
              <a:highlight>
                <a:srgbClr val="FFFFFF"/>
              </a:highlight>
              <a:latin typeface="Figtree"/>
              <a:ea typeface="Figtree"/>
              <a:cs typeface="Figtree"/>
              <a:sym typeface="Figtree"/>
            </a:endParaRPr>
          </a:p>
          <a:p>
            <a:pPr marL="436077" lvl="0" indent="-357739" algn="l" rtl="0">
              <a:lnSpc>
                <a:spcPct val="115000"/>
              </a:lnSpc>
              <a:spcBef>
                <a:spcPts val="0"/>
              </a:spcBef>
              <a:spcAft>
                <a:spcPts val="0"/>
              </a:spcAft>
              <a:buClr>
                <a:srgbClr val="666666"/>
              </a:buClr>
              <a:buSzPts val="2200"/>
              <a:buFont typeface="Figtree"/>
              <a:buChar char="•"/>
            </a:pPr>
            <a:r>
              <a:rPr lang="en-US" sz="2200">
                <a:solidFill>
                  <a:srgbClr val="202122"/>
                </a:solidFill>
                <a:highlight>
                  <a:srgbClr val="FFFFFF"/>
                </a:highlight>
                <a:latin typeface="Figtree"/>
                <a:ea typeface="Figtree"/>
                <a:cs typeface="Figtree"/>
                <a:sym typeface="Figtree"/>
              </a:rPr>
              <a:t>Multidisciplinary teams consisting of physicians, research scientists, nurses, psychologists, pharmacists and other specialists</a:t>
            </a:r>
            <a:endParaRPr sz="2200">
              <a:solidFill>
                <a:srgbClr val="202122"/>
              </a:solidFill>
              <a:highlight>
                <a:srgbClr val="FFFFFF"/>
              </a:highlight>
              <a:latin typeface="Figtree"/>
              <a:ea typeface="Figtree"/>
              <a:cs typeface="Figtree"/>
              <a:sym typeface="Figtree"/>
            </a:endParaRPr>
          </a:p>
          <a:p>
            <a:pPr marL="436077" lvl="0" indent="-357739" algn="l" rtl="0">
              <a:lnSpc>
                <a:spcPct val="115000"/>
              </a:lnSpc>
              <a:spcBef>
                <a:spcPts val="0"/>
              </a:spcBef>
              <a:spcAft>
                <a:spcPts val="0"/>
              </a:spcAft>
              <a:buClr>
                <a:srgbClr val="202122"/>
              </a:buClr>
              <a:buSzPts val="2200"/>
              <a:buFont typeface="Figtree"/>
              <a:buChar char="•"/>
            </a:pPr>
            <a:r>
              <a:rPr lang="en-US" sz="2200">
                <a:solidFill>
                  <a:srgbClr val="202122"/>
                </a:solidFill>
                <a:highlight>
                  <a:srgbClr val="FFFFFF"/>
                </a:highlight>
                <a:latin typeface="Figtree"/>
                <a:ea typeface="Figtree"/>
                <a:cs typeface="Figtree"/>
                <a:sym typeface="Figtree"/>
              </a:rPr>
              <a:t>In addition to disease specific research, COG conducts studies in developmental therapeutics (new cancer </a:t>
            </a:r>
            <a:r>
              <a:rPr lang="en-US" sz="2200">
                <a:solidFill>
                  <a:srgbClr val="3366CC"/>
                </a:solidFill>
                <a:highlight>
                  <a:srgbClr val="FFFFFF"/>
                </a:highlight>
                <a:uFill>
                  <a:noFill/>
                </a:uFill>
                <a:latin typeface="Figtree"/>
                <a:ea typeface="Figtree"/>
                <a:cs typeface="Figtree"/>
                <a:sym typeface="Figtree"/>
                <a:hlinkClick r:id="rId3">
                  <a:extLst>
                    <a:ext uri="{A12FA001-AC4F-418D-AE19-62706E023703}">
                      <ahyp:hlinkClr xmlns:ahyp="http://schemas.microsoft.com/office/drawing/2018/hyperlinkcolor" val="tx"/>
                    </a:ext>
                  </a:extLst>
                </a:hlinkClick>
              </a:rPr>
              <a:t>drug development</a:t>
            </a:r>
            <a:r>
              <a:rPr lang="en-US" sz="2200">
                <a:solidFill>
                  <a:srgbClr val="202122"/>
                </a:solidFill>
                <a:highlight>
                  <a:srgbClr val="FFFFFF"/>
                </a:highlight>
                <a:latin typeface="Figtree"/>
                <a:ea typeface="Figtree"/>
                <a:cs typeface="Figtree"/>
                <a:sym typeface="Figtree"/>
              </a:rPr>
              <a:t>), supportive care, </a:t>
            </a:r>
            <a:r>
              <a:rPr lang="en-US" sz="2200">
                <a:solidFill>
                  <a:srgbClr val="3366CC"/>
                </a:solidFill>
                <a:highlight>
                  <a:srgbClr val="FFFFFF"/>
                </a:highlight>
                <a:uFill>
                  <a:noFill/>
                </a:uFill>
                <a:latin typeface="Figtree"/>
                <a:ea typeface="Figtree"/>
                <a:cs typeface="Figtree"/>
                <a:sym typeface="Figtree"/>
                <a:hlinkClick r:id="rId4">
                  <a:extLst>
                    <a:ext uri="{A12FA001-AC4F-418D-AE19-62706E023703}">
                      <ahyp:hlinkClr xmlns:ahyp="http://schemas.microsoft.com/office/drawing/2018/hyperlinkcolor" val="tx"/>
                    </a:ext>
                  </a:extLst>
                </a:hlinkClick>
              </a:rPr>
              <a:t>epidemiology</a:t>
            </a:r>
            <a:r>
              <a:rPr lang="en-US" sz="2200">
                <a:solidFill>
                  <a:srgbClr val="202122"/>
                </a:solidFill>
                <a:highlight>
                  <a:srgbClr val="FFFFFF"/>
                </a:highlight>
                <a:latin typeface="Figtree"/>
                <a:ea typeface="Figtree"/>
                <a:cs typeface="Figtree"/>
                <a:sym typeface="Figtree"/>
              </a:rPr>
              <a:t>, </a:t>
            </a:r>
            <a:r>
              <a:rPr lang="en-US" sz="2200">
                <a:solidFill>
                  <a:srgbClr val="3366CC"/>
                </a:solidFill>
                <a:highlight>
                  <a:srgbClr val="FFFFFF"/>
                </a:highlight>
                <a:uFill>
                  <a:noFill/>
                </a:uFill>
                <a:latin typeface="Figtree"/>
                <a:ea typeface="Figtree"/>
                <a:cs typeface="Figtree"/>
                <a:sym typeface="Figtree"/>
                <a:hlinkClick r:id="rId5">
                  <a:extLst>
                    <a:ext uri="{A12FA001-AC4F-418D-AE19-62706E023703}">
                      <ahyp:hlinkClr xmlns:ahyp="http://schemas.microsoft.com/office/drawing/2018/hyperlinkcolor" val="tx"/>
                    </a:ext>
                  </a:extLst>
                </a:hlinkClick>
              </a:rPr>
              <a:t>stem cell transplantation</a:t>
            </a:r>
            <a:r>
              <a:rPr lang="en-US" sz="2200">
                <a:solidFill>
                  <a:srgbClr val="202122"/>
                </a:solidFill>
                <a:highlight>
                  <a:srgbClr val="FFFFFF"/>
                </a:highlight>
                <a:latin typeface="Figtree"/>
                <a:ea typeface="Figtree"/>
                <a:cs typeface="Figtree"/>
                <a:sym typeface="Figtree"/>
              </a:rPr>
              <a:t>, </a:t>
            </a:r>
            <a:r>
              <a:rPr lang="en-US" sz="2200">
                <a:solidFill>
                  <a:srgbClr val="3366CC"/>
                </a:solidFill>
                <a:highlight>
                  <a:srgbClr val="FFFFFF"/>
                </a:highlight>
                <a:uFill>
                  <a:noFill/>
                </a:uFill>
                <a:latin typeface="Figtree"/>
                <a:ea typeface="Figtree"/>
                <a:cs typeface="Figtree"/>
                <a:sym typeface="Figtree"/>
                <a:hlinkClick r:id="rId6">
                  <a:extLst>
                    <a:ext uri="{A12FA001-AC4F-418D-AE19-62706E023703}">
                      <ahyp:hlinkClr xmlns:ahyp="http://schemas.microsoft.com/office/drawing/2018/hyperlinkcolor" val="tx"/>
                    </a:ext>
                  </a:extLst>
                </a:hlinkClick>
              </a:rPr>
              <a:t>behavioral sciences</a:t>
            </a:r>
            <a:r>
              <a:rPr lang="en-US" sz="2200">
                <a:solidFill>
                  <a:srgbClr val="202122"/>
                </a:solidFill>
                <a:highlight>
                  <a:srgbClr val="FFFFFF"/>
                </a:highlight>
                <a:latin typeface="Figtree"/>
                <a:ea typeface="Figtree"/>
                <a:cs typeface="Figtree"/>
                <a:sym typeface="Figtree"/>
              </a:rPr>
              <a:t> and survivorship</a:t>
            </a:r>
            <a:endParaRPr sz="2200">
              <a:solidFill>
                <a:srgbClr val="202122"/>
              </a:solidFill>
              <a:highlight>
                <a:srgbClr val="FFFFFF"/>
              </a:highlight>
              <a:latin typeface="Figtree"/>
              <a:ea typeface="Figtree"/>
              <a:cs typeface="Figtree"/>
              <a:sym typeface="Figtree"/>
            </a:endParaRPr>
          </a:p>
          <a:p>
            <a:pPr marL="436077" lvl="0" indent="-357739" algn="l" rtl="0">
              <a:lnSpc>
                <a:spcPct val="115000"/>
              </a:lnSpc>
              <a:spcBef>
                <a:spcPts val="0"/>
              </a:spcBef>
              <a:spcAft>
                <a:spcPts val="0"/>
              </a:spcAft>
              <a:buClr>
                <a:schemeClr val="dk1"/>
              </a:buClr>
              <a:buSzPts val="2200"/>
              <a:buFont typeface="Figtree"/>
              <a:buChar char="•"/>
            </a:pPr>
            <a:r>
              <a:rPr lang="en-US" sz="2200">
                <a:highlight>
                  <a:schemeClr val="lt1"/>
                </a:highlight>
                <a:latin typeface="Figtree"/>
                <a:ea typeface="Figtree"/>
                <a:cs typeface="Figtree"/>
                <a:sym typeface="Figtree"/>
              </a:rPr>
              <a:t>Test new ways to prevent, diagnose, and treat cancer in children and adolescents.</a:t>
            </a:r>
            <a:endParaRPr sz="2200">
              <a:highlight>
                <a:schemeClr val="lt1"/>
              </a:highlight>
              <a:latin typeface="Figtree"/>
              <a:ea typeface="Figtree"/>
              <a:cs typeface="Figtree"/>
              <a:sym typeface="Figtree"/>
            </a:endParaRPr>
          </a:p>
          <a:p>
            <a:pPr marL="436077" lvl="0" indent="-357739" algn="l" rtl="0">
              <a:lnSpc>
                <a:spcPct val="115000"/>
              </a:lnSpc>
              <a:spcBef>
                <a:spcPts val="0"/>
              </a:spcBef>
              <a:spcAft>
                <a:spcPts val="0"/>
              </a:spcAft>
              <a:buClr>
                <a:schemeClr val="dk1"/>
              </a:buClr>
              <a:buSzPts val="2200"/>
              <a:buFont typeface="Figtree"/>
              <a:buChar char="•"/>
            </a:pPr>
            <a:r>
              <a:rPr lang="en-US" sz="2200">
                <a:highlight>
                  <a:schemeClr val="lt1"/>
                </a:highlight>
                <a:latin typeface="Figtree"/>
                <a:ea typeface="Figtree"/>
                <a:cs typeface="Figtree"/>
                <a:sym typeface="Figtree"/>
              </a:rPr>
              <a:t>Include supportive care and childhood cancer survivorship studies.</a:t>
            </a:r>
            <a:endParaRPr sz="2200">
              <a:highlight>
                <a:schemeClr val="lt1"/>
              </a:highlight>
              <a:latin typeface="Figtree"/>
              <a:ea typeface="Figtree"/>
              <a:cs typeface="Figtree"/>
              <a:sym typeface="Figtree"/>
            </a:endParaRPr>
          </a:p>
          <a:p>
            <a:pPr marL="0" marR="114300" lvl="0" indent="0" algn="l" rtl="0">
              <a:lnSpc>
                <a:spcPct val="166666"/>
              </a:lnSpc>
              <a:spcBef>
                <a:spcPts val="0"/>
              </a:spcBef>
              <a:spcAft>
                <a:spcPts val="0"/>
              </a:spcAft>
              <a:buNone/>
            </a:pPr>
            <a:endParaRPr sz="2000">
              <a:solidFill>
                <a:srgbClr val="666666"/>
              </a:solidFill>
              <a:highlight>
                <a:srgbClr val="FFFFFF"/>
              </a:highlight>
              <a:latin typeface="Figtree"/>
              <a:ea typeface="Figtree"/>
              <a:cs typeface="Figtree"/>
              <a:sym typeface="Figtree"/>
            </a:endParaRPr>
          </a:p>
          <a:p>
            <a:pPr marL="436077" lvl="0" indent="-357739" algn="l" rtl="0">
              <a:lnSpc>
                <a:spcPct val="115000"/>
              </a:lnSpc>
              <a:spcBef>
                <a:spcPts val="1100"/>
              </a:spcBef>
              <a:spcAft>
                <a:spcPts val="0"/>
              </a:spcAft>
              <a:buClr>
                <a:schemeClr val="dk1"/>
              </a:buClr>
              <a:buSzPts val="2200"/>
              <a:buFont typeface="Figtree"/>
              <a:buChar char="•"/>
            </a:pPr>
            <a:r>
              <a:rPr lang="en-US" sz="2200">
                <a:highlight>
                  <a:schemeClr val="lt1"/>
                </a:highlight>
                <a:latin typeface="Figtree"/>
                <a:ea typeface="Figtree"/>
                <a:cs typeface="Figtree"/>
                <a:sym typeface="Figtree"/>
              </a:rPr>
              <a:t>Invested in mRNA vaccine research that led the way for COVID19 vaccines</a:t>
            </a:r>
            <a:endParaRPr sz="2200">
              <a:highlight>
                <a:schemeClr val="lt1"/>
              </a:highlight>
              <a:latin typeface="Figtree"/>
              <a:ea typeface="Figtree"/>
              <a:cs typeface="Figtree"/>
              <a:sym typeface="Figtree"/>
            </a:endParaRPr>
          </a:p>
          <a:p>
            <a:pPr marL="0" marR="114300" lvl="0" indent="0" algn="l" rtl="0">
              <a:lnSpc>
                <a:spcPct val="166666"/>
              </a:lnSpc>
              <a:spcBef>
                <a:spcPts val="0"/>
              </a:spcBef>
              <a:spcAft>
                <a:spcPts val="1100"/>
              </a:spcAft>
              <a:buNone/>
            </a:pPr>
            <a:endParaRPr sz="2000">
              <a:solidFill>
                <a:srgbClr val="666666"/>
              </a:solidFill>
              <a:highlight>
                <a:srgbClr val="FFFFFF"/>
              </a:highlight>
              <a:latin typeface="Figtree"/>
              <a:ea typeface="Figtree"/>
              <a:cs typeface="Figtree"/>
              <a:sym typeface="Figtree"/>
            </a:endParaRPr>
          </a:p>
        </p:txBody>
      </p:sp>
      <p:sp>
        <p:nvSpPr>
          <p:cNvPr id="285" name="Google Shape;285;g3d5aa790a68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d62ad890f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Clr>
                <a:schemeClr val="dk1"/>
              </a:buClr>
              <a:buSzPts val="2400"/>
              <a:buChar char="•"/>
            </a:pPr>
            <a:r>
              <a:rPr lang="en-US" sz="2400"/>
              <a:t>Trial data should not be siloed - Natural history data should merge with CT</a:t>
            </a:r>
            <a:endParaRPr sz="2400"/>
          </a:p>
          <a:p>
            <a:pPr marL="457200" lvl="0" indent="-381000" algn="l" rtl="0">
              <a:lnSpc>
                <a:spcPct val="90000"/>
              </a:lnSpc>
              <a:spcBef>
                <a:spcPts val="0"/>
              </a:spcBef>
              <a:spcAft>
                <a:spcPts val="0"/>
              </a:spcAft>
              <a:buClr>
                <a:schemeClr val="dk1"/>
              </a:buClr>
              <a:buSzPts val="2400"/>
              <a:buChar char="•"/>
            </a:pPr>
            <a:r>
              <a:rPr lang="en-US" sz="2400"/>
              <a:t>Use Data for Decision Making, Policy Making</a:t>
            </a:r>
            <a:endParaRPr sz="2400"/>
          </a:p>
          <a:p>
            <a:pPr marL="457200" lvl="0" indent="-381000" algn="l" rtl="0">
              <a:lnSpc>
                <a:spcPct val="90000"/>
              </a:lnSpc>
              <a:spcBef>
                <a:spcPts val="0"/>
              </a:spcBef>
              <a:spcAft>
                <a:spcPts val="0"/>
              </a:spcAft>
              <a:buClr>
                <a:schemeClr val="dk1"/>
              </a:buClr>
              <a:buSzPts val="2400"/>
              <a:buChar char="•"/>
            </a:pPr>
            <a:r>
              <a:rPr lang="en-US" sz="2400"/>
              <a:t>Advance Digital Endpoints</a:t>
            </a:r>
            <a:endParaRPr sz="2400"/>
          </a:p>
          <a:p>
            <a:pPr marL="457200" lvl="0" indent="-381000" algn="l" rtl="0">
              <a:lnSpc>
                <a:spcPct val="90000"/>
              </a:lnSpc>
              <a:spcBef>
                <a:spcPts val="0"/>
              </a:spcBef>
              <a:spcAft>
                <a:spcPts val="0"/>
              </a:spcAft>
              <a:buClr>
                <a:schemeClr val="dk1"/>
              </a:buClr>
              <a:buSzPts val="2400"/>
              <a:buChar char="•"/>
            </a:pPr>
            <a:r>
              <a:rPr lang="en-US" sz="2400"/>
              <a:t>Decentralized Trials Must be Considered When/Where Possible</a:t>
            </a:r>
            <a:endParaRPr sz="2400"/>
          </a:p>
          <a:p>
            <a:pPr marL="0" lvl="0" indent="0" algn="l" rtl="0">
              <a:spcBef>
                <a:spcPts val="0"/>
              </a:spcBef>
              <a:spcAft>
                <a:spcPts val="0"/>
              </a:spcAft>
              <a:buNone/>
            </a:pPr>
            <a:endParaRPr/>
          </a:p>
        </p:txBody>
      </p:sp>
      <p:sp>
        <p:nvSpPr>
          <p:cNvPr id="292" name="Google Shape;292;g3d62ad890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d5aa790a68_0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d5aa790a68_0_10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3d5aa790a68_0_10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50">
                <a:highlight>
                  <a:srgbClr val="FFFFFF"/>
                </a:highlight>
                <a:latin typeface="Roboto"/>
                <a:ea typeface="Roboto"/>
                <a:cs typeface="Roboto"/>
                <a:sym typeface="Roboto"/>
              </a:rPr>
              <a:t>What also became very clear is that the next bottleneck is no longer only science. The next bottleneck is the system.</a:t>
            </a: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highlight>
                  <a:srgbClr val="FFFFFF"/>
                </a:highlight>
                <a:latin typeface="Roboto"/>
                <a:ea typeface="Roboto"/>
                <a:cs typeface="Roboto"/>
                <a:sym typeface="Roboto"/>
              </a:rPr>
              <a:t>We as institutional leaders need to match the speed, focus, and courage of these families:</a:t>
            </a: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highlight>
                  <a:srgbClr val="FFFFFF"/>
                </a:highlight>
                <a:latin typeface="Roboto"/>
                <a:ea typeface="Roboto"/>
                <a:cs typeface="Roboto"/>
                <a:sym typeface="Roboto"/>
              </a:rPr>
              <a:t>- faster diagnostics,</a:t>
            </a: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highlight>
                  <a:srgbClr val="FFFFFF"/>
                </a:highlight>
                <a:latin typeface="Roboto"/>
                <a:ea typeface="Roboto"/>
                <a:cs typeface="Roboto"/>
                <a:sym typeface="Roboto"/>
              </a:rPr>
              <a:t>- integrated data,</a:t>
            </a: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highlight>
                  <a:srgbClr val="FFFFFF"/>
                </a:highlight>
                <a:latin typeface="Roboto"/>
                <a:ea typeface="Roboto"/>
                <a:cs typeface="Roboto"/>
                <a:sym typeface="Roboto"/>
              </a:rPr>
              <a:t>- more coordinated digitally enhanced care pathways,</a:t>
            </a: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highlight>
                  <a:srgbClr val="FFFFFF"/>
                </a:highlight>
                <a:latin typeface="Roboto"/>
                <a:ea typeface="Roboto"/>
                <a:cs typeface="Roboto"/>
                <a:sym typeface="Roboto"/>
              </a:rPr>
              <a:t>- trial-ready clinical infrastructure,</a:t>
            </a: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050">
                <a:highlight>
                  <a:srgbClr val="FFFFFF"/>
                </a:highlight>
                <a:latin typeface="Roboto"/>
                <a:ea typeface="Roboto"/>
                <a:cs typeface="Roboto"/>
                <a:sym typeface="Roboto"/>
              </a:rPr>
              <a:t>- and a workforce trained to operate across genomics, neurology, translational science, informatics, and implementation.</a:t>
            </a:r>
            <a:endParaRPr sz="1050">
              <a:highlight>
                <a:srgbClr val="FFFFFF"/>
              </a:highlight>
              <a:latin typeface="Roboto"/>
              <a:ea typeface="Roboto"/>
              <a:cs typeface="Roboto"/>
              <a:sym typeface="Roboto"/>
            </a:endParaRPr>
          </a:p>
          <a:p>
            <a:pPr marL="0" lvl="0" indent="0" algn="l" rtl="0">
              <a:spcBef>
                <a:spcPts val="0"/>
              </a:spcBef>
              <a:spcAft>
                <a:spcPts val="0"/>
              </a:spcAft>
              <a:buNone/>
            </a:pPr>
            <a:endParaRPr/>
          </a:p>
        </p:txBody>
      </p:sp>
      <p:sp>
        <p:nvSpPr>
          <p:cNvPr id="310" name="Google Shape;3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322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592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6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ACF44-CC36-08D0-6BB0-83E431274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9C2EA-3257-D476-8418-077606ACF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7D6BD-688B-BA41-6398-EBB0DD5B3DF0}"/>
              </a:ext>
            </a:extLst>
          </p:cNvPr>
          <p:cNvSpPr>
            <a:spLocks noGrp="1"/>
          </p:cNvSpPr>
          <p:nvPr>
            <p:ph type="body" idx="1"/>
          </p:nvPr>
        </p:nvSpPr>
        <p:spPr/>
        <p:txBody>
          <a:bodyPr/>
          <a:lstStyle/>
          <a:p>
            <a:pPr>
              <a:buNone/>
            </a:pPr>
            <a:r>
              <a:rPr lang="en-US" b="1"/>
              <a:t>One approach to tackle big data across as many RD clinical centers as possible is Automated E.H.R. data extraction</a:t>
            </a:r>
          </a:p>
          <a:p>
            <a:pPr>
              <a:buNone/>
            </a:pPr>
            <a:r>
              <a:rPr lang="en-US"/>
              <a:t>A recent LD Consortium cohort study of &gt;1,000 LD patients in the US (42 LDs represented) used this method to query both structured and</a:t>
            </a:r>
          </a:p>
          <a:p>
            <a:pPr>
              <a:buNone/>
            </a:pPr>
            <a:r>
              <a:rPr lang="en-US"/>
              <a:t>unstructured data types..(procedures, lab reports, progress notes, radiology reports, </a:t>
            </a:r>
            <a:r>
              <a:rPr lang="en-US" err="1"/>
              <a:t>etc</a:t>
            </a:r>
            <a:r>
              <a:rPr lang="en-US"/>
              <a:t>)</a:t>
            </a:r>
          </a:p>
          <a:p>
            <a:pPr>
              <a:buNone/>
            </a:pPr>
            <a:r>
              <a:rPr lang="en-US" b="1"/>
              <a:t>We found that among many factors, motor severity was the most important driver of complications. </a:t>
            </a:r>
            <a:endParaRPr lang="en-US"/>
          </a:p>
          <a:p>
            <a:pPr>
              <a:buNone/>
            </a:pPr>
            <a:r>
              <a:rPr lang="en-US"/>
              <a:t>More specifically, mortality was </a:t>
            </a:r>
            <a:r>
              <a:rPr lang="en-US" b="1"/>
              <a:t>highest</a:t>
            </a:r>
            <a:r>
              <a:rPr lang="en-US"/>
              <a:t> in individuals with the </a:t>
            </a:r>
            <a:r>
              <a:rPr lang="en-US" b="1"/>
              <a:t>lowest</a:t>
            </a:r>
            <a:r>
              <a:rPr lang="en-US"/>
              <a:t> attainment of motor milestones. </a:t>
            </a:r>
          </a:p>
          <a:p>
            <a:pPr>
              <a:buNone/>
            </a:pPr>
            <a:r>
              <a:rPr lang="en-US"/>
              <a:t>If they attain it, many lose walking ability and require..</a:t>
            </a:r>
          </a:p>
          <a:p>
            <a:pPr>
              <a:buNone/>
            </a:pPr>
            <a:r>
              <a:rPr lang="en-US"/>
              <a:t>There was a wide </a:t>
            </a:r>
            <a:r>
              <a:rPr lang="en-US">
                <a:solidFill>
                  <a:srgbClr val="0A0A0A"/>
                </a:solidFill>
              </a:rPr>
              <a:t>range of physical disabilities, sometimes associated w high healthcare costs, and significant burden on patients and families</a:t>
            </a:r>
          </a:p>
          <a:p>
            <a:pPr>
              <a:buNone/>
            </a:pPr>
            <a:endParaRPr lang="en-US">
              <a:solidFill>
                <a:srgbClr val="0A0A0A"/>
              </a:solidFill>
            </a:endParaRPr>
          </a:p>
          <a:p>
            <a:pPr>
              <a:buNone/>
            </a:pPr>
            <a:r>
              <a:rPr lang="en-US" b="1"/>
              <a:t>Importantly, these findings represent an opportunity to generalize strategies for clinical management, monitoring and treatment across LDs</a:t>
            </a:r>
          </a:p>
          <a:p>
            <a:pPr>
              <a:buNone/>
              <a:defRPr/>
            </a:pPr>
            <a:endParaRPr lang="en-US"/>
          </a:p>
          <a:p>
            <a:pPr>
              <a:buNone/>
              <a:defRPr/>
            </a:pPr>
            <a:r>
              <a:rPr lang="en-US">
                <a:hlinkClick r:id="rId3"/>
              </a:rPr>
              <a:t>Clinically Important Endpoints in Individuals With Leukodystrophy: A Multisite Study - Kotes - 2025 - Annals of the Child Neurology Society - Wiley Online Library</a:t>
            </a:r>
          </a:p>
          <a:p>
            <a:endParaRPr lang="en-US">
              <a:ea typeface="Calibri"/>
              <a:cs typeface="Calibri"/>
            </a:endParaRPr>
          </a:p>
        </p:txBody>
      </p:sp>
      <p:sp>
        <p:nvSpPr>
          <p:cNvPr id="4" name="Slide Number Placeholder 3">
            <a:extLst>
              <a:ext uri="{FF2B5EF4-FFF2-40B4-BE49-F238E27FC236}">
                <a16:creationId xmlns:a16="http://schemas.microsoft.com/office/drawing/2014/main" id="{651A7B9B-BA0A-7733-6AEB-6050B0F337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76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7E6E8-F8CB-2D8F-BB18-EF915CA1B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D8D1B-4487-B85E-51D0-FCC594CD9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D7BBB-9AF1-1DAB-AE07-D2641D81C4FD}"/>
              </a:ext>
            </a:extLst>
          </p:cNvPr>
          <p:cNvSpPr>
            <a:spLocks noGrp="1"/>
          </p:cNvSpPr>
          <p:nvPr>
            <p:ph type="body" idx="1"/>
          </p:nvPr>
        </p:nvSpPr>
        <p:spPr/>
        <p:txBody>
          <a:bodyPr/>
          <a:lstStyle/>
          <a:p>
            <a:pPr marL="0" indent="0">
              <a:buNone/>
            </a:pPr>
            <a:r>
              <a:rPr lang="en-US"/>
              <a:t>Monitoring the motor disease progression is important from multiple perspectives</a:t>
            </a:r>
          </a:p>
          <a:p>
            <a:pPr marL="0" lvl="0" indent="0" algn="l" rtl="0">
              <a:spcBef>
                <a:spcPts val="0"/>
              </a:spcBef>
              <a:spcAft>
                <a:spcPts val="0"/>
              </a:spcAft>
              <a:buNone/>
            </a:pPr>
            <a:r>
              <a:rPr lang="en-US"/>
              <a:t>In my clinic, people want to know: When will my symptoms get worse? Is it time to start using a walking aid/chair? Is there anything I can do (diet, medications, therapy/exercise) to slow the symptoms down? </a:t>
            </a:r>
          </a:p>
          <a:p>
            <a:pPr marL="0" lvl="0" indent="0" algn="l" rtl="0">
              <a:spcBef>
                <a:spcPts val="0"/>
              </a:spcBef>
              <a:spcAft>
                <a:spcPts val="0"/>
              </a:spcAft>
              <a:buNone/>
            </a:pPr>
            <a:endParaRPr lang="en-US"/>
          </a:p>
          <a:p>
            <a:pPr marL="0" indent="0">
              <a:buNone/>
            </a:pPr>
            <a:r>
              <a:rPr lang="en-US"/>
              <a:t>From a trials/sponsor perspective, what markers or outcomes can be measured in this disease that change in a short period of time? </a:t>
            </a:r>
          </a:p>
          <a:p>
            <a:pPr marL="0" lvl="0" indent="0" algn="l" rtl="0">
              <a:spcBef>
                <a:spcPts val="0"/>
              </a:spcBef>
              <a:spcAft>
                <a:spcPts val="0"/>
              </a:spcAft>
              <a:buNone/>
            </a:pPr>
            <a:endParaRPr lang="en-US"/>
          </a:p>
          <a:p>
            <a:pPr marL="0" indent="0">
              <a:buNone/>
            </a:pPr>
            <a:r>
              <a:rPr lang="en-US"/>
              <a:t>Again, progression is variable, so some of our well-known clinical scales are good at measuring severity or disability in LDs at 1 point in time (e.g. EDSS), but they aren’t sensitive to small changes on repeat assessments. (this means patients must be studied for many years or hundreds must be enrolled to capture change)</a:t>
            </a:r>
          </a:p>
          <a:p>
            <a:pPr marL="0" indent="0">
              <a:buNone/>
            </a:pPr>
            <a:endParaRPr lang="en-US"/>
          </a:p>
          <a:p>
            <a:pPr marL="0" indent="0">
              <a:buNone/>
            </a:pPr>
            <a:r>
              <a:rPr lang="en-US"/>
              <a:t>So, there’s a need for more </a:t>
            </a:r>
            <a:r>
              <a:rPr lang="en-US" err="1"/>
              <a:t>sensitive..that</a:t>
            </a:r>
            <a:r>
              <a:rPr lang="en-US"/>
              <a:t> can quantify brain and spinal cord degeneration, which manifests as balance and gait disturbance</a:t>
            </a:r>
          </a:p>
          <a:p>
            <a:endParaRPr lang="en-US">
              <a:ea typeface="Calibri"/>
              <a:cs typeface="Calibri"/>
            </a:endParaRPr>
          </a:p>
        </p:txBody>
      </p:sp>
      <p:sp>
        <p:nvSpPr>
          <p:cNvPr id="4" name="Slide Number Placeholder 3">
            <a:extLst>
              <a:ext uri="{FF2B5EF4-FFF2-40B4-BE49-F238E27FC236}">
                <a16:creationId xmlns:a16="http://schemas.microsoft.com/office/drawing/2014/main" id="{0B607200-B811-2D23-8631-441466041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13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F1828-2968-07D8-2F25-2F52BF554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3C36F-89A7-521A-D0ED-DFE5581A1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32213-FD45-DC40-CA83-8EF52E08C922}"/>
              </a:ext>
            </a:extLst>
          </p:cNvPr>
          <p:cNvSpPr>
            <a:spLocks noGrp="1"/>
          </p:cNvSpPr>
          <p:nvPr>
            <p:ph type="body" idx="1"/>
          </p:nvPr>
        </p:nvSpPr>
        <p:spPr/>
        <p:txBody>
          <a:bodyPr/>
          <a:lstStyle/>
          <a:p>
            <a:pPr marL="0" indent="0">
              <a:buNone/>
            </a:pPr>
            <a:r>
              <a:rPr lang="en-US" b="1"/>
              <a:t>Wearable accelerometers: what are they? </a:t>
            </a:r>
            <a:endParaRPr lang="en-US">
              <a:solidFill>
                <a:srgbClr val="444444"/>
              </a:solidFill>
            </a:endParaRPr>
          </a:p>
          <a:p>
            <a:pPr marL="171450" indent="-171450">
              <a:lnSpc>
                <a:spcPct val="90000"/>
              </a:lnSpc>
              <a:spcAft>
                <a:spcPts val="450"/>
              </a:spcAft>
            </a:pPr>
            <a:r>
              <a:rPr lang="en-US"/>
              <a:t>Collect detailed information on physical activity using non-invasive sensors</a:t>
            </a:r>
            <a:endParaRPr lang="en-US">
              <a:solidFill>
                <a:srgbClr val="444444"/>
              </a:solidFill>
            </a:endParaRPr>
          </a:p>
          <a:p>
            <a:pPr marL="171450" indent="-171450">
              <a:lnSpc>
                <a:spcPct val="90000"/>
              </a:lnSpc>
              <a:spcAft>
                <a:spcPts val="450"/>
              </a:spcAft>
            </a:pPr>
            <a:r>
              <a:rPr lang="en-US"/>
              <a:t>Detect changes in speed of body segments over time(linear acceleration/deceleration)</a:t>
            </a:r>
            <a:endParaRPr lang="en-US">
              <a:solidFill>
                <a:srgbClr val="444444"/>
              </a:solidFill>
            </a:endParaRPr>
          </a:p>
          <a:p>
            <a:pPr marL="171450" indent="-171450">
              <a:lnSpc>
                <a:spcPct val="90000"/>
              </a:lnSpc>
              <a:spcAft>
                <a:spcPts val="450"/>
              </a:spcAft>
            </a:pPr>
            <a:r>
              <a:rPr lang="en-US"/>
              <a:t>Capture movement frequency, duration, intensity </a:t>
            </a:r>
            <a:r>
              <a:rPr lang="en-US" err="1"/>
              <a:t>andpatterns</a:t>
            </a:r>
            <a:endParaRPr lang="en-US">
              <a:solidFill>
                <a:srgbClr val="444444"/>
              </a:solidFill>
            </a:endParaRPr>
          </a:p>
          <a:p>
            <a:pPr marL="0" indent="0">
              <a:buNone/>
            </a:pPr>
            <a:r>
              <a:rPr lang="en-US"/>
              <a:t>Validity established in comparison with gold standard </a:t>
            </a:r>
            <a:r>
              <a:rPr lang="en-US" err="1"/>
              <a:t>equipm</a:t>
            </a:r>
            <a:r>
              <a:rPr lang="en-US"/>
              <a:t> </a:t>
            </a:r>
            <a:r>
              <a:rPr lang="en-US" err="1"/>
              <a:t>ent</a:t>
            </a:r>
            <a:r>
              <a:rPr lang="en-US"/>
              <a:t> in the motion lab...Such as the force plate and 3D infrared motion capture systems</a:t>
            </a:r>
            <a:endParaRPr lang="en-US">
              <a:solidFill>
                <a:srgbClr val="444444"/>
              </a:solidFill>
            </a:endParaRPr>
          </a:p>
          <a:p>
            <a:pPr marL="0" indent="0">
              <a:buNone/>
            </a:pPr>
            <a:r>
              <a:rPr lang="en-US"/>
              <a:t>They’ve been used in more common and ataxic disorders</a:t>
            </a:r>
            <a:endParaRPr lang="en-US">
              <a:solidFill>
                <a:srgbClr val="444444"/>
              </a:solidFill>
            </a:endParaRPr>
          </a:p>
          <a:p>
            <a:pPr marL="0" indent="0">
              <a:buNone/>
            </a:pPr>
            <a:r>
              <a:rPr lang="en-US"/>
              <a:t>Assess pre-defined tasks vs. Dynamic movement or general activity tracking/step counts</a:t>
            </a:r>
          </a:p>
          <a:p>
            <a:pPr marL="0" indent="0">
              <a:buNone/>
            </a:pPr>
            <a:endParaRPr lang="en-US"/>
          </a:p>
          <a:p>
            <a:pPr marL="0" lvl="0" indent="0" algn="l">
              <a:spcBef>
                <a:spcPts val="0"/>
              </a:spcBef>
              <a:spcAft>
                <a:spcPts val="0"/>
              </a:spcAft>
              <a:buNone/>
            </a:pPr>
            <a:r>
              <a:rPr lang="en-US" b="1"/>
              <a:t>To summarize the advantages: </a:t>
            </a:r>
          </a:p>
          <a:p>
            <a:pPr marL="0" indent="0">
              <a:buNone/>
            </a:pPr>
            <a:r>
              <a:rPr lang="en-US"/>
              <a:t>Sensors can be used in the clinic, lab or shipped to home for remote collection, allow flexibility. Removes participation barriers, helps w attrition</a:t>
            </a:r>
          </a:p>
          <a:p>
            <a:pPr marL="0" indent="0">
              <a:buNone/>
            </a:pPr>
            <a:r>
              <a:rPr lang="en-US"/>
              <a:t>Very user friendly for the minimal setup required of the participant. Also easy to teach new staff how to operate the equipment.</a:t>
            </a:r>
          </a:p>
          <a:p>
            <a:pPr marL="0" lvl="0" indent="0" algn="l">
              <a:spcBef>
                <a:spcPts val="0"/>
              </a:spcBef>
              <a:spcAft>
                <a:spcPts val="0"/>
              </a:spcAft>
              <a:buNone/>
            </a:pPr>
            <a:r>
              <a:rPr lang="en-US"/>
              <a:t>Tests are still directly supervised and conducted in real-time by research staff during a 1 hour scheduled web-based research visit, we share screen and do remote screen takeover </a:t>
            </a:r>
          </a:p>
          <a:p>
            <a:pPr marL="0" lvl="0" indent="0" algn="l" rtl="0">
              <a:spcBef>
                <a:spcPts val="0"/>
              </a:spcBef>
              <a:spcAft>
                <a:spcPts val="0"/>
              </a:spcAft>
              <a:buNone/>
            </a:pPr>
            <a:endParaRPr lang="en-US"/>
          </a:p>
          <a:p>
            <a:pPr marL="0" indent="0">
              <a:buNone/>
            </a:pPr>
            <a:r>
              <a:rPr lang="en-US"/>
              <a:t>For the remote visits, we mail a sensor kit webcam, laptop, device manual and other small essential equipment to measure and mark the walkway. </a:t>
            </a:r>
          </a:p>
          <a:p>
            <a:endParaRPr lang="en-US">
              <a:ea typeface="Calibri"/>
              <a:cs typeface="Calibri"/>
            </a:endParaRPr>
          </a:p>
        </p:txBody>
      </p:sp>
      <p:sp>
        <p:nvSpPr>
          <p:cNvPr id="4" name="Slide Number Placeholder 3">
            <a:extLst>
              <a:ext uri="{FF2B5EF4-FFF2-40B4-BE49-F238E27FC236}">
                <a16:creationId xmlns:a16="http://schemas.microsoft.com/office/drawing/2014/main" id="{D78C08D0-2E91-4AF9-550A-F7E2E0B3A2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94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44C63-81CD-6F4B-83BA-CD34D3CB7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5627-0BD9-BD15-A3B6-A647146CE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4287C-4B5C-B5DF-176D-842BC56B3235}"/>
              </a:ext>
            </a:extLst>
          </p:cNvPr>
          <p:cNvSpPr>
            <a:spLocks noGrp="1"/>
          </p:cNvSpPr>
          <p:nvPr>
            <p:ph type="body" idx="1"/>
          </p:nvPr>
        </p:nvSpPr>
        <p:spPr/>
        <p:txBody>
          <a:bodyPr/>
          <a:lstStyle/>
          <a:p>
            <a:pPr marL="158750" indent="0">
              <a:buNone/>
            </a:pPr>
            <a:r>
              <a:rPr lang="en-US" b="1"/>
              <a:t>This slide highlights a few of the wearable devices available for SM assessment and the TYPES of information each can gather</a:t>
            </a:r>
            <a:endParaRPr lang="en-US">
              <a:solidFill>
                <a:srgbClr val="444444"/>
              </a:solidFill>
            </a:endParaRPr>
          </a:p>
          <a:p>
            <a:pPr marL="158750" indent="0">
              <a:buNone/>
            </a:pPr>
            <a:endParaRPr lang="en-US">
              <a:solidFill>
                <a:srgbClr val="444444"/>
              </a:solidFill>
            </a:endParaRPr>
          </a:p>
          <a:p>
            <a:pPr marL="158750" indent="0">
              <a:buNone/>
            </a:pPr>
            <a:r>
              <a:rPr lang="en-US" b="1"/>
              <a:t>Opal </a:t>
            </a:r>
            <a:r>
              <a:rPr lang="en-US"/>
              <a:t>– detailed, test-specific information about gait and postural sway, </a:t>
            </a:r>
            <a:r>
              <a:rPr lang="en-US" err="1"/>
              <a:t>e.g</a:t>
            </a:r>
            <a:r>
              <a:rPr lang="en-US"/>
              <a:t>…SV, FA during 6MWT or SA during 30-sec standing test</a:t>
            </a:r>
            <a:endParaRPr lang="en-US">
              <a:solidFill>
                <a:srgbClr val="444444"/>
              </a:solidFill>
            </a:endParaRPr>
          </a:p>
          <a:p>
            <a:pPr marL="158750" indent="0">
              <a:buNone/>
            </a:pPr>
            <a:r>
              <a:rPr lang="en-US"/>
              <a:t>It can also give information such as the # of seconds to complete a TUG, including sit-to-stand and stand-to-sit time, turning duration/angle (waist), lean angle (chest). </a:t>
            </a:r>
            <a:endParaRPr lang="en-US">
              <a:solidFill>
                <a:srgbClr val="444444"/>
              </a:solidFill>
            </a:endParaRPr>
          </a:p>
          <a:p>
            <a:pPr marL="158750" indent="0">
              <a:buNone/>
            </a:pPr>
            <a:r>
              <a:rPr lang="en-US"/>
              <a:t>Also can tell you about symmetry and variability in the stride pattern between left and right foot.</a:t>
            </a:r>
            <a:endParaRPr lang="en-US">
              <a:solidFill>
                <a:srgbClr val="444444"/>
              </a:solidFill>
            </a:endParaRPr>
          </a:p>
          <a:p>
            <a:pPr marL="158750" indent="0">
              <a:buNone/>
            </a:pPr>
            <a:endParaRPr lang="en-US">
              <a:solidFill>
                <a:srgbClr val="444444"/>
              </a:solidFill>
            </a:endParaRPr>
          </a:p>
          <a:p>
            <a:pPr marL="158750" indent="0">
              <a:buNone/>
            </a:pPr>
            <a:r>
              <a:rPr lang="en-US" b="1" err="1"/>
              <a:t>Actigraph</a:t>
            </a:r>
            <a:r>
              <a:rPr lang="en-US"/>
              <a:t> – activity counts over minutes to hours to days – a research grade device. Can also detect sleep periods/ideally validating with journaling.</a:t>
            </a:r>
            <a:endParaRPr lang="en-US">
              <a:solidFill>
                <a:srgbClr val="444444"/>
              </a:solidFill>
            </a:endParaRPr>
          </a:p>
          <a:p>
            <a:pPr marL="158750" indent="0">
              <a:buNone/>
            </a:pPr>
            <a:r>
              <a:rPr lang="en-US" b="1"/>
              <a:t>Fitbit</a:t>
            </a:r>
            <a:r>
              <a:rPr lang="en-US"/>
              <a:t> – a popular fitness tracker, step counter, can detect general activity trends and intensity, including periods consistent with rest/sleep. Consumer grade but used in research</a:t>
            </a:r>
            <a:endParaRPr lang="en-US">
              <a:solidFill>
                <a:srgbClr val="444444"/>
              </a:solidFill>
            </a:endParaRPr>
          </a:p>
          <a:p>
            <a:pPr marL="158750" indent="0">
              <a:buNone/>
            </a:pPr>
            <a:endParaRPr lang="en-US">
              <a:solidFill>
                <a:srgbClr val="444444"/>
              </a:solidFill>
            </a:endParaRPr>
          </a:p>
          <a:p>
            <a:pPr marL="158750" indent="0">
              <a:buNone/>
            </a:pPr>
            <a:r>
              <a:rPr lang="en-US" b="1"/>
              <a:t>Opal V2C </a:t>
            </a:r>
            <a:r>
              <a:rPr lang="en-US"/>
              <a:t>is a newer version that can capture most of this spectrum of variables</a:t>
            </a:r>
            <a:endParaRPr lang="en-US">
              <a:solidFill>
                <a:srgbClr val="444444"/>
              </a:solidFill>
            </a:endParaRPr>
          </a:p>
          <a:p>
            <a:pPr marL="158750" indent="0">
              <a:buNone/>
            </a:pPr>
            <a:endParaRPr lang="en-US">
              <a:solidFill>
                <a:srgbClr val="444444"/>
              </a:solidFill>
            </a:endParaRPr>
          </a:p>
          <a:p>
            <a:pPr marL="158750" indent="0">
              <a:buNone/>
            </a:pPr>
            <a:r>
              <a:rPr lang="en-US"/>
              <a:t>Choice of device depends on the aspects of mobility/activity you want to measure</a:t>
            </a:r>
            <a:endParaRPr lang="en-US">
              <a:solidFill>
                <a:srgbClr val="444444"/>
              </a:solidFill>
            </a:endParaRPr>
          </a:p>
          <a:p>
            <a:pPr marL="158750" indent="0">
              <a:buNone/>
            </a:pPr>
            <a:r>
              <a:rPr lang="en-US"/>
              <a:t>For instance, applied to mitochondrial disease, or some NM disorders, you might be interested studying waxing/waning activity patterns, periods of fatiguing, or being able to calculate energy expenditure using data like HR and activity counts together</a:t>
            </a:r>
            <a:endParaRPr lang="en-US">
              <a:solidFill>
                <a:srgbClr val="444444"/>
              </a:solidFill>
            </a:endParaRPr>
          </a:p>
          <a:p>
            <a:pPr marL="171450" indent="-171450"/>
            <a:endParaRPr lang="en-US">
              <a:solidFill>
                <a:srgbClr val="444444"/>
              </a:solidFill>
            </a:endParaRPr>
          </a:p>
          <a:p>
            <a:pPr marL="0" indent="0">
              <a:buNone/>
            </a:pPr>
            <a:r>
              <a:rPr lang="en-US" b="1"/>
              <a:t>Also important is the ability of your patient population to follow simple instructions or not, due to age, cognitive ability or auditory/visual disability. If developmental age is ~&lt;5yrs, better to focus on a device that can capture continuous, unrestricted movement rather than movement during discrete instructed tasks.</a:t>
            </a:r>
            <a:endParaRPr lang="en-US">
              <a:solidFill>
                <a:srgbClr val="444444"/>
              </a:solidFil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5A9E778F-2669-F633-DD40-4700D4B213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68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8771-5AF2-6AF1-18EA-2203D4B62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38736-68C3-B1C4-A779-76D79395B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04A54-36CF-9FD3-FA67-2ABC92F313FC}"/>
              </a:ext>
            </a:extLst>
          </p:cNvPr>
          <p:cNvSpPr>
            <a:spLocks noGrp="1"/>
          </p:cNvSpPr>
          <p:nvPr>
            <p:ph type="body" idx="1"/>
          </p:nvPr>
        </p:nvSpPr>
        <p:spPr/>
        <p:txBody>
          <a:bodyPr/>
          <a:lstStyle/>
          <a:p>
            <a:pPr marL="0" indent="0">
              <a:buNone/>
            </a:pPr>
            <a:r>
              <a:rPr lang="en-US" b="1"/>
              <a:t>In the last 2 slides I'll highlight some examples of how PERFOs collected using wearables can be paired with other rich clinician or patient-reported information to determine endpoint variables that are clinically meaningful. </a:t>
            </a:r>
          </a:p>
          <a:p>
            <a:pPr marL="0" indent="0">
              <a:buNone/>
            </a:pPr>
            <a:endParaRPr lang="en-US"/>
          </a:p>
          <a:p>
            <a:pPr marL="0" indent="0">
              <a:buNone/>
            </a:pPr>
            <a:r>
              <a:rPr lang="en-US"/>
              <a:t>This work was done using the Opals sensors in adults with X-ALD, a slowly progressive myeloneuropathy with gait and balance impairment (sensory ataxia)</a:t>
            </a:r>
          </a:p>
          <a:p>
            <a:pPr marL="0" indent="0">
              <a:buNone/>
            </a:pPr>
            <a:r>
              <a:rPr lang="en-US"/>
              <a:t>Postural sway testing involves standing as still as possible for 30 secs, with feet apart and eyes open, and with eyes closed to challenge proprioception</a:t>
            </a:r>
          </a:p>
          <a:p>
            <a:pPr marL="0" indent="0">
              <a:buNone/>
            </a:pPr>
            <a:endParaRPr lang="en-US"/>
          </a:p>
          <a:p>
            <a:pPr marL="0" indent="0">
              <a:buNone/>
            </a:pPr>
            <a:r>
              <a:rPr lang="en-US"/>
              <a:t>It was found that sway amplitude is strongly correlated with the EDSS clinical disability scale</a:t>
            </a:r>
          </a:p>
          <a:p>
            <a:pPr marL="0" indent="0">
              <a:buNone/>
            </a:pPr>
            <a:r>
              <a:rPr lang="en-US"/>
              <a:t>Sway (FAEC) differentiates use of a walking device - individuals who use a walking device sway significantly more than those who don’t use a device</a:t>
            </a:r>
          </a:p>
          <a:p>
            <a:pPr marL="0" indent="0">
              <a:buNone/>
            </a:pPr>
            <a:r>
              <a:rPr lang="en-US"/>
              <a:t>Greater sway amplitude is also correlated with lower scores in physical function on the patient-reported SF-36 survey</a:t>
            </a:r>
          </a:p>
          <a:p>
            <a:pPr marL="0" indent="0">
              <a:buNone/>
            </a:pPr>
            <a:r>
              <a:rPr lang="en-US"/>
              <a:t>Finally, the Sway Area significantly increases between baseline and Year 2 of measurement. </a:t>
            </a:r>
          </a:p>
          <a:p>
            <a:pPr marL="0" indent="0">
              <a:buNone/>
            </a:pPr>
            <a:r>
              <a:rPr lang="en-US" i="1"/>
              <a:t>This is a time-period acceptable for most interventional trials.</a:t>
            </a:r>
          </a:p>
          <a:p>
            <a:endParaRPr lang="en-US">
              <a:ea typeface="Calibri"/>
              <a:cs typeface="Calibri"/>
            </a:endParaRPr>
          </a:p>
        </p:txBody>
      </p:sp>
      <p:sp>
        <p:nvSpPr>
          <p:cNvPr id="4" name="Slide Number Placeholder 3">
            <a:extLst>
              <a:ext uri="{FF2B5EF4-FFF2-40B4-BE49-F238E27FC236}">
                <a16:creationId xmlns:a16="http://schemas.microsoft.com/office/drawing/2014/main" id="{2DA29057-5E69-1951-C964-26ABD97828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69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DC5AB-7E34-9320-21A4-7E29D58FC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01644-D4DB-3719-8D9F-9D2C2F2E7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A4382-2405-E23E-73F7-021273F5084E}"/>
              </a:ext>
            </a:extLst>
          </p:cNvPr>
          <p:cNvSpPr>
            <a:spLocks noGrp="1"/>
          </p:cNvSpPr>
          <p:nvPr>
            <p:ph type="body" idx="1"/>
          </p:nvPr>
        </p:nvSpPr>
        <p:spPr/>
        <p:txBody>
          <a:bodyPr/>
          <a:lstStyle/>
          <a:p>
            <a:pPr marL="0" indent="0">
              <a:buNone/>
            </a:pPr>
            <a:r>
              <a:rPr lang="en-US"/>
              <a:t>We also evaluated walking in adults with X-ALD, known to experience progressive loss of independent walking due to SC degeneration.</a:t>
            </a:r>
          </a:p>
          <a:p>
            <a:pPr marL="0" indent="0">
              <a:buNone/>
            </a:pPr>
            <a:endParaRPr lang="en-US"/>
          </a:p>
          <a:p>
            <a:pPr marL="0" indent="0">
              <a:buNone/>
            </a:pPr>
            <a:r>
              <a:rPr lang="en-US"/>
              <a:t>Gait testing in this case was the 6MWT, a fast as possible walk challenge.  </a:t>
            </a:r>
            <a:endParaRPr lang="en-US">
              <a:solidFill>
                <a:srgbClr val="444444"/>
              </a:solidFill>
            </a:endParaRPr>
          </a:p>
          <a:p>
            <a:pPr marL="0" indent="0">
              <a:buNone/>
            </a:pPr>
            <a:endParaRPr lang="en-US"/>
          </a:p>
          <a:p>
            <a:pPr marL="0" indent="0">
              <a:buNone/>
            </a:pPr>
            <a:r>
              <a:rPr lang="en-US"/>
              <a:t>The 6MWT GS is strongly correlated with the EDSS clinical disability scale</a:t>
            </a:r>
            <a:endParaRPr lang="en-US">
              <a:solidFill>
                <a:srgbClr val="444444"/>
              </a:solidFill>
            </a:endParaRPr>
          </a:p>
          <a:p>
            <a:pPr marL="0" indent="0">
              <a:buNone/>
            </a:pPr>
            <a:r>
              <a:rPr lang="en-US"/>
              <a:t>Gait speed also differentiates use of a walking device – those who use a walking device walk </a:t>
            </a:r>
            <a:r>
              <a:rPr lang="en-US" b="1"/>
              <a:t>much</a:t>
            </a:r>
            <a:r>
              <a:rPr lang="en-US"/>
              <a:t> slower than those who don’t use a device</a:t>
            </a:r>
            <a:endParaRPr lang="en-US">
              <a:solidFill>
                <a:srgbClr val="444444"/>
              </a:solidFill>
            </a:endParaRPr>
          </a:p>
          <a:p>
            <a:pPr marL="0" indent="0">
              <a:buNone/>
            </a:pPr>
            <a:r>
              <a:rPr lang="en-US"/>
              <a:t>Slower gait speed is also associated with much more frequent falls over ~1year (patient-reported)</a:t>
            </a:r>
          </a:p>
          <a:p>
            <a:pPr marL="0" indent="0">
              <a:buNone/>
            </a:pPr>
            <a:r>
              <a:rPr lang="en-US"/>
              <a:t>Finally</a:t>
            </a:r>
            <a:r>
              <a:rPr lang="en-US" b="0" u="none" strike="noStrike" cap="none">
                <a:solidFill>
                  <a:srgbClr val="000000"/>
                </a:solidFill>
                <a:effectLst/>
                <a:sym typeface="Arial"/>
              </a:rPr>
              <a:t>, </a:t>
            </a:r>
            <a:r>
              <a:rPr lang="en-US"/>
              <a:t>the Gait Speed significantly increases between baseline </a:t>
            </a:r>
            <a:r>
              <a:rPr lang="en-US" b="0" u="none" strike="noStrike" cap="none">
                <a:solidFill>
                  <a:srgbClr val="000000"/>
                </a:solidFill>
                <a:effectLst/>
                <a:sym typeface="Arial"/>
              </a:rPr>
              <a:t>and </a:t>
            </a:r>
            <a:r>
              <a:rPr lang="en-US"/>
              <a:t>Year 2 </a:t>
            </a:r>
            <a:r>
              <a:rPr lang="en-US" b="0" u="none" strike="noStrike" cap="none">
                <a:solidFill>
                  <a:srgbClr val="000000"/>
                </a:solidFill>
                <a:effectLst/>
                <a:sym typeface="Arial"/>
              </a:rPr>
              <a:t>of </a:t>
            </a:r>
            <a:r>
              <a:rPr lang="en-US"/>
              <a:t>measurement. </a:t>
            </a:r>
          </a:p>
          <a:p>
            <a:pPr marL="0" indent="0">
              <a:buNone/>
            </a:pPr>
            <a:r>
              <a:rPr lang="en-US" i="1"/>
              <a:t>So this measure is also sensitive to change over a period used during most trials.</a:t>
            </a:r>
            <a:endParaRPr lang="en-US" i="1">
              <a:solidFill>
                <a:srgbClr val="444444"/>
              </a:solidFill>
            </a:endParaRPr>
          </a:p>
          <a:p>
            <a:endParaRPr lang="en-US">
              <a:ea typeface="Calibri"/>
              <a:cs typeface="Calibri"/>
            </a:endParaRPr>
          </a:p>
          <a:p>
            <a:r>
              <a:rPr lang="en-US">
                <a:ea typeface="Calibri"/>
                <a:cs typeface="Calibri"/>
              </a:rPr>
              <a:t>I’ve shared from the clinician scientist perspective how to develop meaningful COAs for trial endpoint selection, now moving to the patient advocate view on how we can best capture these measures..</a:t>
            </a:r>
          </a:p>
        </p:txBody>
      </p:sp>
      <p:sp>
        <p:nvSpPr>
          <p:cNvPr id="4" name="Slide Number Placeholder 3">
            <a:extLst>
              <a:ext uri="{FF2B5EF4-FFF2-40B4-BE49-F238E27FC236}">
                <a16:creationId xmlns:a16="http://schemas.microsoft.com/office/drawing/2014/main" id="{14241497-CB37-7DCB-657D-C848495024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87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D09A5-BA9F-B444-976D-D354FF2590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80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C6F1-AF8A-DECB-AFE5-1CB0F69F6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E86D6-D100-83AD-3339-A2FBA4382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DD79A-D2FF-B68C-EAD1-9B92D914BFF5}"/>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7938B1DF-16FE-4E27-D1B8-D7AAF9EFD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A8345-3EC6-7B42-B82F-C56884FE846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06295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9097-1CD8-82CD-9606-F2B6410FC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6AA84-5F97-E279-26C1-93ED55A794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1BBE-11F4-45C6-F645-E813ED093931}"/>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4543A928-88B7-E625-8941-9265E0A8B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B0404-E6C4-4E36-CC4D-4D9FC8E1C9BE}"/>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59308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0F66C-4629-AAF6-F18F-BB1E3942E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C0A96-DF9F-FC1A-1A7F-81AE56CA3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805AA-B6B7-9B7D-DC75-A2DF45740EF7}"/>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45E80B14-C00B-46D9-82A4-2E51C31F4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8F90A-784B-2DCE-4825-F1C41625999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404423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descr="A blue hexagons on a white background&#10;&#10;AI-generated content may be incorrect.">
            <a:extLst>
              <a:ext uri="{FF2B5EF4-FFF2-40B4-BE49-F238E27FC236}">
                <a16:creationId xmlns:a16="http://schemas.microsoft.com/office/drawing/2014/main" id="{89B8EACC-FC34-9828-73E8-85F6A00D7D35}"/>
              </a:ext>
            </a:extLst>
          </p:cNvPr>
          <p:cNvPicPr>
            <a:picLocks noChangeAspect="1"/>
          </p:cNvPicPr>
          <p:nvPr userDrawn="1"/>
        </p:nvPicPr>
        <p:blipFill>
          <a:blip r:embed="rId2">
            <a:alphaModFix amt="60000"/>
          </a:blip>
          <a:srcRect r="14970" b="30678"/>
          <a:stretch/>
        </p:blipFill>
        <p:spPr>
          <a:xfrm>
            <a:off x="1825256" y="3555299"/>
            <a:ext cx="10366744" cy="3302701"/>
          </a:xfrm>
          <a:prstGeom prst="rect">
            <a:avLst/>
          </a:prstGeom>
        </p:spPr>
      </p:pic>
      <p:pic>
        <p:nvPicPr>
          <p:cNvPr id="3" name="Picture 2" descr="A blue hexagons on a white background&#10;&#10;AI-generated content may be incorrect.">
            <a:extLst>
              <a:ext uri="{FF2B5EF4-FFF2-40B4-BE49-F238E27FC236}">
                <a16:creationId xmlns:a16="http://schemas.microsoft.com/office/drawing/2014/main" id="{19C82E02-F609-234F-B62C-E5EA91072149}"/>
              </a:ext>
            </a:extLst>
          </p:cNvPr>
          <p:cNvPicPr>
            <a:picLocks noChangeAspect="1"/>
          </p:cNvPicPr>
          <p:nvPr userDrawn="1"/>
        </p:nvPicPr>
        <p:blipFill>
          <a:blip r:embed="rId3">
            <a:alphaModFix amt="50000"/>
          </a:blip>
          <a:srcRect t="16909" r="38510"/>
          <a:stretch/>
        </p:blipFill>
        <p:spPr>
          <a:xfrm flipH="1">
            <a:off x="0" y="0"/>
            <a:ext cx="7564582" cy="3958011"/>
          </a:xfrm>
          <a:prstGeom prst="rect">
            <a:avLst/>
          </a:prstGeom>
        </p:spPr>
      </p:pic>
      <p:sp>
        <p:nvSpPr>
          <p:cNvPr id="7" name="Title 1">
            <a:extLst>
              <a:ext uri="{FF2B5EF4-FFF2-40B4-BE49-F238E27FC236}">
                <a16:creationId xmlns:a16="http://schemas.microsoft.com/office/drawing/2014/main" id="{BE919BAF-5934-8FAA-F00A-26A1B87EADA9}"/>
              </a:ext>
            </a:extLst>
          </p:cNvPr>
          <p:cNvSpPr>
            <a:spLocks noGrp="1"/>
          </p:cNvSpPr>
          <p:nvPr>
            <p:ph type="ctrTitle" hasCustomPrompt="1"/>
          </p:nvPr>
        </p:nvSpPr>
        <p:spPr>
          <a:xfrm>
            <a:off x="3183929" y="3667409"/>
            <a:ext cx="5824142" cy="526774"/>
          </a:xfrm>
          <a:prstGeom prst="rect">
            <a:avLst/>
          </a:prstGeom>
        </p:spPr>
        <p:txBody>
          <a:bodyPr anchor="b">
            <a:noAutofit/>
          </a:bodyPr>
          <a:lstStyle>
            <a:lvl1pPr algn="ctr">
              <a:defRPr sz="4400" b="1" i="0">
                <a:solidFill>
                  <a:schemeClr val="tx1"/>
                </a:solidFill>
                <a:latin typeface="Figtree" pitchFamily="2" charset="0"/>
                <a:cs typeface="Calibri" panose="020F0502020204030204" pitchFamily="34" charset="0"/>
              </a:defRPr>
            </a:lvl1pPr>
          </a:lstStyle>
          <a:p>
            <a:r>
              <a:rPr lang="en-US"/>
              <a:t>Title slide headline</a:t>
            </a:r>
          </a:p>
        </p:txBody>
      </p:sp>
      <p:sp>
        <p:nvSpPr>
          <p:cNvPr id="9" name="Subtitle 2">
            <a:extLst>
              <a:ext uri="{FF2B5EF4-FFF2-40B4-BE49-F238E27FC236}">
                <a16:creationId xmlns:a16="http://schemas.microsoft.com/office/drawing/2014/main" id="{666DA5D4-728B-021E-1E1B-C7B31743BE9D}"/>
              </a:ext>
            </a:extLst>
          </p:cNvPr>
          <p:cNvSpPr>
            <a:spLocks noGrp="1"/>
          </p:cNvSpPr>
          <p:nvPr>
            <p:ph type="subTitle" idx="1" hasCustomPrompt="1"/>
          </p:nvPr>
        </p:nvSpPr>
        <p:spPr>
          <a:xfrm>
            <a:off x="3173083" y="4395630"/>
            <a:ext cx="5824142" cy="393492"/>
          </a:xfrm>
          <a:prstGeom prst="rect">
            <a:avLst/>
          </a:prstGeom>
        </p:spPr>
        <p:txBody>
          <a:bodyPr/>
          <a:lstStyle>
            <a:lvl1pPr marL="0" indent="0" algn="ctr">
              <a:buNone/>
              <a:defRPr sz="2400" b="0" i="0">
                <a:solidFill>
                  <a:schemeClr val="tx1">
                    <a:lumMod val="65000"/>
                    <a:lumOff val="35000"/>
                  </a:schemeClr>
                </a:solidFill>
                <a:latin typeface="Figtree"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Copy</a:t>
            </a:r>
          </a:p>
        </p:txBody>
      </p:sp>
      <p:sp>
        <p:nvSpPr>
          <p:cNvPr id="20" name="TextBox 19">
            <a:extLst>
              <a:ext uri="{FF2B5EF4-FFF2-40B4-BE49-F238E27FC236}">
                <a16:creationId xmlns:a16="http://schemas.microsoft.com/office/drawing/2014/main" id="{B9D041D8-F1CF-F19F-3948-C02E78438925}"/>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pic>
        <p:nvPicPr>
          <p:cNvPr id="11" name="Picture 10" descr="A black background with blue and orange text&#10;&#10;AI-generated content may be incorrect.">
            <a:extLst>
              <a:ext uri="{FF2B5EF4-FFF2-40B4-BE49-F238E27FC236}">
                <a16:creationId xmlns:a16="http://schemas.microsoft.com/office/drawing/2014/main" id="{05388FBE-315B-4CDF-B798-F89E5F0D8DFA}"/>
              </a:ext>
            </a:extLst>
          </p:cNvPr>
          <p:cNvPicPr>
            <a:picLocks noChangeAspect="1"/>
          </p:cNvPicPr>
          <p:nvPr userDrawn="1"/>
        </p:nvPicPr>
        <p:blipFill>
          <a:blip r:embed="rId4"/>
          <a:stretch>
            <a:fillRect/>
          </a:stretch>
        </p:blipFill>
        <p:spPr>
          <a:xfrm>
            <a:off x="3194774" y="555747"/>
            <a:ext cx="5802451" cy="2041090"/>
          </a:xfrm>
          <a:prstGeom prst="rect">
            <a:avLst/>
          </a:prstGeom>
        </p:spPr>
      </p:pic>
    </p:spTree>
    <p:extLst>
      <p:ext uri="{BB962C8B-B14F-4D97-AF65-F5344CB8AC3E}">
        <p14:creationId xmlns:p14="http://schemas.microsoft.com/office/powerpoint/2010/main" val="1164099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6" name="Picture 5" descr="A blue hexagons on a white background&#10;&#10;AI-generated content may be incorrect.">
            <a:extLst>
              <a:ext uri="{FF2B5EF4-FFF2-40B4-BE49-F238E27FC236}">
                <a16:creationId xmlns:a16="http://schemas.microsoft.com/office/drawing/2014/main" id="{FE3DECE3-B918-3D55-4C96-AD2B0956210F}"/>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623843" y="359146"/>
            <a:ext cx="9740028"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a:t>Today’s Speakers</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3" name="Straight Connector 2">
            <a:extLst>
              <a:ext uri="{FF2B5EF4-FFF2-40B4-BE49-F238E27FC236}">
                <a16:creationId xmlns:a16="http://schemas.microsoft.com/office/drawing/2014/main" id="{1AE6AB4E-F907-BF32-AC6A-030A6BF1BEC7}"/>
              </a:ext>
            </a:extLst>
          </p:cNvPr>
          <p:cNvCxnSpPr>
            <a:cxnSpLocks/>
          </p:cNvCxnSpPr>
          <p:nvPr userDrawn="1"/>
        </p:nvCxnSpPr>
        <p:spPr>
          <a:xfrm>
            <a:off x="671254" y="961869"/>
            <a:ext cx="11537372"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8F0D5F1B-A0C8-B7DA-8B43-E70BB1FCB12E}"/>
              </a:ext>
            </a:extLst>
          </p:cNvPr>
          <p:cNvSpPr>
            <a:spLocks noGrp="1"/>
          </p:cNvSpPr>
          <p:nvPr>
            <p:ph type="pic" sz="quarter" idx="10"/>
          </p:nvPr>
        </p:nvSpPr>
        <p:spPr>
          <a:xfrm>
            <a:off x="981075" y="1555333"/>
            <a:ext cx="2301875" cy="2128838"/>
          </a:xfrm>
          <a:prstGeom prst="rect">
            <a:avLst/>
          </a:prstGeom>
        </p:spPr>
        <p:txBody>
          <a:bodyPr/>
          <a:lstStyle/>
          <a:p>
            <a:endParaRPr lang="en-US"/>
          </a:p>
        </p:txBody>
      </p:sp>
      <p:sp>
        <p:nvSpPr>
          <p:cNvPr id="10" name="Picture Placeholder 8">
            <a:extLst>
              <a:ext uri="{FF2B5EF4-FFF2-40B4-BE49-F238E27FC236}">
                <a16:creationId xmlns:a16="http://schemas.microsoft.com/office/drawing/2014/main" id="{C509A35D-CDD2-8253-DABA-7FB8AF233BFD}"/>
              </a:ext>
            </a:extLst>
          </p:cNvPr>
          <p:cNvSpPr>
            <a:spLocks noGrp="1"/>
          </p:cNvSpPr>
          <p:nvPr>
            <p:ph type="pic" sz="quarter" idx="11"/>
          </p:nvPr>
        </p:nvSpPr>
        <p:spPr>
          <a:xfrm>
            <a:off x="3587750" y="1556553"/>
            <a:ext cx="2301875" cy="2128838"/>
          </a:xfrm>
          <a:prstGeom prst="rect">
            <a:avLst/>
          </a:prstGeom>
        </p:spPr>
        <p:txBody>
          <a:bodyPr/>
          <a:lstStyle/>
          <a:p>
            <a:endParaRPr lang="en-US"/>
          </a:p>
        </p:txBody>
      </p:sp>
      <p:sp>
        <p:nvSpPr>
          <p:cNvPr id="11" name="Picture Placeholder 8">
            <a:extLst>
              <a:ext uri="{FF2B5EF4-FFF2-40B4-BE49-F238E27FC236}">
                <a16:creationId xmlns:a16="http://schemas.microsoft.com/office/drawing/2014/main" id="{977273E9-ADA1-A535-BA25-428F5D2F5179}"/>
              </a:ext>
            </a:extLst>
          </p:cNvPr>
          <p:cNvSpPr>
            <a:spLocks noGrp="1"/>
          </p:cNvSpPr>
          <p:nvPr>
            <p:ph type="pic" sz="quarter" idx="12"/>
          </p:nvPr>
        </p:nvSpPr>
        <p:spPr>
          <a:xfrm>
            <a:off x="6194425" y="1554113"/>
            <a:ext cx="2301875" cy="2128838"/>
          </a:xfrm>
          <a:prstGeom prst="rect">
            <a:avLst/>
          </a:prstGeom>
        </p:spPr>
        <p:txBody>
          <a:bodyPr/>
          <a:lstStyle/>
          <a:p>
            <a:endParaRPr lang="en-US"/>
          </a:p>
        </p:txBody>
      </p:sp>
      <p:sp>
        <p:nvSpPr>
          <p:cNvPr id="12" name="Picture Placeholder 8">
            <a:extLst>
              <a:ext uri="{FF2B5EF4-FFF2-40B4-BE49-F238E27FC236}">
                <a16:creationId xmlns:a16="http://schemas.microsoft.com/office/drawing/2014/main" id="{005D9A78-16F9-2BE9-2959-00C7EF477674}"/>
              </a:ext>
            </a:extLst>
          </p:cNvPr>
          <p:cNvSpPr>
            <a:spLocks noGrp="1"/>
          </p:cNvSpPr>
          <p:nvPr>
            <p:ph type="pic" sz="quarter" idx="13"/>
          </p:nvPr>
        </p:nvSpPr>
        <p:spPr>
          <a:xfrm>
            <a:off x="8801100" y="1555333"/>
            <a:ext cx="2301875" cy="2128838"/>
          </a:xfrm>
          <a:prstGeom prst="rect">
            <a:avLst/>
          </a:prstGeom>
        </p:spPr>
        <p:txBody>
          <a:bodyPr/>
          <a:lstStyle/>
          <a:p>
            <a:endParaRPr lang="en-US"/>
          </a:p>
        </p:txBody>
      </p:sp>
      <p:sp>
        <p:nvSpPr>
          <p:cNvPr id="17" name="Text Placeholder 16">
            <a:extLst>
              <a:ext uri="{FF2B5EF4-FFF2-40B4-BE49-F238E27FC236}">
                <a16:creationId xmlns:a16="http://schemas.microsoft.com/office/drawing/2014/main" id="{1A79A305-63B7-D568-CF38-33E5134FF007}"/>
              </a:ext>
            </a:extLst>
          </p:cNvPr>
          <p:cNvSpPr>
            <a:spLocks noGrp="1"/>
          </p:cNvSpPr>
          <p:nvPr>
            <p:ph type="body" sz="quarter" idx="14" hasCustomPrompt="1"/>
          </p:nvPr>
        </p:nvSpPr>
        <p:spPr>
          <a:xfrm>
            <a:off x="981075" y="3849271"/>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19" name="Text Placeholder 16">
            <a:extLst>
              <a:ext uri="{FF2B5EF4-FFF2-40B4-BE49-F238E27FC236}">
                <a16:creationId xmlns:a16="http://schemas.microsoft.com/office/drawing/2014/main" id="{DFD81FEC-B1C3-D7B8-2D78-B30D8E21EE7C}"/>
              </a:ext>
            </a:extLst>
          </p:cNvPr>
          <p:cNvSpPr>
            <a:spLocks noGrp="1"/>
          </p:cNvSpPr>
          <p:nvPr>
            <p:ph type="body" sz="quarter" idx="15" hasCustomPrompt="1"/>
          </p:nvPr>
        </p:nvSpPr>
        <p:spPr>
          <a:xfrm>
            <a:off x="3587750" y="3849270"/>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20" name="Text Placeholder 16">
            <a:extLst>
              <a:ext uri="{FF2B5EF4-FFF2-40B4-BE49-F238E27FC236}">
                <a16:creationId xmlns:a16="http://schemas.microsoft.com/office/drawing/2014/main" id="{18558134-5411-3E59-E551-08DF740E2EE1}"/>
              </a:ext>
            </a:extLst>
          </p:cNvPr>
          <p:cNvSpPr>
            <a:spLocks noGrp="1"/>
          </p:cNvSpPr>
          <p:nvPr>
            <p:ph type="body" sz="quarter" idx="16" hasCustomPrompt="1"/>
          </p:nvPr>
        </p:nvSpPr>
        <p:spPr>
          <a:xfrm>
            <a:off x="6194425" y="3838495"/>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21" name="Text Placeholder 16">
            <a:extLst>
              <a:ext uri="{FF2B5EF4-FFF2-40B4-BE49-F238E27FC236}">
                <a16:creationId xmlns:a16="http://schemas.microsoft.com/office/drawing/2014/main" id="{46A18B79-38AE-5997-EA34-CB2D61CBEAD5}"/>
              </a:ext>
            </a:extLst>
          </p:cNvPr>
          <p:cNvSpPr>
            <a:spLocks noGrp="1"/>
          </p:cNvSpPr>
          <p:nvPr>
            <p:ph type="body" sz="quarter" idx="17" hasCustomPrompt="1"/>
          </p:nvPr>
        </p:nvSpPr>
        <p:spPr>
          <a:xfrm>
            <a:off x="8801100" y="3838494"/>
            <a:ext cx="2301875" cy="873125"/>
          </a:xfrm>
          <a:prstGeom prst="rect">
            <a:avLst/>
          </a:prstGeom>
        </p:spPr>
        <p:txBody>
          <a:bodyPr/>
          <a:lstStyle>
            <a:lvl1pPr marL="0" indent="0" algn="ctr">
              <a:spcBef>
                <a:spcPts val="0"/>
              </a:spcBef>
              <a:buNone/>
              <a:defRPr sz="1800" b="0">
                <a:solidFill>
                  <a:schemeClr val="tx1"/>
                </a:solidFill>
                <a:latin typeface="Figtree Light" pitchFamily="2" charset="0"/>
              </a:defRPr>
            </a:lvl1pPr>
          </a:lstStyle>
          <a:p>
            <a:pPr lvl="0"/>
            <a:r>
              <a:rPr lang="en-US">
                <a:latin typeface="+mj-lt"/>
              </a:rPr>
              <a:t>Speaker Name</a:t>
            </a:r>
          </a:p>
          <a:p>
            <a:pPr lvl="0"/>
            <a:r>
              <a:rPr lang="en-US">
                <a:latin typeface="+mj-lt"/>
              </a:rPr>
              <a:t>Title</a:t>
            </a:r>
            <a:endParaRPr lang="en-US"/>
          </a:p>
        </p:txBody>
      </p:sp>
      <p:sp>
        <p:nvSpPr>
          <p:cNvPr id="7" name="TextBox 6">
            <a:extLst>
              <a:ext uri="{FF2B5EF4-FFF2-40B4-BE49-F238E27FC236}">
                <a16:creationId xmlns:a16="http://schemas.microsoft.com/office/drawing/2014/main" id="{CAC9C4F7-F920-0AF8-0633-781C9C14A897}"/>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147500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936EC5-4FD5-5E56-B05E-DAAD59FC7AE0}"/>
              </a:ext>
            </a:extLst>
          </p:cNvPr>
          <p:cNvSpPr>
            <a:spLocks noGrp="1"/>
          </p:cNvSpPr>
          <p:nvPr>
            <p:ph type="title" hasCustomPrompt="1"/>
          </p:nvPr>
        </p:nvSpPr>
        <p:spPr>
          <a:xfrm>
            <a:off x="517784" y="362063"/>
            <a:ext cx="2789438" cy="532699"/>
          </a:xfrm>
          <a:prstGeom prst="rect">
            <a:avLst/>
          </a:prstGeom>
        </p:spPr>
        <p:txBody>
          <a:bodyPr/>
          <a:lstStyle>
            <a:lvl1pPr>
              <a:defRPr sz="3200" b="0" i="0">
                <a:solidFill>
                  <a:srgbClr val="FC4C02"/>
                </a:solidFill>
                <a:latin typeface="Figtree" pitchFamily="2" charset="0"/>
                <a:cs typeface="Calibri" panose="020F0502020204030204" pitchFamily="34" charset="0"/>
              </a:defRPr>
            </a:lvl1pPr>
          </a:lstStyle>
          <a:p>
            <a:r>
              <a:rPr lang="en-US"/>
              <a:t>Agenda</a:t>
            </a:r>
          </a:p>
        </p:txBody>
      </p:sp>
      <p:sp>
        <p:nvSpPr>
          <p:cNvPr id="5" name="Content Placeholder 7">
            <a:extLst>
              <a:ext uri="{FF2B5EF4-FFF2-40B4-BE49-F238E27FC236}">
                <a16:creationId xmlns:a16="http://schemas.microsoft.com/office/drawing/2014/main" id="{7B377220-E622-8FAA-657A-549AE99368DE}"/>
              </a:ext>
            </a:extLst>
          </p:cNvPr>
          <p:cNvSpPr>
            <a:spLocks noGrp="1"/>
          </p:cNvSpPr>
          <p:nvPr>
            <p:ph sz="quarter" idx="12"/>
          </p:nvPr>
        </p:nvSpPr>
        <p:spPr>
          <a:xfrm>
            <a:off x="518449" y="1436209"/>
            <a:ext cx="5037138" cy="4305300"/>
          </a:xfrm>
          <a:prstGeom prst="rect">
            <a:avLst/>
          </a:prstGeom>
        </p:spPr>
        <p:txBody>
          <a:bodyPr/>
          <a:lstStyle>
            <a:lvl1pPr>
              <a:buClr>
                <a:schemeClr val="tx1"/>
              </a:buClr>
              <a:defRPr sz="2400">
                <a:solidFill>
                  <a:schemeClr val="tx1"/>
                </a:solidFill>
                <a:latin typeface="+mj-lt"/>
              </a:defRPr>
            </a:lvl1pPr>
            <a:lvl2pPr>
              <a:buClr>
                <a:schemeClr val="tx1"/>
              </a:buClr>
              <a:defRPr sz="2200">
                <a:solidFill>
                  <a:schemeClr val="tx1"/>
                </a:solidFill>
                <a:latin typeface="+mj-lt"/>
              </a:defRPr>
            </a:lvl2pPr>
            <a:lvl3pPr>
              <a:buClr>
                <a:schemeClr val="tx1"/>
              </a:buClr>
              <a:defRPr>
                <a:solidFill>
                  <a:schemeClr val="tx1"/>
                </a:solidFill>
                <a:latin typeface="+mj-lt"/>
              </a:defRPr>
            </a:lvl3pPr>
          </a:lstStyle>
          <a:p>
            <a:pPr lvl="0"/>
            <a:r>
              <a:rPr lang="en-US"/>
              <a:t>Click to edit Master text styles</a:t>
            </a:r>
          </a:p>
          <a:p>
            <a:pPr lvl="1"/>
            <a:r>
              <a:rPr lang="en-US"/>
              <a:t>Second level</a:t>
            </a:r>
          </a:p>
          <a:p>
            <a:pPr lvl="2"/>
            <a:r>
              <a:rPr lang="en-US"/>
              <a:t>Third level</a:t>
            </a:r>
          </a:p>
        </p:txBody>
      </p:sp>
      <p:cxnSp>
        <p:nvCxnSpPr>
          <p:cNvPr id="16" name="Straight Connector 15">
            <a:extLst>
              <a:ext uri="{FF2B5EF4-FFF2-40B4-BE49-F238E27FC236}">
                <a16:creationId xmlns:a16="http://schemas.microsoft.com/office/drawing/2014/main" id="{F913B793-2C17-48CE-F174-16E2C1513C9B}"/>
              </a:ext>
            </a:extLst>
          </p:cNvPr>
          <p:cNvCxnSpPr>
            <a:cxnSpLocks/>
          </p:cNvCxnSpPr>
          <p:nvPr userDrawn="1"/>
        </p:nvCxnSpPr>
        <p:spPr>
          <a:xfrm>
            <a:off x="2068202" y="6125184"/>
            <a:ext cx="0" cy="52849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53B43A6-F44D-41B2-E5A9-A20A47337E1A}"/>
              </a:ext>
            </a:extLst>
          </p:cNvPr>
          <p:cNvSpPr txBox="1"/>
          <p:nvPr userDrawn="1"/>
        </p:nvSpPr>
        <p:spPr>
          <a:xfrm>
            <a:off x="2163606" y="6247392"/>
            <a:ext cx="4372522" cy="307777"/>
          </a:xfrm>
          <a:prstGeom prst="rect">
            <a:avLst/>
          </a:prstGeom>
          <a:noFill/>
        </p:spPr>
        <p:txBody>
          <a:bodyPr wrap="square" rtlCol="0">
            <a:spAutoFit/>
          </a:bodyPr>
          <a:lstStyle/>
          <a:p>
            <a:r>
              <a:rPr lang="en-US" sz="1400">
                <a:solidFill>
                  <a:srgbClr val="33A8C9"/>
                </a:solidFill>
                <a:latin typeface="Figtree" pitchFamily="2" charset="0"/>
              </a:rPr>
              <a:t>Alone we are </a:t>
            </a:r>
            <a:r>
              <a:rPr lang="en-US" sz="1400">
                <a:solidFill>
                  <a:srgbClr val="FC4C02"/>
                </a:solidFill>
                <a:latin typeface="Figtree" pitchFamily="2" charset="0"/>
              </a:rPr>
              <a:t>rare.</a:t>
            </a:r>
            <a:r>
              <a:rPr lang="en-US" sz="1400">
                <a:solidFill>
                  <a:srgbClr val="33A8C9"/>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cxnSp>
        <p:nvCxnSpPr>
          <p:cNvPr id="19" name="Straight Connector 18">
            <a:extLst>
              <a:ext uri="{FF2B5EF4-FFF2-40B4-BE49-F238E27FC236}">
                <a16:creationId xmlns:a16="http://schemas.microsoft.com/office/drawing/2014/main" id="{57868710-1915-F53F-001C-481AAC3F4CFA}"/>
              </a:ext>
            </a:extLst>
          </p:cNvPr>
          <p:cNvCxnSpPr>
            <a:cxnSpLocks/>
          </p:cNvCxnSpPr>
          <p:nvPr userDrawn="1"/>
        </p:nvCxnSpPr>
        <p:spPr>
          <a:xfrm>
            <a:off x="564282" y="974844"/>
            <a:ext cx="4991305"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pic>
        <p:nvPicPr>
          <p:cNvPr id="4" name="Picture 3" descr="A logo with blue and orange dots&#10;&#10;Description automatically generated">
            <a:extLst>
              <a:ext uri="{FF2B5EF4-FFF2-40B4-BE49-F238E27FC236}">
                <a16:creationId xmlns:a16="http://schemas.microsoft.com/office/drawing/2014/main" id="{85F577E6-4DBF-E915-9C60-11D52B3F4599}"/>
              </a:ext>
            </a:extLst>
          </p:cNvPr>
          <p:cNvPicPr>
            <a:picLocks noChangeAspect="1"/>
          </p:cNvPicPr>
          <p:nvPr userDrawn="1"/>
        </p:nvPicPr>
        <p:blipFill>
          <a:blip r:embed="rId2"/>
          <a:stretch>
            <a:fillRect/>
          </a:stretch>
        </p:blipFill>
        <p:spPr>
          <a:xfrm>
            <a:off x="220161" y="6025239"/>
            <a:ext cx="1716704" cy="677339"/>
          </a:xfrm>
          <a:prstGeom prst="rect">
            <a:avLst/>
          </a:prstGeom>
        </p:spPr>
      </p:pic>
    </p:spTree>
    <p:extLst>
      <p:ext uri="{BB962C8B-B14F-4D97-AF65-F5344CB8AC3E}">
        <p14:creationId xmlns:p14="http://schemas.microsoft.com/office/powerpoint/2010/main" val="322674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7" name="Picture 6" descr="A blue hexagons on a white background&#10;&#10;AI-generated content may be incorrect.">
            <a:extLst>
              <a:ext uri="{FF2B5EF4-FFF2-40B4-BE49-F238E27FC236}">
                <a16:creationId xmlns:a16="http://schemas.microsoft.com/office/drawing/2014/main" id="{8CFA59D6-16CA-331F-B7E9-A3A687EB7552}"/>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6" name="Content Placeholder 7">
            <a:extLst>
              <a:ext uri="{FF2B5EF4-FFF2-40B4-BE49-F238E27FC236}">
                <a16:creationId xmlns:a16="http://schemas.microsoft.com/office/drawing/2014/main" id="{137A305A-BC56-D3A9-3FDD-66FE917EFC4F}"/>
              </a:ext>
            </a:extLst>
          </p:cNvPr>
          <p:cNvSpPr>
            <a:spLocks noGrp="1"/>
          </p:cNvSpPr>
          <p:nvPr>
            <p:ph sz="quarter" idx="12"/>
          </p:nvPr>
        </p:nvSpPr>
        <p:spPr>
          <a:xfrm>
            <a:off x="715979" y="1386696"/>
            <a:ext cx="5636373"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79D3163F-4D4F-EDF8-6F24-D55307D2612A}"/>
              </a:ext>
            </a:extLst>
          </p:cNvPr>
          <p:cNvSpPr>
            <a:spLocks noGrp="1"/>
          </p:cNvSpPr>
          <p:nvPr>
            <p:ph sz="quarter" idx="13"/>
          </p:nvPr>
        </p:nvSpPr>
        <p:spPr>
          <a:xfrm>
            <a:off x="6092651" y="1386696"/>
            <a:ext cx="5636373" cy="4213713"/>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pic>
        <p:nvPicPr>
          <p:cNvPr id="2" name="Picture 1" descr="A logo with blue and orange dots&#10;&#10;Description automatically generated">
            <a:extLst>
              <a:ext uri="{FF2B5EF4-FFF2-40B4-BE49-F238E27FC236}">
                <a16:creationId xmlns:a16="http://schemas.microsoft.com/office/drawing/2014/main" id="{382C72D3-8640-CDFA-2E71-D51CC468C2FC}"/>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3" name="Straight Connector 2">
            <a:extLst>
              <a:ext uri="{FF2B5EF4-FFF2-40B4-BE49-F238E27FC236}">
                <a16:creationId xmlns:a16="http://schemas.microsoft.com/office/drawing/2014/main" id="{1AE6AB4E-F907-BF32-AC6A-030A6BF1BEC7}"/>
              </a:ext>
            </a:extLst>
          </p:cNvPr>
          <p:cNvCxnSpPr>
            <a:cxnSpLocks/>
          </p:cNvCxnSpPr>
          <p:nvPr userDrawn="1"/>
        </p:nvCxnSpPr>
        <p:spPr>
          <a:xfrm>
            <a:off x="715979" y="961866"/>
            <a:ext cx="11476021"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D592820-EB78-04AA-B8FF-F16AD63DC25E}"/>
              </a:ext>
            </a:extLst>
          </p:cNvPr>
          <p:cNvSpPr>
            <a:spLocks noGrp="1"/>
          </p:cNvSpPr>
          <p:nvPr>
            <p:ph type="title" hasCustomPrompt="1"/>
          </p:nvPr>
        </p:nvSpPr>
        <p:spPr>
          <a:xfrm>
            <a:off x="620330" y="359143"/>
            <a:ext cx="11108694"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a:t>Content slide bulleted text</a:t>
            </a:r>
          </a:p>
        </p:txBody>
      </p:sp>
      <p:sp>
        <p:nvSpPr>
          <p:cNvPr id="9" name="TextBox 8">
            <a:extLst>
              <a:ext uri="{FF2B5EF4-FFF2-40B4-BE49-F238E27FC236}">
                <a16:creationId xmlns:a16="http://schemas.microsoft.com/office/drawing/2014/main" id="{E9C2EF3C-87FB-26EC-41E8-A00F17D9A3FB}"/>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177221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pic>
        <p:nvPicPr>
          <p:cNvPr id="5" name="Picture 4" descr="A blue hexagons on a white background&#10;&#10;AI-generated content may be incorrect.">
            <a:extLst>
              <a:ext uri="{FF2B5EF4-FFF2-40B4-BE49-F238E27FC236}">
                <a16:creationId xmlns:a16="http://schemas.microsoft.com/office/drawing/2014/main" id="{E8F043A5-A039-E4E6-21E7-AE3100306242}"/>
              </a:ext>
            </a:extLst>
          </p:cNvPr>
          <p:cNvPicPr>
            <a:picLocks noChangeAspect="1"/>
          </p:cNvPicPr>
          <p:nvPr userDrawn="1"/>
        </p:nvPicPr>
        <p:blipFill>
          <a:blip r:embed="rId2">
            <a:alphaModFix amt="45000"/>
          </a:blip>
          <a:srcRect r="14970" b="24910"/>
          <a:stretch/>
        </p:blipFill>
        <p:spPr>
          <a:xfrm>
            <a:off x="1825256" y="3280505"/>
            <a:ext cx="10366744" cy="3577495"/>
          </a:xfrm>
          <a:prstGeom prst="rect">
            <a:avLst/>
          </a:prstGeom>
        </p:spPr>
      </p:pic>
      <p:sp>
        <p:nvSpPr>
          <p:cNvPr id="2" name="Content Placeholder 7">
            <a:extLst>
              <a:ext uri="{FF2B5EF4-FFF2-40B4-BE49-F238E27FC236}">
                <a16:creationId xmlns:a16="http://schemas.microsoft.com/office/drawing/2014/main" id="{30976358-7087-A6CC-E5B8-0780166DEDA5}"/>
              </a:ext>
            </a:extLst>
          </p:cNvPr>
          <p:cNvSpPr>
            <a:spLocks noGrp="1"/>
          </p:cNvSpPr>
          <p:nvPr>
            <p:ph sz="quarter" idx="12"/>
          </p:nvPr>
        </p:nvSpPr>
        <p:spPr>
          <a:xfrm>
            <a:off x="715979" y="1384418"/>
            <a:ext cx="10512853" cy="4473815"/>
          </a:xfrm>
          <a:prstGeom prst="rect">
            <a:avLst/>
          </a:prstGeom>
        </p:spPr>
        <p:txBody>
          <a:bodyPr/>
          <a:lstStyle>
            <a:lvl1pPr>
              <a:buClr>
                <a:schemeClr val="accent1"/>
              </a:buClr>
              <a:defRPr sz="2400">
                <a:latin typeface="+mj-lt"/>
              </a:defRPr>
            </a:lvl1pPr>
            <a:lvl2pPr>
              <a:buClr>
                <a:schemeClr val="accent2"/>
              </a:buClr>
              <a:defRPr sz="2200">
                <a:latin typeface="+mj-lt"/>
              </a:defRPr>
            </a:lvl2pPr>
            <a:lvl3pPr>
              <a:buClr>
                <a:schemeClr val="tx2"/>
              </a:buClr>
              <a:defRPr>
                <a:latin typeface="+mj-lt"/>
              </a:defRPr>
            </a:lvl3pPr>
          </a:lstStyle>
          <a:p>
            <a:pPr lvl="0"/>
            <a:r>
              <a:rPr lang="en-US"/>
              <a:t>Click to edit Master text styles</a:t>
            </a:r>
          </a:p>
          <a:p>
            <a:pPr lvl="1"/>
            <a:r>
              <a:rPr lang="en-US"/>
              <a:t>Second level</a:t>
            </a:r>
          </a:p>
          <a:p>
            <a:pPr lvl="2"/>
            <a:r>
              <a:rPr lang="en-US"/>
              <a:t>Third level</a:t>
            </a:r>
          </a:p>
        </p:txBody>
      </p:sp>
      <p:pic>
        <p:nvPicPr>
          <p:cNvPr id="6" name="Picture 5" descr="A logo with blue and orange dots&#10;&#10;Description automatically generated">
            <a:extLst>
              <a:ext uri="{FF2B5EF4-FFF2-40B4-BE49-F238E27FC236}">
                <a16:creationId xmlns:a16="http://schemas.microsoft.com/office/drawing/2014/main" id="{E2C7716A-708D-BBFA-3AA3-A8171602007A}"/>
              </a:ext>
            </a:extLst>
          </p:cNvPr>
          <p:cNvPicPr>
            <a:picLocks noChangeAspect="1"/>
          </p:cNvPicPr>
          <p:nvPr userDrawn="1"/>
        </p:nvPicPr>
        <p:blipFill>
          <a:blip r:embed="rId3"/>
          <a:stretch>
            <a:fillRect/>
          </a:stretch>
        </p:blipFill>
        <p:spPr>
          <a:xfrm>
            <a:off x="220161" y="6025239"/>
            <a:ext cx="1716704" cy="677339"/>
          </a:xfrm>
          <a:prstGeom prst="rect">
            <a:avLst/>
          </a:prstGeom>
        </p:spPr>
      </p:pic>
      <p:cxnSp>
        <p:nvCxnSpPr>
          <p:cNvPr id="7" name="Straight Connector 6">
            <a:extLst>
              <a:ext uri="{FF2B5EF4-FFF2-40B4-BE49-F238E27FC236}">
                <a16:creationId xmlns:a16="http://schemas.microsoft.com/office/drawing/2014/main" id="{30B18305-32ED-655A-9D34-E5606D6CABCD}"/>
              </a:ext>
            </a:extLst>
          </p:cNvPr>
          <p:cNvCxnSpPr>
            <a:cxnSpLocks/>
          </p:cNvCxnSpPr>
          <p:nvPr userDrawn="1"/>
        </p:nvCxnSpPr>
        <p:spPr>
          <a:xfrm>
            <a:off x="715979" y="961866"/>
            <a:ext cx="11476021" cy="0"/>
          </a:xfrm>
          <a:prstGeom prst="line">
            <a:avLst/>
          </a:prstGeom>
          <a:ln w="28575">
            <a:solidFill>
              <a:srgbClr val="FC4C02"/>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9410203-7DB5-A2CA-4502-72E7DD94BFAE}"/>
              </a:ext>
            </a:extLst>
          </p:cNvPr>
          <p:cNvSpPr>
            <a:spLocks noGrp="1"/>
          </p:cNvSpPr>
          <p:nvPr>
            <p:ph type="title" hasCustomPrompt="1"/>
          </p:nvPr>
        </p:nvSpPr>
        <p:spPr>
          <a:xfrm>
            <a:off x="620330" y="359143"/>
            <a:ext cx="10608502" cy="532699"/>
          </a:xfrm>
          <a:prstGeom prst="rect">
            <a:avLst/>
          </a:prstGeom>
        </p:spPr>
        <p:txBody>
          <a:bodyPr/>
          <a:lstStyle>
            <a:lvl1pPr>
              <a:defRPr sz="3200" b="0" i="0">
                <a:solidFill>
                  <a:srgbClr val="278ABD"/>
                </a:solidFill>
                <a:latin typeface="Figtree" pitchFamily="2" charset="0"/>
                <a:cs typeface="Calibri" panose="020F0502020204030204" pitchFamily="34" charset="0"/>
              </a:defRPr>
            </a:lvl1pPr>
          </a:lstStyle>
          <a:p>
            <a:r>
              <a:rPr lang="en-US"/>
              <a:t>Content slide bulleted text</a:t>
            </a:r>
          </a:p>
        </p:txBody>
      </p:sp>
      <p:sp>
        <p:nvSpPr>
          <p:cNvPr id="9" name="TextBox 8">
            <a:extLst>
              <a:ext uri="{FF2B5EF4-FFF2-40B4-BE49-F238E27FC236}">
                <a16:creationId xmlns:a16="http://schemas.microsoft.com/office/drawing/2014/main" id="{A6C89E84-1076-635B-8AF3-05624FC88541}"/>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3411474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Picture 9" descr="A blue hexagons on a white background&#10;&#10;AI-generated content may be incorrect.">
            <a:extLst>
              <a:ext uri="{FF2B5EF4-FFF2-40B4-BE49-F238E27FC236}">
                <a16:creationId xmlns:a16="http://schemas.microsoft.com/office/drawing/2014/main" id="{09E22F40-54CD-A847-67E7-D4415C916C0F}"/>
              </a:ext>
            </a:extLst>
          </p:cNvPr>
          <p:cNvPicPr>
            <a:picLocks noChangeAspect="1"/>
          </p:cNvPicPr>
          <p:nvPr userDrawn="1"/>
        </p:nvPicPr>
        <p:blipFill>
          <a:blip r:embed="rId2">
            <a:alphaModFix amt="60000"/>
          </a:blip>
          <a:srcRect r="14970" b="30678"/>
          <a:stretch/>
        </p:blipFill>
        <p:spPr>
          <a:xfrm>
            <a:off x="1825256" y="3555299"/>
            <a:ext cx="10366744" cy="3302701"/>
          </a:xfrm>
          <a:prstGeom prst="rect">
            <a:avLst/>
          </a:prstGeom>
        </p:spPr>
      </p:pic>
      <p:pic>
        <p:nvPicPr>
          <p:cNvPr id="8" name="Picture 7" descr="A blue hexagons on a white background&#10;&#10;AI-generated content may be incorrect.">
            <a:extLst>
              <a:ext uri="{FF2B5EF4-FFF2-40B4-BE49-F238E27FC236}">
                <a16:creationId xmlns:a16="http://schemas.microsoft.com/office/drawing/2014/main" id="{73929506-31FC-598A-04D6-87C6124E3525}"/>
              </a:ext>
            </a:extLst>
          </p:cNvPr>
          <p:cNvPicPr>
            <a:picLocks noChangeAspect="1"/>
          </p:cNvPicPr>
          <p:nvPr userDrawn="1"/>
        </p:nvPicPr>
        <p:blipFill>
          <a:blip r:embed="rId3">
            <a:alphaModFix amt="50000"/>
          </a:blip>
          <a:srcRect t="16909" r="38510"/>
          <a:stretch/>
        </p:blipFill>
        <p:spPr>
          <a:xfrm flipH="1">
            <a:off x="0" y="0"/>
            <a:ext cx="7564582" cy="3958011"/>
          </a:xfrm>
          <a:prstGeom prst="rect">
            <a:avLst/>
          </a:prstGeom>
        </p:spPr>
      </p:pic>
      <p:sp>
        <p:nvSpPr>
          <p:cNvPr id="3" name="Title 1">
            <a:extLst>
              <a:ext uri="{FF2B5EF4-FFF2-40B4-BE49-F238E27FC236}">
                <a16:creationId xmlns:a16="http://schemas.microsoft.com/office/drawing/2014/main" id="{D5FF5960-37D7-0477-0297-EB6754D67D3E}"/>
              </a:ext>
            </a:extLst>
          </p:cNvPr>
          <p:cNvSpPr>
            <a:spLocks noGrp="1"/>
          </p:cNvSpPr>
          <p:nvPr>
            <p:ph type="ctrTitle" hasCustomPrompt="1"/>
          </p:nvPr>
        </p:nvSpPr>
        <p:spPr>
          <a:xfrm>
            <a:off x="3183929" y="3667409"/>
            <a:ext cx="5824142" cy="526774"/>
          </a:xfrm>
          <a:prstGeom prst="rect">
            <a:avLst/>
          </a:prstGeom>
        </p:spPr>
        <p:txBody>
          <a:bodyPr anchor="b">
            <a:noAutofit/>
          </a:bodyPr>
          <a:lstStyle>
            <a:lvl1pPr algn="ctr">
              <a:defRPr sz="4400" b="1" i="0">
                <a:solidFill>
                  <a:schemeClr val="tx1"/>
                </a:solidFill>
                <a:latin typeface="Figtree" pitchFamily="2" charset="0"/>
                <a:cs typeface="Calibri" panose="020F0502020204030204" pitchFamily="34" charset="0"/>
              </a:defRPr>
            </a:lvl1pPr>
          </a:lstStyle>
          <a:p>
            <a:r>
              <a:rPr lang="en-US"/>
              <a:t>Thank You</a:t>
            </a:r>
          </a:p>
        </p:txBody>
      </p:sp>
      <p:sp>
        <p:nvSpPr>
          <p:cNvPr id="4" name="Subtitle 2">
            <a:extLst>
              <a:ext uri="{FF2B5EF4-FFF2-40B4-BE49-F238E27FC236}">
                <a16:creationId xmlns:a16="http://schemas.microsoft.com/office/drawing/2014/main" id="{54B21D88-B031-D938-99D5-75BEF2C46778}"/>
              </a:ext>
            </a:extLst>
          </p:cNvPr>
          <p:cNvSpPr>
            <a:spLocks noGrp="1"/>
          </p:cNvSpPr>
          <p:nvPr>
            <p:ph type="subTitle" idx="1" hasCustomPrompt="1"/>
          </p:nvPr>
        </p:nvSpPr>
        <p:spPr>
          <a:xfrm>
            <a:off x="3173083" y="4395630"/>
            <a:ext cx="5824142" cy="393492"/>
          </a:xfrm>
          <a:prstGeom prst="rect">
            <a:avLst/>
          </a:prstGeom>
        </p:spPr>
        <p:txBody>
          <a:bodyPr/>
          <a:lstStyle>
            <a:lvl1pPr marL="0" indent="0" algn="ctr">
              <a:buNone/>
              <a:defRPr sz="2400" b="0" i="0">
                <a:solidFill>
                  <a:schemeClr val="tx1">
                    <a:lumMod val="65000"/>
                    <a:lumOff val="35000"/>
                  </a:schemeClr>
                </a:solidFill>
                <a:latin typeface="Figtree"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Copy</a:t>
            </a:r>
          </a:p>
        </p:txBody>
      </p:sp>
      <p:pic>
        <p:nvPicPr>
          <p:cNvPr id="7" name="Picture 6" descr="A black background with blue and orange text&#10;&#10;AI-generated content may be incorrect.">
            <a:extLst>
              <a:ext uri="{FF2B5EF4-FFF2-40B4-BE49-F238E27FC236}">
                <a16:creationId xmlns:a16="http://schemas.microsoft.com/office/drawing/2014/main" id="{7189B640-C3EF-CD0A-AF2C-C321EB244A06}"/>
              </a:ext>
            </a:extLst>
          </p:cNvPr>
          <p:cNvPicPr>
            <a:picLocks noChangeAspect="1"/>
          </p:cNvPicPr>
          <p:nvPr userDrawn="1"/>
        </p:nvPicPr>
        <p:blipFill>
          <a:blip r:embed="rId4"/>
          <a:stretch>
            <a:fillRect/>
          </a:stretch>
        </p:blipFill>
        <p:spPr>
          <a:xfrm>
            <a:off x="3194774" y="555747"/>
            <a:ext cx="5802451" cy="2041090"/>
          </a:xfrm>
          <a:prstGeom prst="rect">
            <a:avLst/>
          </a:prstGeom>
        </p:spPr>
      </p:pic>
      <p:sp>
        <p:nvSpPr>
          <p:cNvPr id="9" name="TextBox 8">
            <a:extLst>
              <a:ext uri="{FF2B5EF4-FFF2-40B4-BE49-F238E27FC236}">
                <a16:creationId xmlns:a16="http://schemas.microsoft.com/office/drawing/2014/main" id="{3FD47977-319A-1086-1E04-F32E2F8152CA}"/>
              </a:ext>
            </a:extLst>
          </p:cNvPr>
          <p:cNvSpPr txBox="1"/>
          <p:nvPr userDrawn="1"/>
        </p:nvSpPr>
        <p:spPr>
          <a:xfrm>
            <a:off x="7641357" y="6306207"/>
            <a:ext cx="4192680" cy="307777"/>
          </a:xfrm>
          <a:prstGeom prst="rect">
            <a:avLst/>
          </a:prstGeom>
          <a:noFill/>
        </p:spPr>
        <p:txBody>
          <a:bodyPr wrap="square" rtlCol="0">
            <a:spAutoFit/>
          </a:bodyPr>
          <a:lstStyle/>
          <a:p>
            <a:pPr algn="r"/>
            <a:r>
              <a:rPr lang="en-US" sz="1400">
                <a:solidFill>
                  <a:schemeClr val="accent2"/>
                </a:solidFill>
                <a:latin typeface="Figtree" pitchFamily="2" charset="0"/>
              </a:rPr>
              <a:t>Alone we are </a:t>
            </a:r>
            <a:r>
              <a:rPr lang="en-US" sz="1400">
                <a:solidFill>
                  <a:schemeClr val="accent1"/>
                </a:solidFill>
                <a:latin typeface="Figtree" pitchFamily="2" charset="0"/>
              </a:rPr>
              <a:t>rare.</a:t>
            </a:r>
            <a:r>
              <a:rPr lang="en-US" sz="1400">
                <a:solidFill>
                  <a:schemeClr val="accent2"/>
                </a:solidFill>
                <a:latin typeface="Figtree" pitchFamily="2" charset="0"/>
              </a:rPr>
              <a:t> Together we are </a:t>
            </a:r>
            <a:r>
              <a:rPr lang="en-US" sz="1400">
                <a:solidFill>
                  <a:srgbClr val="FC4C02"/>
                </a:solidFill>
                <a:latin typeface="Figtree" pitchFamily="2" charset="0"/>
              </a:rPr>
              <a:t>strong.</a:t>
            </a:r>
            <a:r>
              <a:rPr lang="en-US" sz="1400" baseline="30000">
                <a:solidFill>
                  <a:srgbClr val="FC4C02"/>
                </a:solidFill>
                <a:latin typeface="Figtree" pitchFamily="2" charset="0"/>
              </a:rPr>
              <a:t>®</a:t>
            </a:r>
          </a:p>
        </p:txBody>
      </p:sp>
    </p:spTree>
    <p:extLst>
      <p:ext uri="{BB962C8B-B14F-4D97-AF65-F5344CB8AC3E}">
        <p14:creationId xmlns:p14="http://schemas.microsoft.com/office/powerpoint/2010/main" val="84844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
        <p:cNvGrpSpPr/>
        <p:nvPr/>
      </p:nvGrpSpPr>
      <p:grpSpPr>
        <a:xfrm>
          <a:off x="0" y="0"/>
          <a:ext cx="0" cy="0"/>
          <a:chOff x="0" y="0"/>
          <a:chExt cx="0" cy="0"/>
        </a:xfrm>
      </p:grpSpPr>
      <p:pic>
        <p:nvPicPr>
          <p:cNvPr id="11" name="Google Shape;11;p8" descr="A blue hexagons on a white background&#10;&#10;AI-generated content may be incorrect."/>
          <p:cNvPicPr preferRelativeResize="0"/>
          <p:nvPr/>
        </p:nvPicPr>
        <p:blipFill rotWithShape="1">
          <a:blip r:embed="rId2">
            <a:alphaModFix amt="60000"/>
          </a:blip>
          <a:srcRect r="14970" b="30678"/>
          <a:stretch/>
        </p:blipFill>
        <p:spPr>
          <a:xfrm>
            <a:off x="1825256" y="3555299"/>
            <a:ext cx="10366744" cy="3302701"/>
          </a:xfrm>
          <a:prstGeom prst="rect">
            <a:avLst/>
          </a:prstGeom>
          <a:noFill/>
          <a:ln>
            <a:noFill/>
          </a:ln>
        </p:spPr>
      </p:pic>
      <p:pic>
        <p:nvPicPr>
          <p:cNvPr id="12" name="Google Shape;12;p8" descr="A blue hexagons on a white background&#10;&#10;AI-generated content may be incorrect."/>
          <p:cNvPicPr preferRelativeResize="0"/>
          <p:nvPr/>
        </p:nvPicPr>
        <p:blipFill rotWithShape="1">
          <a:blip r:embed="rId3">
            <a:alphaModFix amt="50000"/>
          </a:blip>
          <a:srcRect t="16909" r="38510"/>
          <a:stretch/>
        </p:blipFill>
        <p:spPr>
          <a:xfrm flipH="1">
            <a:off x="0" y="0"/>
            <a:ext cx="7564582" cy="3958011"/>
          </a:xfrm>
          <a:prstGeom prst="rect">
            <a:avLst/>
          </a:prstGeom>
          <a:noFill/>
          <a:ln>
            <a:noFill/>
          </a:ln>
        </p:spPr>
      </p:pic>
      <p:sp>
        <p:nvSpPr>
          <p:cNvPr id="13" name="Google Shape;13;p8"/>
          <p:cNvSpPr txBox="1">
            <a:spLocks noGrp="1"/>
          </p:cNvSpPr>
          <p:nvPr>
            <p:ph type="ctrTitle"/>
          </p:nvPr>
        </p:nvSpPr>
        <p:spPr>
          <a:xfrm>
            <a:off x="3183929" y="3667409"/>
            <a:ext cx="5824142" cy="526774"/>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4400"/>
              <a:buFont typeface="Figtree"/>
              <a:buNone/>
              <a:defRPr sz="4400" b="1" i="0" u="none" strike="noStrike" cap="none">
                <a:solidFill>
                  <a:schemeClr val="dk1"/>
                </a:solidFill>
                <a:latin typeface="Figtree"/>
                <a:ea typeface="Figtree"/>
                <a:cs typeface="Figtree"/>
                <a:sym typeface="Figtr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8"/>
          <p:cNvSpPr txBox="1">
            <a:spLocks noGrp="1"/>
          </p:cNvSpPr>
          <p:nvPr>
            <p:ph type="subTitle" idx="1"/>
          </p:nvPr>
        </p:nvSpPr>
        <p:spPr>
          <a:xfrm>
            <a:off x="3173083" y="4395630"/>
            <a:ext cx="5824142" cy="39349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595959"/>
              </a:buClr>
              <a:buSzPts val="2400"/>
              <a:buFont typeface="Arial"/>
              <a:buNone/>
              <a:defRPr sz="2400" b="0" i="0" u="none" strike="noStrike" cap="none">
                <a:solidFill>
                  <a:srgbClr val="595959"/>
                </a:solidFill>
                <a:latin typeface="Figtree"/>
                <a:ea typeface="Figtree"/>
                <a:cs typeface="Figtree"/>
                <a:sym typeface="Figtre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p:nvPr/>
        </p:nvSpPr>
        <p:spPr>
          <a:xfrm>
            <a:off x="7641357" y="6306207"/>
            <a:ext cx="4192680"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i="0" u="none" strike="noStrike" cap="none">
                <a:solidFill>
                  <a:schemeClr val="accent2"/>
                </a:solidFill>
                <a:latin typeface="Figtree"/>
                <a:ea typeface="Figtree"/>
                <a:cs typeface="Figtree"/>
                <a:sym typeface="Figtree"/>
              </a:rPr>
              <a:t>Alone we are </a:t>
            </a:r>
            <a:r>
              <a:rPr lang="en-US" sz="1400" b="0" i="0" u="none" strike="noStrike" cap="none">
                <a:solidFill>
                  <a:schemeClr val="accent1"/>
                </a:solidFill>
                <a:latin typeface="Figtree"/>
                <a:ea typeface="Figtree"/>
                <a:cs typeface="Figtree"/>
                <a:sym typeface="Figtree"/>
              </a:rPr>
              <a:t>rare.</a:t>
            </a:r>
            <a:r>
              <a:rPr lang="en-US" sz="1400" b="0" i="0" u="none" strike="noStrike" cap="none">
                <a:solidFill>
                  <a:schemeClr val="accent2"/>
                </a:solidFill>
                <a:latin typeface="Figtree"/>
                <a:ea typeface="Figtree"/>
                <a:cs typeface="Figtree"/>
                <a:sym typeface="Figtree"/>
              </a:rPr>
              <a:t> Together we are </a:t>
            </a:r>
            <a:r>
              <a:rPr lang="en-US" sz="1400" b="0" i="0" u="none" strike="noStrike" cap="none">
                <a:solidFill>
                  <a:srgbClr val="FC4C02"/>
                </a:solidFill>
                <a:latin typeface="Figtree"/>
                <a:ea typeface="Figtree"/>
                <a:cs typeface="Figtree"/>
                <a:sym typeface="Figtree"/>
              </a:rPr>
              <a:t>strong.</a:t>
            </a:r>
            <a:r>
              <a:rPr lang="en-US" sz="1400" b="0" i="0" u="none" strike="noStrike" cap="none" baseline="30000">
                <a:solidFill>
                  <a:srgbClr val="FC4C02"/>
                </a:solidFill>
                <a:latin typeface="Figtree"/>
                <a:ea typeface="Figtree"/>
                <a:cs typeface="Figtree"/>
                <a:sym typeface="Figtree"/>
              </a:rPr>
              <a:t>®</a:t>
            </a:r>
            <a:endParaRPr/>
          </a:p>
        </p:txBody>
      </p:sp>
      <p:pic>
        <p:nvPicPr>
          <p:cNvPr id="16" name="Google Shape;16;p8" descr="A black background with blue and orange text&#10;&#10;AI-generated content may be incorrect."/>
          <p:cNvPicPr preferRelativeResize="0"/>
          <p:nvPr/>
        </p:nvPicPr>
        <p:blipFill rotWithShape="1">
          <a:blip r:embed="rId4">
            <a:alphaModFix/>
          </a:blip>
          <a:srcRect/>
          <a:stretch/>
        </p:blipFill>
        <p:spPr>
          <a:xfrm>
            <a:off x="3194774" y="555747"/>
            <a:ext cx="5802451" cy="2041090"/>
          </a:xfrm>
          <a:prstGeom prst="rect">
            <a:avLst/>
          </a:prstGeom>
          <a:noFill/>
          <a:ln>
            <a:noFill/>
          </a:ln>
        </p:spPr>
      </p:pic>
    </p:spTree>
    <p:extLst>
      <p:ext uri="{BB962C8B-B14F-4D97-AF65-F5344CB8AC3E}">
        <p14:creationId xmlns:p14="http://schemas.microsoft.com/office/powerpoint/2010/main" val="3728421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peakers">
  <p:cSld name="Speakers">
    <p:spTree>
      <p:nvGrpSpPr>
        <p:cNvPr id="1" name="Shape 17"/>
        <p:cNvGrpSpPr/>
        <p:nvPr/>
      </p:nvGrpSpPr>
      <p:grpSpPr>
        <a:xfrm>
          <a:off x="0" y="0"/>
          <a:ext cx="0" cy="0"/>
          <a:chOff x="0" y="0"/>
          <a:chExt cx="0" cy="0"/>
        </a:xfrm>
      </p:grpSpPr>
      <p:pic>
        <p:nvPicPr>
          <p:cNvPr id="18" name="Google Shape;18;p9" descr="A blue hexagons on a white background&#10;&#10;AI-generated content may be incorrect."/>
          <p:cNvPicPr preferRelativeResize="0"/>
          <p:nvPr/>
        </p:nvPicPr>
        <p:blipFill rotWithShape="1">
          <a:blip r:embed="rId2">
            <a:alphaModFix amt="45000"/>
          </a:blip>
          <a:srcRect r="14970" b="24910"/>
          <a:stretch/>
        </p:blipFill>
        <p:spPr>
          <a:xfrm>
            <a:off x="1825256" y="3280505"/>
            <a:ext cx="10366744" cy="3577495"/>
          </a:xfrm>
          <a:prstGeom prst="rect">
            <a:avLst/>
          </a:prstGeom>
          <a:noFill/>
          <a:ln>
            <a:noFill/>
          </a:ln>
        </p:spPr>
      </p:pic>
      <p:sp>
        <p:nvSpPr>
          <p:cNvPr id="19" name="Google Shape;19;p9"/>
          <p:cNvSpPr txBox="1">
            <a:spLocks noGrp="1"/>
          </p:cNvSpPr>
          <p:nvPr>
            <p:ph type="title"/>
          </p:nvPr>
        </p:nvSpPr>
        <p:spPr>
          <a:xfrm>
            <a:off x="623843" y="359146"/>
            <a:ext cx="9740028" cy="5326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78ABD"/>
              </a:buClr>
              <a:buSzPts val="3200"/>
              <a:buFont typeface="Figtree"/>
              <a:buNone/>
              <a:defRPr sz="3200" b="0" i="0" u="none" strike="noStrike" cap="none">
                <a:solidFill>
                  <a:srgbClr val="278ABD"/>
                </a:solidFill>
                <a:latin typeface="Figtree"/>
                <a:ea typeface="Figtree"/>
                <a:cs typeface="Figtree"/>
                <a:sym typeface="Figtr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0" name="Google Shape;20;p9" descr="A logo with blue and orange dots&#10;&#10;Description automatically generated"/>
          <p:cNvPicPr preferRelativeResize="0"/>
          <p:nvPr/>
        </p:nvPicPr>
        <p:blipFill rotWithShape="1">
          <a:blip r:embed="rId3">
            <a:alphaModFix/>
          </a:blip>
          <a:srcRect/>
          <a:stretch/>
        </p:blipFill>
        <p:spPr>
          <a:xfrm>
            <a:off x="220161" y="6025239"/>
            <a:ext cx="1716704" cy="677339"/>
          </a:xfrm>
          <a:prstGeom prst="rect">
            <a:avLst/>
          </a:prstGeom>
          <a:noFill/>
          <a:ln>
            <a:noFill/>
          </a:ln>
        </p:spPr>
      </p:pic>
      <p:cxnSp>
        <p:nvCxnSpPr>
          <p:cNvPr id="21" name="Google Shape;21;p9"/>
          <p:cNvCxnSpPr/>
          <p:nvPr/>
        </p:nvCxnSpPr>
        <p:spPr>
          <a:xfrm>
            <a:off x="671254" y="961869"/>
            <a:ext cx="11537372" cy="0"/>
          </a:xfrm>
          <a:prstGeom prst="straightConnector1">
            <a:avLst/>
          </a:prstGeom>
          <a:noFill/>
          <a:ln w="28575" cap="flat" cmpd="sng">
            <a:solidFill>
              <a:srgbClr val="FC4C02"/>
            </a:solidFill>
            <a:prstDash val="solid"/>
            <a:miter lim="800000"/>
            <a:headEnd type="none" w="sm" len="sm"/>
            <a:tailEnd type="none" w="sm" len="sm"/>
          </a:ln>
        </p:spPr>
      </p:cxnSp>
      <p:sp>
        <p:nvSpPr>
          <p:cNvPr id="22" name="Google Shape;22;p9"/>
          <p:cNvSpPr>
            <a:spLocks noGrp="1"/>
          </p:cNvSpPr>
          <p:nvPr>
            <p:ph type="pic" idx="2"/>
          </p:nvPr>
        </p:nvSpPr>
        <p:spPr>
          <a:xfrm>
            <a:off x="981075" y="1555333"/>
            <a:ext cx="2301875" cy="2128838"/>
          </a:xfrm>
          <a:prstGeom prst="rect">
            <a:avLst/>
          </a:prstGeom>
          <a:noFill/>
          <a:ln>
            <a:noFill/>
          </a:ln>
        </p:spPr>
      </p:sp>
      <p:sp>
        <p:nvSpPr>
          <p:cNvPr id="23" name="Google Shape;23;p9"/>
          <p:cNvSpPr>
            <a:spLocks noGrp="1"/>
          </p:cNvSpPr>
          <p:nvPr>
            <p:ph type="pic" idx="3"/>
          </p:nvPr>
        </p:nvSpPr>
        <p:spPr>
          <a:xfrm>
            <a:off x="3587750" y="1556553"/>
            <a:ext cx="2301875" cy="2128838"/>
          </a:xfrm>
          <a:prstGeom prst="rect">
            <a:avLst/>
          </a:prstGeom>
          <a:noFill/>
          <a:ln>
            <a:noFill/>
          </a:ln>
        </p:spPr>
      </p:sp>
      <p:sp>
        <p:nvSpPr>
          <p:cNvPr id="24" name="Google Shape;24;p9"/>
          <p:cNvSpPr>
            <a:spLocks noGrp="1"/>
          </p:cNvSpPr>
          <p:nvPr>
            <p:ph type="pic" idx="4"/>
          </p:nvPr>
        </p:nvSpPr>
        <p:spPr>
          <a:xfrm>
            <a:off x="6194425" y="1554113"/>
            <a:ext cx="2301875" cy="2128838"/>
          </a:xfrm>
          <a:prstGeom prst="rect">
            <a:avLst/>
          </a:prstGeom>
          <a:noFill/>
          <a:ln>
            <a:noFill/>
          </a:ln>
        </p:spPr>
      </p:sp>
      <p:sp>
        <p:nvSpPr>
          <p:cNvPr id="25" name="Google Shape;25;p9"/>
          <p:cNvSpPr>
            <a:spLocks noGrp="1"/>
          </p:cNvSpPr>
          <p:nvPr>
            <p:ph type="pic" idx="5"/>
          </p:nvPr>
        </p:nvSpPr>
        <p:spPr>
          <a:xfrm>
            <a:off x="8801100" y="1555333"/>
            <a:ext cx="2301875" cy="2128838"/>
          </a:xfrm>
          <a:prstGeom prst="rect">
            <a:avLst/>
          </a:prstGeom>
          <a:noFill/>
          <a:ln>
            <a:noFill/>
          </a:ln>
        </p:spPr>
      </p:sp>
      <p:sp>
        <p:nvSpPr>
          <p:cNvPr id="26" name="Google Shape;26;p9"/>
          <p:cNvSpPr txBox="1">
            <a:spLocks noGrp="1"/>
          </p:cNvSpPr>
          <p:nvPr>
            <p:ph type="body" idx="1"/>
          </p:nvPr>
        </p:nvSpPr>
        <p:spPr>
          <a:xfrm>
            <a:off x="981075" y="3849271"/>
            <a:ext cx="2301875" cy="87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1"/>
              </a:buClr>
              <a:buSzPts val="1800"/>
              <a:buFont typeface="Arial"/>
              <a:buNone/>
              <a:defRPr sz="1800" b="0" i="0" u="none" strike="noStrike" cap="none">
                <a:solidFill>
                  <a:schemeClr val="dk1"/>
                </a:solidFill>
                <a:latin typeface="Figtree Light"/>
                <a:ea typeface="Figtree Light"/>
                <a:cs typeface="Figtree Light"/>
                <a:sym typeface="Figtree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9"/>
          <p:cNvSpPr txBox="1">
            <a:spLocks noGrp="1"/>
          </p:cNvSpPr>
          <p:nvPr>
            <p:ph type="body" idx="6"/>
          </p:nvPr>
        </p:nvSpPr>
        <p:spPr>
          <a:xfrm>
            <a:off x="3587750" y="3849270"/>
            <a:ext cx="2301875" cy="87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1"/>
              </a:buClr>
              <a:buSzPts val="1800"/>
              <a:buFont typeface="Arial"/>
              <a:buNone/>
              <a:defRPr sz="1800" b="0" i="0" u="none" strike="noStrike" cap="none">
                <a:solidFill>
                  <a:schemeClr val="dk1"/>
                </a:solidFill>
                <a:latin typeface="Figtree Light"/>
                <a:ea typeface="Figtree Light"/>
                <a:cs typeface="Figtree Light"/>
                <a:sym typeface="Figtree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9"/>
          <p:cNvSpPr txBox="1">
            <a:spLocks noGrp="1"/>
          </p:cNvSpPr>
          <p:nvPr>
            <p:ph type="body" idx="7"/>
          </p:nvPr>
        </p:nvSpPr>
        <p:spPr>
          <a:xfrm>
            <a:off x="6194425" y="3838495"/>
            <a:ext cx="2301875" cy="87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1"/>
              </a:buClr>
              <a:buSzPts val="1800"/>
              <a:buFont typeface="Arial"/>
              <a:buNone/>
              <a:defRPr sz="1800" b="0" i="0" u="none" strike="noStrike" cap="none">
                <a:solidFill>
                  <a:schemeClr val="dk1"/>
                </a:solidFill>
                <a:latin typeface="Figtree Light"/>
                <a:ea typeface="Figtree Light"/>
                <a:cs typeface="Figtree Light"/>
                <a:sym typeface="Figtree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9"/>
          <p:cNvSpPr txBox="1">
            <a:spLocks noGrp="1"/>
          </p:cNvSpPr>
          <p:nvPr>
            <p:ph type="body" idx="8"/>
          </p:nvPr>
        </p:nvSpPr>
        <p:spPr>
          <a:xfrm>
            <a:off x="8801100" y="3838494"/>
            <a:ext cx="2301875" cy="87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0"/>
              </a:spcBef>
              <a:spcAft>
                <a:spcPts val="0"/>
              </a:spcAft>
              <a:buClr>
                <a:schemeClr val="dk1"/>
              </a:buClr>
              <a:buSzPts val="1800"/>
              <a:buFont typeface="Arial"/>
              <a:buNone/>
              <a:defRPr sz="1800" b="0" i="0" u="none" strike="noStrike" cap="none">
                <a:solidFill>
                  <a:schemeClr val="dk1"/>
                </a:solidFill>
                <a:latin typeface="Figtree Light"/>
                <a:ea typeface="Figtree Light"/>
                <a:cs typeface="Figtree Light"/>
                <a:sym typeface="Figtree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9"/>
          <p:cNvSpPr txBox="1"/>
          <p:nvPr/>
        </p:nvSpPr>
        <p:spPr>
          <a:xfrm>
            <a:off x="7641357" y="6306207"/>
            <a:ext cx="4192680"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i="0" u="none" strike="noStrike" cap="none">
                <a:solidFill>
                  <a:schemeClr val="accent2"/>
                </a:solidFill>
                <a:latin typeface="Figtree"/>
                <a:ea typeface="Figtree"/>
                <a:cs typeface="Figtree"/>
                <a:sym typeface="Figtree"/>
              </a:rPr>
              <a:t>Alone we are </a:t>
            </a:r>
            <a:r>
              <a:rPr lang="en-US" sz="1400" b="0" i="0" u="none" strike="noStrike" cap="none">
                <a:solidFill>
                  <a:schemeClr val="accent1"/>
                </a:solidFill>
                <a:latin typeface="Figtree"/>
                <a:ea typeface="Figtree"/>
                <a:cs typeface="Figtree"/>
                <a:sym typeface="Figtree"/>
              </a:rPr>
              <a:t>rare.</a:t>
            </a:r>
            <a:r>
              <a:rPr lang="en-US" sz="1400" b="0" i="0" u="none" strike="noStrike" cap="none">
                <a:solidFill>
                  <a:schemeClr val="accent2"/>
                </a:solidFill>
                <a:latin typeface="Figtree"/>
                <a:ea typeface="Figtree"/>
                <a:cs typeface="Figtree"/>
                <a:sym typeface="Figtree"/>
              </a:rPr>
              <a:t> Together we are </a:t>
            </a:r>
            <a:r>
              <a:rPr lang="en-US" sz="1400" b="0" i="0" u="none" strike="noStrike" cap="none">
                <a:solidFill>
                  <a:srgbClr val="FC4C02"/>
                </a:solidFill>
                <a:latin typeface="Figtree"/>
                <a:ea typeface="Figtree"/>
                <a:cs typeface="Figtree"/>
                <a:sym typeface="Figtree"/>
              </a:rPr>
              <a:t>strong.</a:t>
            </a:r>
            <a:r>
              <a:rPr lang="en-US" sz="1400" b="0" i="0" u="none" strike="noStrike" cap="none" baseline="30000">
                <a:solidFill>
                  <a:srgbClr val="FC4C02"/>
                </a:solidFill>
                <a:latin typeface="Figtree"/>
                <a:ea typeface="Figtree"/>
                <a:cs typeface="Figtree"/>
                <a:sym typeface="Figtree"/>
              </a:rPr>
              <a:t>®</a:t>
            </a:r>
            <a:endParaRPr/>
          </a:p>
        </p:txBody>
      </p:sp>
    </p:spTree>
    <p:extLst>
      <p:ext uri="{BB962C8B-B14F-4D97-AF65-F5344CB8AC3E}">
        <p14:creationId xmlns:p14="http://schemas.microsoft.com/office/powerpoint/2010/main" val="378677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7B94-3F95-19AA-DFED-0AFAA5ADD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34724-C98A-818A-F1CD-05C56F1F8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9113-3F63-3EF0-1BBA-3B76416D2014}"/>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203BBB83-E4D7-0F3C-000A-84C902E40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5C646-9E2F-C014-1B62-2CB99C13228A}"/>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813877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517784" y="362063"/>
            <a:ext cx="2789438" cy="5326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FC4C02"/>
              </a:buClr>
              <a:buSzPts val="3200"/>
              <a:buFont typeface="Figtree"/>
              <a:buNone/>
              <a:defRPr sz="3200" b="0" i="0" u="none" strike="noStrike" cap="none">
                <a:solidFill>
                  <a:srgbClr val="FC4C02"/>
                </a:solidFill>
                <a:latin typeface="Figtree"/>
                <a:ea typeface="Figtree"/>
                <a:cs typeface="Figtree"/>
                <a:sym typeface="Figtr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10"/>
          <p:cNvSpPr txBox="1">
            <a:spLocks noGrp="1"/>
          </p:cNvSpPr>
          <p:nvPr>
            <p:ph type="body" idx="1"/>
          </p:nvPr>
        </p:nvSpPr>
        <p:spPr>
          <a:xfrm>
            <a:off x="518449" y="1436209"/>
            <a:ext cx="5037138" cy="4305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4" name="Google Shape;34;p10"/>
          <p:cNvCxnSpPr/>
          <p:nvPr/>
        </p:nvCxnSpPr>
        <p:spPr>
          <a:xfrm>
            <a:off x="2068202" y="6125184"/>
            <a:ext cx="0" cy="528495"/>
          </a:xfrm>
          <a:prstGeom prst="straightConnector1">
            <a:avLst/>
          </a:prstGeom>
          <a:noFill/>
          <a:ln w="9525" cap="flat" cmpd="sng">
            <a:solidFill>
              <a:srgbClr val="AEABAB"/>
            </a:solidFill>
            <a:prstDash val="solid"/>
            <a:miter lim="800000"/>
            <a:headEnd type="none" w="sm" len="sm"/>
            <a:tailEnd type="none" w="sm" len="sm"/>
          </a:ln>
        </p:spPr>
      </p:cxnSp>
      <p:sp>
        <p:nvSpPr>
          <p:cNvPr id="35" name="Google Shape;35;p10"/>
          <p:cNvSpPr txBox="1"/>
          <p:nvPr/>
        </p:nvSpPr>
        <p:spPr>
          <a:xfrm>
            <a:off x="2163606" y="6247392"/>
            <a:ext cx="43725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33A8C9"/>
                </a:solidFill>
                <a:latin typeface="Figtree"/>
                <a:ea typeface="Figtree"/>
                <a:cs typeface="Figtree"/>
                <a:sym typeface="Figtree"/>
              </a:rPr>
              <a:t>Alone we are </a:t>
            </a:r>
            <a:r>
              <a:rPr lang="en-US" sz="1400" b="0" i="0" u="none" strike="noStrike" cap="none">
                <a:solidFill>
                  <a:srgbClr val="FC4C02"/>
                </a:solidFill>
                <a:latin typeface="Figtree"/>
                <a:ea typeface="Figtree"/>
                <a:cs typeface="Figtree"/>
                <a:sym typeface="Figtree"/>
              </a:rPr>
              <a:t>rare.</a:t>
            </a:r>
            <a:r>
              <a:rPr lang="en-US" sz="1400" b="0" i="0" u="none" strike="noStrike" cap="none">
                <a:solidFill>
                  <a:srgbClr val="33A8C9"/>
                </a:solidFill>
                <a:latin typeface="Figtree"/>
                <a:ea typeface="Figtree"/>
                <a:cs typeface="Figtree"/>
                <a:sym typeface="Figtree"/>
              </a:rPr>
              <a:t> Together we are </a:t>
            </a:r>
            <a:r>
              <a:rPr lang="en-US" sz="1400" b="0" i="0" u="none" strike="noStrike" cap="none">
                <a:solidFill>
                  <a:srgbClr val="FC4C02"/>
                </a:solidFill>
                <a:latin typeface="Figtree"/>
                <a:ea typeface="Figtree"/>
                <a:cs typeface="Figtree"/>
                <a:sym typeface="Figtree"/>
              </a:rPr>
              <a:t>strong.</a:t>
            </a:r>
            <a:r>
              <a:rPr lang="en-US" sz="1400" b="0" i="0" u="none" strike="noStrike" cap="none" baseline="30000">
                <a:solidFill>
                  <a:srgbClr val="FC4C02"/>
                </a:solidFill>
                <a:latin typeface="Figtree"/>
                <a:ea typeface="Figtree"/>
                <a:cs typeface="Figtree"/>
                <a:sym typeface="Figtree"/>
              </a:rPr>
              <a:t>®</a:t>
            </a:r>
            <a:endParaRPr/>
          </a:p>
        </p:txBody>
      </p:sp>
      <p:cxnSp>
        <p:nvCxnSpPr>
          <p:cNvPr id="36" name="Google Shape;36;p10"/>
          <p:cNvCxnSpPr/>
          <p:nvPr/>
        </p:nvCxnSpPr>
        <p:spPr>
          <a:xfrm>
            <a:off x="564282" y="974844"/>
            <a:ext cx="4991305" cy="0"/>
          </a:xfrm>
          <a:prstGeom prst="straightConnector1">
            <a:avLst/>
          </a:prstGeom>
          <a:noFill/>
          <a:ln w="28575" cap="flat" cmpd="sng">
            <a:solidFill>
              <a:srgbClr val="FC4C02"/>
            </a:solidFill>
            <a:prstDash val="solid"/>
            <a:miter lim="800000"/>
            <a:headEnd type="none" w="sm" len="sm"/>
            <a:tailEnd type="none" w="sm" len="sm"/>
          </a:ln>
        </p:spPr>
      </p:cxnSp>
      <p:pic>
        <p:nvPicPr>
          <p:cNvPr id="37" name="Google Shape;37;p10" descr="A logo with blue and orange dots&#10;&#10;Description automatically generated"/>
          <p:cNvPicPr preferRelativeResize="0"/>
          <p:nvPr/>
        </p:nvPicPr>
        <p:blipFill rotWithShape="1">
          <a:blip r:embed="rId2">
            <a:alphaModFix/>
          </a:blip>
          <a:srcRect/>
          <a:stretch/>
        </p:blipFill>
        <p:spPr>
          <a:xfrm>
            <a:off x="220161" y="6025239"/>
            <a:ext cx="1716704" cy="677339"/>
          </a:xfrm>
          <a:prstGeom prst="rect">
            <a:avLst/>
          </a:prstGeom>
          <a:noFill/>
          <a:ln>
            <a:noFill/>
          </a:ln>
        </p:spPr>
      </p:pic>
    </p:spTree>
    <p:extLst>
      <p:ext uri="{BB962C8B-B14F-4D97-AF65-F5344CB8AC3E}">
        <p14:creationId xmlns:p14="http://schemas.microsoft.com/office/powerpoint/2010/main" val="1178274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column">
  <p:cSld name="1column">
    <p:spTree>
      <p:nvGrpSpPr>
        <p:cNvPr id="1" name="Shape 38"/>
        <p:cNvGrpSpPr/>
        <p:nvPr/>
      </p:nvGrpSpPr>
      <p:grpSpPr>
        <a:xfrm>
          <a:off x="0" y="0"/>
          <a:ext cx="0" cy="0"/>
          <a:chOff x="0" y="0"/>
          <a:chExt cx="0" cy="0"/>
        </a:xfrm>
      </p:grpSpPr>
      <p:pic>
        <p:nvPicPr>
          <p:cNvPr id="39" name="Google Shape;39;p11" descr="A blue hexagons on a white background&#10;&#10;AI-generated content may be incorrect."/>
          <p:cNvPicPr preferRelativeResize="0"/>
          <p:nvPr/>
        </p:nvPicPr>
        <p:blipFill rotWithShape="1">
          <a:blip r:embed="rId2">
            <a:alphaModFix amt="45000"/>
          </a:blip>
          <a:srcRect r="14970" b="24910"/>
          <a:stretch/>
        </p:blipFill>
        <p:spPr>
          <a:xfrm>
            <a:off x="1825256" y="3280505"/>
            <a:ext cx="10366744" cy="3577495"/>
          </a:xfrm>
          <a:prstGeom prst="rect">
            <a:avLst/>
          </a:prstGeom>
          <a:noFill/>
          <a:ln>
            <a:noFill/>
          </a:ln>
        </p:spPr>
      </p:pic>
      <p:sp>
        <p:nvSpPr>
          <p:cNvPr id="40" name="Google Shape;40;p11"/>
          <p:cNvSpPr txBox="1">
            <a:spLocks noGrp="1"/>
          </p:cNvSpPr>
          <p:nvPr>
            <p:ph type="body" idx="1"/>
          </p:nvPr>
        </p:nvSpPr>
        <p:spPr>
          <a:xfrm>
            <a:off x="715979" y="1384418"/>
            <a:ext cx="10512853" cy="447381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accent2"/>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1" name="Google Shape;41;p11" descr="A logo with blue and orange dots&#10;&#10;Description automatically generated"/>
          <p:cNvPicPr preferRelativeResize="0"/>
          <p:nvPr/>
        </p:nvPicPr>
        <p:blipFill rotWithShape="1">
          <a:blip r:embed="rId3">
            <a:alphaModFix/>
          </a:blip>
          <a:srcRect/>
          <a:stretch/>
        </p:blipFill>
        <p:spPr>
          <a:xfrm>
            <a:off x="220161" y="6025239"/>
            <a:ext cx="1716704" cy="677339"/>
          </a:xfrm>
          <a:prstGeom prst="rect">
            <a:avLst/>
          </a:prstGeom>
          <a:noFill/>
          <a:ln>
            <a:noFill/>
          </a:ln>
        </p:spPr>
      </p:pic>
      <p:cxnSp>
        <p:nvCxnSpPr>
          <p:cNvPr id="42" name="Google Shape;42;p11"/>
          <p:cNvCxnSpPr/>
          <p:nvPr/>
        </p:nvCxnSpPr>
        <p:spPr>
          <a:xfrm>
            <a:off x="715979" y="961866"/>
            <a:ext cx="11476021" cy="0"/>
          </a:xfrm>
          <a:prstGeom prst="straightConnector1">
            <a:avLst/>
          </a:prstGeom>
          <a:noFill/>
          <a:ln w="28575" cap="flat" cmpd="sng">
            <a:solidFill>
              <a:srgbClr val="FC4C02"/>
            </a:solidFill>
            <a:prstDash val="solid"/>
            <a:miter lim="800000"/>
            <a:headEnd type="none" w="sm" len="sm"/>
            <a:tailEnd type="none" w="sm" len="sm"/>
          </a:ln>
        </p:spPr>
      </p:cxnSp>
      <p:sp>
        <p:nvSpPr>
          <p:cNvPr id="43" name="Google Shape;43;p11"/>
          <p:cNvSpPr txBox="1">
            <a:spLocks noGrp="1"/>
          </p:cNvSpPr>
          <p:nvPr>
            <p:ph type="title"/>
          </p:nvPr>
        </p:nvSpPr>
        <p:spPr>
          <a:xfrm>
            <a:off x="620330" y="359143"/>
            <a:ext cx="10608502" cy="5326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78ABD"/>
              </a:buClr>
              <a:buSzPts val="3200"/>
              <a:buFont typeface="Figtree"/>
              <a:buNone/>
              <a:defRPr sz="3200" b="0" i="0" u="none" strike="noStrike" cap="none">
                <a:solidFill>
                  <a:srgbClr val="278ABD"/>
                </a:solidFill>
                <a:latin typeface="Figtree"/>
                <a:ea typeface="Figtree"/>
                <a:cs typeface="Figtree"/>
                <a:sym typeface="Figtr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11"/>
          <p:cNvSpPr txBox="1"/>
          <p:nvPr/>
        </p:nvSpPr>
        <p:spPr>
          <a:xfrm>
            <a:off x="7641357" y="6306207"/>
            <a:ext cx="4192680"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chemeClr val="accent2"/>
                </a:solidFill>
                <a:latin typeface="Figtree"/>
                <a:ea typeface="Figtree"/>
                <a:cs typeface="Figtree"/>
                <a:sym typeface="Figtree"/>
              </a:rPr>
              <a:t>Alone we are </a:t>
            </a:r>
            <a:r>
              <a:rPr lang="en-US" sz="1400">
                <a:solidFill>
                  <a:schemeClr val="accent1"/>
                </a:solidFill>
                <a:latin typeface="Figtree"/>
                <a:ea typeface="Figtree"/>
                <a:cs typeface="Figtree"/>
                <a:sym typeface="Figtree"/>
              </a:rPr>
              <a:t>rare.</a:t>
            </a:r>
            <a:r>
              <a:rPr lang="en-US" sz="1400">
                <a:solidFill>
                  <a:schemeClr val="accent2"/>
                </a:solidFill>
                <a:latin typeface="Figtree"/>
                <a:ea typeface="Figtree"/>
                <a:cs typeface="Figtree"/>
                <a:sym typeface="Figtree"/>
              </a:rPr>
              <a:t> Together we are </a:t>
            </a:r>
            <a:r>
              <a:rPr lang="en-US" sz="1400">
                <a:solidFill>
                  <a:srgbClr val="FC4C02"/>
                </a:solidFill>
                <a:latin typeface="Figtree"/>
                <a:ea typeface="Figtree"/>
                <a:cs typeface="Figtree"/>
                <a:sym typeface="Figtree"/>
              </a:rPr>
              <a:t>strong.</a:t>
            </a:r>
            <a:r>
              <a:rPr lang="en-US" sz="1400" baseline="30000">
                <a:solidFill>
                  <a:srgbClr val="FC4C02"/>
                </a:solidFill>
                <a:latin typeface="Figtree"/>
                <a:ea typeface="Figtree"/>
                <a:cs typeface="Figtree"/>
                <a:sym typeface="Figtree"/>
              </a:rPr>
              <a:t>®</a:t>
            </a:r>
            <a:endParaRPr/>
          </a:p>
        </p:txBody>
      </p:sp>
    </p:spTree>
    <p:extLst>
      <p:ext uri="{BB962C8B-B14F-4D97-AF65-F5344CB8AC3E}">
        <p14:creationId xmlns:p14="http://schemas.microsoft.com/office/powerpoint/2010/main" val="2517502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column">
  <p:cSld name="2column">
    <p:spTree>
      <p:nvGrpSpPr>
        <p:cNvPr id="1" name="Shape 45"/>
        <p:cNvGrpSpPr/>
        <p:nvPr/>
      </p:nvGrpSpPr>
      <p:grpSpPr>
        <a:xfrm>
          <a:off x="0" y="0"/>
          <a:ext cx="0" cy="0"/>
          <a:chOff x="0" y="0"/>
          <a:chExt cx="0" cy="0"/>
        </a:xfrm>
      </p:grpSpPr>
      <p:pic>
        <p:nvPicPr>
          <p:cNvPr id="46" name="Google Shape;46;p12" descr="A blue hexagons on a white background&#10;&#10;AI-generated content may be incorrect."/>
          <p:cNvPicPr preferRelativeResize="0"/>
          <p:nvPr/>
        </p:nvPicPr>
        <p:blipFill rotWithShape="1">
          <a:blip r:embed="rId2">
            <a:alphaModFix amt="45000"/>
          </a:blip>
          <a:srcRect r="14970" b="24910"/>
          <a:stretch/>
        </p:blipFill>
        <p:spPr>
          <a:xfrm>
            <a:off x="1825256" y="3280505"/>
            <a:ext cx="10366744" cy="3577495"/>
          </a:xfrm>
          <a:prstGeom prst="rect">
            <a:avLst/>
          </a:prstGeom>
          <a:noFill/>
          <a:ln>
            <a:noFill/>
          </a:ln>
        </p:spPr>
      </p:pic>
      <p:sp>
        <p:nvSpPr>
          <p:cNvPr id="47" name="Google Shape;47;p12"/>
          <p:cNvSpPr txBox="1">
            <a:spLocks noGrp="1"/>
          </p:cNvSpPr>
          <p:nvPr>
            <p:ph type="body" idx="1"/>
          </p:nvPr>
        </p:nvSpPr>
        <p:spPr>
          <a:xfrm>
            <a:off x="715979" y="1386696"/>
            <a:ext cx="5636373" cy="42137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accent2"/>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2"/>
          <p:cNvSpPr txBox="1">
            <a:spLocks noGrp="1"/>
          </p:cNvSpPr>
          <p:nvPr>
            <p:ph type="body" idx="2"/>
          </p:nvPr>
        </p:nvSpPr>
        <p:spPr>
          <a:xfrm>
            <a:off x="6092651" y="1386696"/>
            <a:ext cx="5636373" cy="42137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accent2"/>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12" descr="A logo with blue and orange dots&#10;&#10;Description automatically generated"/>
          <p:cNvPicPr preferRelativeResize="0"/>
          <p:nvPr/>
        </p:nvPicPr>
        <p:blipFill rotWithShape="1">
          <a:blip r:embed="rId3">
            <a:alphaModFix/>
          </a:blip>
          <a:srcRect/>
          <a:stretch/>
        </p:blipFill>
        <p:spPr>
          <a:xfrm>
            <a:off x="220161" y="6025239"/>
            <a:ext cx="1716704" cy="677339"/>
          </a:xfrm>
          <a:prstGeom prst="rect">
            <a:avLst/>
          </a:prstGeom>
          <a:noFill/>
          <a:ln>
            <a:noFill/>
          </a:ln>
        </p:spPr>
      </p:pic>
      <p:cxnSp>
        <p:nvCxnSpPr>
          <p:cNvPr id="50" name="Google Shape;50;p12"/>
          <p:cNvCxnSpPr/>
          <p:nvPr/>
        </p:nvCxnSpPr>
        <p:spPr>
          <a:xfrm>
            <a:off x="715979" y="961866"/>
            <a:ext cx="11476021" cy="0"/>
          </a:xfrm>
          <a:prstGeom prst="straightConnector1">
            <a:avLst/>
          </a:prstGeom>
          <a:noFill/>
          <a:ln w="28575" cap="flat" cmpd="sng">
            <a:solidFill>
              <a:srgbClr val="FC4C02"/>
            </a:solidFill>
            <a:prstDash val="solid"/>
            <a:miter lim="800000"/>
            <a:headEnd type="none" w="sm" len="sm"/>
            <a:tailEnd type="none" w="sm" len="sm"/>
          </a:ln>
        </p:spPr>
      </p:cxnSp>
      <p:sp>
        <p:nvSpPr>
          <p:cNvPr id="51" name="Google Shape;51;p12"/>
          <p:cNvSpPr txBox="1">
            <a:spLocks noGrp="1"/>
          </p:cNvSpPr>
          <p:nvPr>
            <p:ph type="title"/>
          </p:nvPr>
        </p:nvSpPr>
        <p:spPr>
          <a:xfrm>
            <a:off x="620330" y="359143"/>
            <a:ext cx="11108694" cy="5326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78ABD"/>
              </a:buClr>
              <a:buSzPts val="3200"/>
              <a:buFont typeface="Figtree"/>
              <a:buNone/>
              <a:defRPr sz="3200" b="0" i="0" u="none" strike="noStrike" cap="none">
                <a:solidFill>
                  <a:srgbClr val="278ABD"/>
                </a:solidFill>
                <a:latin typeface="Figtree"/>
                <a:ea typeface="Figtree"/>
                <a:cs typeface="Figtree"/>
                <a:sym typeface="Figtr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2"/>
          <p:cNvSpPr txBox="1"/>
          <p:nvPr/>
        </p:nvSpPr>
        <p:spPr>
          <a:xfrm>
            <a:off x="7641357" y="6306207"/>
            <a:ext cx="4192680"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chemeClr val="accent2"/>
                </a:solidFill>
                <a:latin typeface="Figtree"/>
                <a:ea typeface="Figtree"/>
                <a:cs typeface="Figtree"/>
                <a:sym typeface="Figtree"/>
              </a:rPr>
              <a:t>Alone we are </a:t>
            </a:r>
            <a:r>
              <a:rPr lang="en-US" sz="1400">
                <a:solidFill>
                  <a:schemeClr val="accent1"/>
                </a:solidFill>
                <a:latin typeface="Figtree"/>
                <a:ea typeface="Figtree"/>
                <a:cs typeface="Figtree"/>
                <a:sym typeface="Figtree"/>
              </a:rPr>
              <a:t>rare.</a:t>
            </a:r>
            <a:r>
              <a:rPr lang="en-US" sz="1400">
                <a:solidFill>
                  <a:schemeClr val="accent2"/>
                </a:solidFill>
                <a:latin typeface="Figtree"/>
                <a:ea typeface="Figtree"/>
                <a:cs typeface="Figtree"/>
                <a:sym typeface="Figtree"/>
              </a:rPr>
              <a:t> Together we are </a:t>
            </a:r>
            <a:r>
              <a:rPr lang="en-US" sz="1400">
                <a:solidFill>
                  <a:srgbClr val="FC4C02"/>
                </a:solidFill>
                <a:latin typeface="Figtree"/>
                <a:ea typeface="Figtree"/>
                <a:cs typeface="Figtree"/>
                <a:sym typeface="Figtree"/>
              </a:rPr>
              <a:t>strong.</a:t>
            </a:r>
            <a:r>
              <a:rPr lang="en-US" sz="1400" baseline="30000">
                <a:solidFill>
                  <a:srgbClr val="FC4C02"/>
                </a:solidFill>
                <a:latin typeface="Figtree"/>
                <a:ea typeface="Figtree"/>
                <a:cs typeface="Figtree"/>
                <a:sym typeface="Figtree"/>
              </a:rPr>
              <a:t>®</a:t>
            </a:r>
            <a:endParaRPr/>
          </a:p>
        </p:txBody>
      </p:sp>
    </p:spTree>
    <p:extLst>
      <p:ext uri="{BB962C8B-B14F-4D97-AF65-F5344CB8AC3E}">
        <p14:creationId xmlns:p14="http://schemas.microsoft.com/office/powerpoint/2010/main" val="153209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53"/>
        <p:cNvGrpSpPr/>
        <p:nvPr/>
      </p:nvGrpSpPr>
      <p:grpSpPr>
        <a:xfrm>
          <a:off x="0" y="0"/>
          <a:ext cx="0" cy="0"/>
          <a:chOff x="0" y="0"/>
          <a:chExt cx="0" cy="0"/>
        </a:xfrm>
      </p:grpSpPr>
      <p:pic>
        <p:nvPicPr>
          <p:cNvPr id="54" name="Google Shape;54;p13" descr="A blue hexagons on a white background&#10;&#10;AI-generated content may be incorrect."/>
          <p:cNvPicPr preferRelativeResize="0"/>
          <p:nvPr/>
        </p:nvPicPr>
        <p:blipFill rotWithShape="1">
          <a:blip r:embed="rId2">
            <a:alphaModFix amt="60000"/>
          </a:blip>
          <a:srcRect r="14970" b="30678"/>
          <a:stretch/>
        </p:blipFill>
        <p:spPr>
          <a:xfrm>
            <a:off x="1825256" y="3555299"/>
            <a:ext cx="10366744" cy="3302701"/>
          </a:xfrm>
          <a:prstGeom prst="rect">
            <a:avLst/>
          </a:prstGeom>
          <a:noFill/>
          <a:ln>
            <a:noFill/>
          </a:ln>
        </p:spPr>
      </p:pic>
      <p:pic>
        <p:nvPicPr>
          <p:cNvPr id="55" name="Google Shape;55;p13" descr="A blue hexagons on a white background&#10;&#10;AI-generated content may be incorrect."/>
          <p:cNvPicPr preferRelativeResize="0"/>
          <p:nvPr/>
        </p:nvPicPr>
        <p:blipFill rotWithShape="1">
          <a:blip r:embed="rId3">
            <a:alphaModFix amt="50000"/>
          </a:blip>
          <a:srcRect t="16909" r="38510"/>
          <a:stretch/>
        </p:blipFill>
        <p:spPr>
          <a:xfrm flipH="1">
            <a:off x="0" y="0"/>
            <a:ext cx="7564582" cy="3958011"/>
          </a:xfrm>
          <a:prstGeom prst="rect">
            <a:avLst/>
          </a:prstGeom>
          <a:noFill/>
          <a:ln>
            <a:noFill/>
          </a:ln>
        </p:spPr>
      </p:pic>
      <p:sp>
        <p:nvSpPr>
          <p:cNvPr id="56" name="Google Shape;56;p13"/>
          <p:cNvSpPr txBox="1">
            <a:spLocks noGrp="1"/>
          </p:cNvSpPr>
          <p:nvPr>
            <p:ph type="ctrTitle"/>
          </p:nvPr>
        </p:nvSpPr>
        <p:spPr>
          <a:xfrm>
            <a:off x="3183929" y="3667409"/>
            <a:ext cx="5824142" cy="526774"/>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4400"/>
              <a:buFont typeface="Figtree"/>
              <a:buNone/>
              <a:defRPr sz="4400" b="1" i="0" u="none" strike="noStrike" cap="none">
                <a:solidFill>
                  <a:schemeClr val="dk1"/>
                </a:solidFill>
                <a:latin typeface="Figtree"/>
                <a:ea typeface="Figtree"/>
                <a:cs typeface="Figtree"/>
                <a:sym typeface="Figtr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13"/>
          <p:cNvSpPr txBox="1">
            <a:spLocks noGrp="1"/>
          </p:cNvSpPr>
          <p:nvPr>
            <p:ph type="subTitle" idx="1"/>
          </p:nvPr>
        </p:nvSpPr>
        <p:spPr>
          <a:xfrm>
            <a:off x="3173083" y="4395630"/>
            <a:ext cx="5824142" cy="39349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595959"/>
              </a:buClr>
              <a:buSzPts val="2400"/>
              <a:buFont typeface="Arial"/>
              <a:buNone/>
              <a:defRPr sz="2400" b="0" i="0" u="none" strike="noStrike" cap="none">
                <a:solidFill>
                  <a:srgbClr val="595959"/>
                </a:solidFill>
                <a:latin typeface="Figtree"/>
                <a:ea typeface="Figtree"/>
                <a:cs typeface="Figtree"/>
                <a:sym typeface="Figtree"/>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58" name="Google Shape;58;p13" descr="A black background with blue and orange text&#10;&#10;AI-generated content may be incorrect."/>
          <p:cNvPicPr preferRelativeResize="0"/>
          <p:nvPr/>
        </p:nvPicPr>
        <p:blipFill rotWithShape="1">
          <a:blip r:embed="rId4">
            <a:alphaModFix/>
          </a:blip>
          <a:srcRect/>
          <a:stretch/>
        </p:blipFill>
        <p:spPr>
          <a:xfrm>
            <a:off x="3194774" y="555747"/>
            <a:ext cx="5802451" cy="2041090"/>
          </a:xfrm>
          <a:prstGeom prst="rect">
            <a:avLst/>
          </a:prstGeom>
          <a:noFill/>
          <a:ln>
            <a:noFill/>
          </a:ln>
        </p:spPr>
      </p:pic>
      <p:sp>
        <p:nvSpPr>
          <p:cNvPr id="59" name="Google Shape;59;p13"/>
          <p:cNvSpPr txBox="1"/>
          <p:nvPr/>
        </p:nvSpPr>
        <p:spPr>
          <a:xfrm>
            <a:off x="7641357" y="6306207"/>
            <a:ext cx="4192680"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chemeClr val="accent2"/>
                </a:solidFill>
                <a:latin typeface="Figtree"/>
                <a:ea typeface="Figtree"/>
                <a:cs typeface="Figtree"/>
                <a:sym typeface="Figtree"/>
              </a:rPr>
              <a:t>Alone we are </a:t>
            </a:r>
            <a:r>
              <a:rPr lang="en-US" sz="1400">
                <a:solidFill>
                  <a:schemeClr val="accent1"/>
                </a:solidFill>
                <a:latin typeface="Figtree"/>
                <a:ea typeface="Figtree"/>
                <a:cs typeface="Figtree"/>
                <a:sym typeface="Figtree"/>
              </a:rPr>
              <a:t>rare.</a:t>
            </a:r>
            <a:r>
              <a:rPr lang="en-US" sz="1400">
                <a:solidFill>
                  <a:schemeClr val="accent2"/>
                </a:solidFill>
                <a:latin typeface="Figtree"/>
                <a:ea typeface="Figtree"/>
                <a:cs typeface="Figtree"/>
                <a:sym typeface="Figtree"/>
              </a:rPr>
              <a:t> Together we are </a:t>
            </a:r>
            <a:r>
              <a:rPr lang="en-US" sz="1400">
                <a:solidFill>
                  <a:srgbClr val="FC4C02"/>
                </a:solidFill>
                <a:latin typeface="Figtree"/>
                <a:ea typeface="Figtree"/>
                <a:cs typeface="Figtree"/>
                <a:sym typeface="Figtree"/>
              </a:rPr>
              <a:t>strong.</a:t>
            </a:r>
            <a:r>
              <a:rPr lang="en-US" sz="1400" baseline="30000">
                <a:solidFill>
                  <a:srgbClr val="FC4C02"/>
                </a:solidFill>
                <a:latin typeface="Figtree"/>
                <a:ea typeface="Figtree"/>
                <a:cs typeface="Figtree"/>
                <a:sym typeface="Figtree"/>
              </a:rPr>
              <a:t>®</a:t>
            </a:r>
            <a:endParaRPr/>
          </a:p>
        </p:txBody>
      </p:sp>
    </p:spTree>
    <p:extLst>
      <p:ext uri="{BB962C8B-B14F-4D97-AF65-F5344CB8AC3E}">
        <p14:creationId xmlns:p14="http://schemas.microsoft.com/office/powerpoint/2010/main" val="2655056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0"/>
        <p:cNvGrpSpPr/>
        <p:nvPr/>
      </p:nvGrpSpPr>
      <p:grpSpPr>
        <a:xfrm>
          <a:off x="0" y="0"/>
          <a:ext cx="0" cy="0"/>
          <a:chOff x="0" y="0"/>
          <a:chExt cx="0" cy="0"/>
        </a:xfrm>
      </p:grpSpPr>
      <p:sp>
        <p:nvSpPr>
          <p:cNvPr id="61" name="Google Shape;61;g3d5aa790a68_0_2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3d5aa790a68_0_25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g3d5aa790a68_0_25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g3d5aa790a68_0_2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g3d5aa790a68_0_2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g3d5aa790a68_0_2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6019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g3d5aa790a68_0_5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3d5aa790a68_0_5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d5aa790a68_0_5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6301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1"/>
        <p:cNvGrpSpPr/>
        <p:nvPr/>
      </p:nvGrpSpPr>
      <p:grpSpPr>
        <a:xfrm>
          <a:off x="0" y="0"/>
          <a:ext cx="0" cy="0"/>
          <a:chOff x="0" y="0"/>
          <a:chExt cx="0" cy="0"/>
        </a:xfrm>
      </p:grpSpPr>
      <p:sp>
        <p:nvSpPr>
          <p:cNvPr id="72" name="Google Shape;72;g3d5aa790a68_0_6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d5aa790a68_0_67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g3d5aa790a68_0_67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3d5aa790a68_0_6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3d5aa790a68_0_6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8977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g3d5aa790a68_0_121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3d5aa790a68_0_121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0" name="Google Shape;80;g3d5aa790a68_0_121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549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1"/>
        <p:cNvGrpSpPr/>
        <p:nvPr/>
      </p:nvGrpSpPr>
      <p:grpSpPr>
        <a:xfrm>
          <a:off x="0" y="0"/>
          <a:ext cx="0" cy="0"/>
          <a:chOff x="0" y="0"/>
          <a:chExt cx="0" cy="0"/>
        </a:xfrm>
      </p:grpSpPr>
      <p:sp>
        <p:nvSpPr>
          <p:cNvPr id="82" name="Google Shape;82;g3d5aa790a68_0_12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3" name="Google Shape;83;g3d5aa790a68_0_121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84" name="Google Shape;84;g3d5aa790a68_0_121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921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1"/>
        <p:cNvGrpSpPr/>
        <p:nvPr/>
      </p:nvGrpSpPr>
      <p:grpSpPr>
        <a:xfrm>
          <a:off x="0" y="0"/>
          <a:ext cx="0" cy="0"/>
          <a:chOff x="0" y="0"/>
          <a:chExt cx="0" cy="0"/>
        </a:xfrm>
      </p:grpSpPr>
      <p:sp>
        <p:nvSpPr>
          <p:cNvPr id="92" name="Google Shape;92;g3d5aa790a68_0_12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g3d5aa790a68_0_12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g3d5aa790a68_0_1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g3d5aa790a68_0_1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g3d5aa790a68_0_1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415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EF3E-8FE2-6FA2-8E14-399201C2F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B2A07-E96B-85F4-3783-BD8B287346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6EE38F-E56B-FA8A-0D5F-3E352FE46CDC}"/>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F820797B-F947-C0E7-C575-1A3E54E9E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544CF-CFEC-C4C2-84ED-234B5371F32F}"/>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648156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7"/>
        <p:cNvGrpSpPr/>
        <p:nvPr/>
      </p:nvGrpSpPr>
      <p:grpSpPr>
        <a:xfrm>
          <a:off x="0" y="0"/>
          <a:ext cx="0" cy="0"/>
          <a:chOff x="0" y="0"/>
          <a:chExt cx="0" cy="0"/>
        </a:xfrm>
      </p:grpSpPr>
      <p:sp>
        <p:nvSpPr>
          <p:cNvPr id="98" name="Google Shape;98;g3d5aa790a68_0_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g3d5aa790a68_0_1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g3d5aa790a68_0_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g3d5aa790a68_0_1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g3d5aa790a68_0_1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119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3"/>
        <p:cNvGrpSpPr/>
        <p:nvPr/>
      </p:nvGrpSpPr>
      <p:grpSpPr>
        <a:xfrm>
          <a:off x="0" y="0"/>
          <a:ext cx="0" cy="0"/>
          <a:chOff x="0" y="0"/>
          <a:chExt cx="0" cy="0"/>
        </a:xfrm>
      </p:grpSpPr>
      <p:sp>
        <p:nvSpPr>
          <p:cNvPr id="104" name="Google Shape;104;g3d5aa790a68_0_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g3d5aa790a68_0_13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3d5aa790a68_0_13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g3d5aa790a68_0_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g3d5aa790a68_0_1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g3d5aa790a68_0_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194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g3d5aa790a68_0_1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g3d5aa790a68_0_1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g3d5aa790a68_0_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7493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4"/>
        <p:cNvGrpSpPr/>
        <p:nvPr/>
      </p:nvGrpSpPr>
      <p:grpSpPr>
        <a:xfrm>
          <a:off x="0" y="0"/>
          <a:ext cx="0" cy="0"/>
          <a:chOff x="0" y="0"/>
          <a:chExt cx="0" cy="0"/>
        </a:xfrm>
      </p:grpSpPr>
      <p:sp>
        <p:nvSpPr>
          <p:cNvPr id="115" name="Google Shape;115;g3d5aa790a68_0_14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g3d5aa790a68_0_14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17" name="Google Shape;117;g3d5aa790a68_0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g3d5aa790a68_0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3d5aa790a68_0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0858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0"/>
        <p:cNvGrpSpPr/>
        <p:nvPr/>
      </p:nvGrpSpPr>
      <p:grpSpPr>
        <a:xfrm>
          <a:off x="0" y="0"/>
          <a:ext cx="0" cy="0"/>
          <a:chOff x="0" y="0"/>
          <a:chExt cx="0" cy="0"/>
        </a:xfrm>
      </p:grpSpPr>
      <p:sp>
        <p:nvSpPr>
          <p:cNvPr id="121" name="Google Shape;121;g3d5aa790a68_0_15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g3d5aa790a68_0_15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g3d5aa790a68_0_15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g3d5aa790a68_0_15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g3d5aa790a68_0_15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g3d5aa790a68_0_1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3d5aa790a68_0_1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3d5aa790a68_0_1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974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9"/>
        <p:cNvGrpSpPr/>
        <p:nvPr/>
      </p:nvGrpSpPr>
      <p:grpSpPr>
        <a:xfrm>
          <a:off x="0" y="0"/>
          <a:ext cx="0" cy="0"/>
          <a:chOff x="0" y="0"/>
          <a:chExt cx="0" cy="0"/>
        </a:xfrm>
      </p:grpSpPr>
      <p:sp>
        <p:nvSpPr>
          <p:cNvPr id="130" name="Google Shape;130;g3d5aa790a68_0_1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g3d5aa790a68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g3d5aa790a68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g3d5aa790a68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6301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4"/>
        <p:cNvGrpSpPr/>
        <p:nvPr/>
      </p:nvGrpSpPr>
      <p:grpSpPr>
        <a:xfrm>
          <a:off x="0" y="0"/>
          <a:ext cx="0" cy="0"/>
          <a:chOff x="0" y="0"/>
          <a:chExt cx="0" cy="0"/>
        </a:xfrm>
      </p:grpSpPr>
      <p:sp>
        <p:nvSpPr>
          <p:cNvPr id="135" name="Google Shape;135;g3d5aa790a68_0_16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g3d5aa790a68_0_16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g3d5aa790a68_0_16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g3d5aa790a68_0_1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g3d5aa790a68_0_1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g3d5aa790a68_0_1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7335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1"/>
        <p:cNvGrpSpPr/>
        <p:nvPr/>
      </p:nvGrpSpPr>
      <p:grpSpPr>
        <a:xfrm>
          <a:off x="0" y="0"/>
          <a:ext cx="0" cy="0"/>
          <a:chOff x="0" y="0"/>
          <a:chExt cx="0" cy="0"/>
        </a:xfrm>
      </p:grpSpPr>
      <p:sp>
        <p:nvSpPr>
          <p:cNvPr id="142" name="Google Shape;142;g3d5aa790a68_0_17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g3d5aa790a68_0_176"/>
          <p:cNvSpPr>
            <a:spLocks noGrp="1"/>
          </p:cNvSpPr>
          <p:nvPr>
            <p:ph type="pic" idx="2"/>
          </p:nvPr>
        </p:nvSpPr>
        <p:spPr>
          <a:xfrm>
            <a:off x="5183188" y="987425"/>
            <a:ext cx="6172200" cy="4873500"/>
          </a:xfrm>
          <a:prstGeom prst="rect">
            <a:avLst/>
          </a:prstGeom>
          <a:noFill/>
          <a:ln>
            <a:noFill/>
          </a:ln>
        </p:spPr>
      </p:sp>
      <p:sp>
        <p:nvSpPr>
          <p:cNvPr id="144" name="Google Shape;144;g3d5aa790a68_0_17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g3d5aa790a68_0_1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g3d5aa790a68_0_1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g3d5aa790a68_0_1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4316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8"/>
        <p:cNvGrpSpPr/>
        <p:nvPr/>
      </p:nvGrpSpPr>
      <p:grpSpPr>
        <a:xfrm>
          <a:off x="0" y="0"/>
          <a:ext cx="0" cy="0"/>
          <a:chOff x="0" y="0"/>
          <a:chExt cx="0" cy="0"/>
        </a:xfrm>
      </p:grpSpPr>
      <p:sp>
        <p:nvSpPr>
          <p:cNvPr id="149" name="Google Shape;149;g3d5aa790a68_0_1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g3d5aa790a68_0_18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g3d5aa790a68_0_1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g3d5aa790a68_0_1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g3d5aa790a68_0_1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60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4"/>
        <p:cNvGrpSpPr/>
        <p:nvPr/>
      </p:nvGrpSpPr>
      <p:grpSpPr>
        <a:xfrm>
          <a:off x="0" y="0"/>
          <a:ext cx="0" cy="0"/>
          <a:chOff x="0" y="0"/>
          <a:chExt cx="0" cy="0"/>
        </a:xfrm>
      </p:grpSpPr>
      <p:sp>
        <p:nvSpPr>
          <p:cNvPr id="155" name="Google Shape;155;g3d5aa790a68_0_18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g3d5aa790a68_0_18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g3d5aa790a68_0_1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g3d5aa790a68_0_1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g3d5aa790a68_0_1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904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9845-440D-1C7B-E77C-F5EE820CC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9DB70-B5A7-65B7-C9D7-37551F0A9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75C7C-D50A-9AAE-4019-CEB8706B6F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051C8-9D11-DCCF-5ED0-065184964E16}"/>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7CFC1869-96C4-E2B3-93E7-58A2BF47D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25FAB-17C9-D754-B7C9-588DCB33762B}"/>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47960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E8AA-2C95-C54D-CCE5-F736E47BE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A5C78A-DED4-CB30-DBFC-DB9B6E6BB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5A907-4120-5F68-2E96-54EAC36038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90799-1478-7175-C4EF-1F5297BFB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475CA-1F73-80FB-9FEC-85355C568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15CB3-3D27-76BB-83C3-910930E249E8}"/>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8" name="Footer Placeholder 7">
            <a:extLst>
              <a:ext uri="{FF2B5EF4-FFF2-40B4-BE49-F238E27FC236}">
                <a16:creationId xmlns:a16="http://schemas.microsoft.com/office/drawing/2014/main" id="{C19F6311-8EDE-BF8F-DBDB-19ED942BE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E43E0-C47E-9A13-D96A-2168438CA281}"/>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70657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A55-514A-C98A-2216-3852D3DBC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67A0F-18F1-23AB-3049-35C492FCF3DB}"/>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4" name="Footer Placeholder 3">
            <a:extLst>
              <a:ext uri="{FF2B5EF4-FFF2-40B4-BE49-F238E27FC236}">
                <a16:creationId xmlns:a16="http://schemas.microsoft.com/office/drawing/2014/main" id="{EF9B6FD7-509E-37C6-876E-639B37EB3B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4619BF-1872-1CD6-A463-7F8170D8A866}"/>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04808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76A1F-F6CB-54C4-AC7F-346E27B06B55}"/>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3" name="Footer Placeholder 2">
            <a:extLst>
              <a:ext uri="{FF2B5EF4-FFF2-40B4-BE49-F238E27FC236}">
                <a16:creationId xmlns:a16="http://schemas.microsoft.com/office/drawing/2014/main" id="{A9C3CCF4-0F59-9297-9D39-2BE3208BC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24253-4D8A-D9F1-ED8E-0B46580F8ED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73805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B883-C7F0-451F-5028-C9EB66D50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EF19E-CDAA-8044-D600-EB32740EA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11FC8-3659-54FF-F1BE-46C92A8D0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8954B-8668-5D5B-B02B-071FC1A11716}"/>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89DA48A4-9B3E-2408-9614-B39511FD0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80B93-D7BE-7B07-4C74-B11C310CE65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36947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C204-6762-DBA9-71FF-648CD26C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37B3A-BE8F-E6EB-0BCA-3284B5971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1B7A6-D482-45AE-1082-02F4B7450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80451-8AAE-C698-0EC9-C4AC46504411}"/>
              </a:ext>
            </a:extLst>
          </p:cNvPr>
          <p:cNvSpPr>
            <a:spLocks noGrp="1"/>
          </p:cNvSpPr>
          <p:nvPr>
            <p:ph type="dt" sz="half" idx="10"/>
          </p:nvPr>
        </p:nvSpPr>
        <p:spPr/>
        <p:txBody>
          <a:bodyPr/>
          <a:lstStyle/>
          <a:p>
            <a:fld id="{7422D8E0-EFF9-42B9-9D3F-7CDA2EEAF855}" type="datetimeFigureOut">
              <a:rPr lang="en-US" smtClean="0"/>
              <a:t>5/4/2026</a:t>
            </a:fld>
            <a:endParaRPr lang="en-US"/>
          </a:p>
        </p:txBody>
      </p:sp>
      <p:sp>
        <p:nvSpPr>
          <p:cNvPr id="6" name="Footer Placeholder 5">
            <a:extLst>
              <a:ext uri="{FF2B5EF4-FFF2-40B4-BE49-F238E27FC236}">
                <a16:creationId xmlns:a16="http://schemas.microsoft.com/office/drawing/2014/main" id="{BEA5B6B3-D4C3-DE1D-B3B5-DA2AD3530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6207A-FDA5-AEF4-F9EE-2A583C548C8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59176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B9151-A683-A67A-420D-A5815DC6B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276B6-2713-9390-0549-5A2E99FBA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DA2B1-545E-B4A5-3FB4-763580D0E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22D8E0-EFF9-42B9-9D3F-7CDA2EEAF855}" type="datetimeFigureOut">
              <a:rPr lang="en-US" smtClean="0"/>
              <a:t>5/4/2026</a:t>
            </a:fld>
            <a:endParaRPr lang="en-US"/>
          </a:p>
        </p:txBody>
      </p:sp>
      <p:sp>
        <p:nvSpPr>
          <p:cNvPr id="5" name="Footer Placeholder 4">
            <a:extLst>
              <a:ext uri="{FF2B5EF4-FFF2-40B4-BE49-F238E27FC236}">
                <a16:creationId xmlns:a16="http://schemas.microsoft.com/office/drawing/2014/main" id="{A99CB79B-B4E9-4990-FA30-EC522762A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A0879D-CE11-77F9-85B0-00CEF8FA6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82CB6D-8528-4BF6-9A81-F1DA06584073}" type="slidenum">
              <a:rPr lang="en-US" smtClean="0"/>
              <a:t>‹#›</a:t>
            </a:fld>
            <a:endParaRPr lang="en-US"/>
          </a:p>
        </p:txBody>
      </p:sp>
    </p:spTree>
    <p:extLst>
      <p:ext uri="{BB962C8B-B14F-4D97-AF65-F5344CB8AC3E}">
        <p14:creationId xmlns:p14="http://schemas.microsoft.com/office/powerpoint/2010/main" val="144502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547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78097210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g3d5aa790a68_0_1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g3d5aa790a68_0_1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g3d5aa790a68_0_1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g3d5aa790a68_0_1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0" name="Google Shape;90;g3d5aa790a68_0_1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757575"/>
                </a:solidFill>
                <a:latin typeface="Arial"/>
                <a:ea typeface="Arial"/>
                <a:cs typeface="Arial"/>
                <a:sym typeface="Arial"/>
              </a:defRPr>
            </a:lvl1pPr>
            <a:lvl2pPr marL="0" marR="0" lvl="1" indent="0" algn="r">
              <a:spcBef>
                <a:spcPts val="0"/>
              </a:spcBef>
              <a:buNone/>
              <a:defRPr sz="1200" b="0" i="0" u="none" strike="noStrike" cap="none">
                <a:solidFill>
                  <a:srgbClr val="757575"/>
                </a:solidFill>
                <a:latin typeface="Arial"/>
                <a:ea typeface="Arial"/>
                <a:cs typeface="Arial"/>
                <a:sym typeface="Arial"/>
              </a:defRPr>
            </a:lvl2pPr>
            <a:lvl3pPr marL="0" marR="0" lvl="2" indent="0" algn="r">
              <a:spcBef>
                <a:spcPts val="0"/>
              </a:spcBef>
              <a:buNone/>
              <a:defRPr sz="1200" b="0" i="0" u="none" strike="noStrike" cap="none">
                <a:solidFill>
                  <a:srgbClr val="757575"/>
                </a:solidFill>
                <a:latin typeface="Arial"/>
                <a:ea typeface="Arial"/>
                <a:cs typeface="Arial"/>
                <a:sym typeface="Arial"/>
              </a:defRPr>
            </a:lvl3pPr>
            <a:lvl4pPr marL="0" marR="0" lvl="3" indent="0" algn="r">
              <a:spcBef>
                <a:spcPts val="0"/>
              </a:spcBef>
              <a:buNone/>
              <a:defRPr sz="1200" b="0" i="0" u="none" strike="noStrike" cap="none">
                <a:solidFill>
                  <a:srgbClr val="757575"/>
                </a:solidFill>
                <a:latin typeface="Arial"/>
                <a:ea typeface="Arial"/>
                <a:cs typeface="Arial"/>
                <a:sym typeface="Arial"/>
              </a:defRPr>
            </a:lvl4pPr>
            <a:lvl5pPr marL="0" marR="0" lvl="4" indent="0" algn="r">
              <a:spcBef>
                <a:spcPts val="0"/>
              </a:spcBef>
              <a:buNone/>
              <a:defRPr sz="1200" b="0" i="0" u="none" strike="noStrike" cap="none">
                <a:solidFill>
                  <a:srgbClr val="757575"/>
                </a:solidFill>
                <a:latin typeface="Arial"/>
                <a:ea typeface="Arial"/>
                <a:cs typeface="Arial"/>
                <a:sym typeface="Arial"/>
              </a:defRPr>
            </a:lvl5pPr>
            <a:lvl6pPr marL="0" marR="0" lvl="5" indent="0" algn="r">
              <a:spcBef>
                <a:spcPts val="0"/>
              </a:spcBef>
              <a:buNone/>
              <a:defRPr sz="1200" b="0" i="0" u="none" strike="noStrike" cap="none">
                <a:solidFill>
                  <a:srgbClr val="757575"/>
                </a:solidFill>
                <a:latin typeface="Arial"/>
                <a:ea typeface="Arial"/>
                <a:cs typeface="Arial"/>
                <a:sym typeface="Arial"/>
              </a:defRPr>
            </a:lvl6pPr>
            <a:lvl7pPr marL="0" marR="0" lvl="6" indent="0" algn="r">
              <a:spcBef>
                <a:spcPts val="0"/>
              </a:spcBef>
              <a:buNone/>
              <a:defRPr sz="1200" b="0" i="0" u="none" strike="noStrike" cap="none">
                <a:solidFill>
                  <a:srgbClr val="757575"/>
                </a:solidFill>
                <a:latin typeface="Arial"/>
                <a:ea typeface="Arial"/>
                <a:cs typeface="Arial"/>
                <a:sym typeface="Arial"/>
              </a:defRPr>
            </a:lvl7pPr>
            <a:lvl8pPr marL="0" marR="0" lvl="7" indent="0" algn="r">
              <a:spcBef>
                <a:spcPts val="0"/>
              </a:spcBef>
              <a:buNone/>
              <a:defRPr sz="1200" b="0" i="0" u="none" strike="noStrike" cap="none">
                <a:solidFill>
                  <a:srgbClr val="757575"/>
                </a:solidFill>
                <a:latin typeface="Arial"/>
                <a:ea typeface="Arial"/>
                <a:cs typeface="Arial"/>
                <a:sym typeface="Arial"/>
              </a:defRPr>
            </a:lvl8pPr>
            <a:lvl9pPr marL="0" marR="0" lvl="8" indent="0" algn="r">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6388496"/>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mailto:finea@kennedykrieger.org"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66.svg"/><Relationship Id="rId5" Type="http://schemas.openxmlformats.org/officeDocument/2006/relationships/image" Target="../media/image65.sv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70.svg"/><Relationship Id="rId1" Type="http://schemas.openxmlformats.org/officeDocument/2006/relationships/slideLayout" Target="../slideLayouts/slideLayout16.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4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6.svg"/><Relationship Id="rId7" Type="http://schemas.openxmlformats.org/officeDocument/2006/relationships/image" Target="../media/image71.svg"/><Relationship Id="rId12" Type="http://schemas.openxmlformats.org/officeDocument/2006/relationships/image" Target="../media/image76.svg"/><Relationship Id="rId2" Type="http://schemas.openxmlformats.org/officeDocument/2006/relationships/image" Target="../media/image65.svg"/><Relationship Id="rId1" Type="http://schemas.openxmlformats.org/officeDocument/2006/relationships/slideLayout" Target="../slideLayouts/slideLayout16.xml"/><Relationship Id="rId6" Type="http://schemas.openxmlformats.org/officeDocument/2006/relationships/image" Target="../media/image69.sv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74.png"/><Relationship Id="rId4" Type="http://schemas.openxmlformats.org/officeDocument/2006/relationships/image" Target="../media/image67.svg"/><Relationship Id="rId9" Type="http://schemas.openxmlformats.org/officeDocument/2006/relationships/image" Target="../media/image73.svg"/><Relationship Id="rId14" Type="http://schemas.openxmlformats.org/officeDocument/2006/relationships/image" Target="../media/image70.svg"/></Relationships>
</file>

<file path=ppt/slides/_rels/slide4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4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66.svg"/><Relationship Id="rId7" Type="http://schemas.openxmlformats.org/officeDocument/2006/relationships/image" Target="../media/image78.svg"/><Relationship Id="rId12" Type="http://schemas.openxmlformats.org/officeDocument/2006/relationships/image" Target="../media/image70.svg"/><Relationship Id="rId2" Type="http://schemas.openxmlformats.org/officeDocument/2006/relationships/image" Target="../media/image65.svg"/><Relationship Id="rId1" Type="http://schemas.openxmlformats.org/officeDocument/2006/relationships/slideLayout" Target="../slideLayouts/slideLayout16.xml"/><Relationship Id="rId6" Type="http://schemas.openxmlformats.org/officeDocument/2006/relationships/image" Target="../media/image69.svg"/><Relationship Id="rId11" Type="http://schemas.openxmlformats.org/officeDocument/2006/relationships/image" Target="../media/image82.svg"/><Relationship Id="rId5" Type="http://schemas.openxmlformats.org/officeDocument/2006/relationships/image" Target="../media/image68.svg"/><Relationship Id="rId10" Type="http://schemas.openxmlformats.org/officeDocument/2006/relationships/image" Target="../media/image81.svg"/><Relationship Id="rId4" Type="http://schemas.openxmlformats.org/officeDocument/2006/relationships/image" Target="../media/image67.svg"/><Relationship Id="rId9" Type="http://schemas.openxmlformats.org/officeDocument/2006/relationships/image" Target="../media/image80.svg"/></Relationships>
</file>

<file path=ppt/slides/_rels/slide49.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70.svg"/><Relationship Id="rId2" Type="http://schemas.openxmlformats.org/officeDocument/2006/relationships/image" Target="../media/image78.svg"/><Relationship Id="rId1" Type="http://schemas.openxmlformats.org/officeDocument/2006/relationships/slideLayout" Target="../slideLayouts/slideLayout16.xml"/><Relationship Id="rId6" Type="http://schemas.openxmlformats.org/officeDocument/2006/relationships/image" Target="../media/image82.svg"/><Relationship Id="rId5" Type="http://schemas.openxmlformats.org/officeDocument/2006/relationships/image" Target="../media/image81.svg"/><Relationship Id="rId4" Type="http://schemas.openxmlformats.org/officeDocument/2006/relationships/image" Target="../media/image8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451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CE248-A5C2-8A31-CE64-71AA56773BE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391BE-6BEC-2A89-C2BF-6E3AAD077052}"/>
              </a:ext>
            </a:extLst>
          </p:cNvPr>
          <p:cNvSpPr>
            <a:spLocks noGrp="1"/>
          </p:cNvSpPr>
          <p:nvPr>
            <p:ph sz="quarter" idx="12"/>
          </p:nvPr>
        </p:nvSpPr>
        <p:spPr>
          <a:xfrm>
            <a:off x="715979" y="1192092"/>
            <a:ext cx="10512853" cy="4473815"/>
          </a:xfrm>
        </p:spPr>
        <p:txBody>
          <a:bodyPr/>
          <a:lstStyle/>
          <a:p>
            <a:r>
              <a:rPr lang="en-US" dirty="0"/>
              <a:t>Intended treatment effect must be statistically significant and clinically meaningful</a:t>
            </a:r>
          </a:p>
          <a:p>
            <a:r>
              <a:rPr lang="en-US" dirty="0"/>
              <a:t>Effect size (mean change/SD change) is inversely proportional to sample size</a:t>
            </a:r>
          </a:p>
          <a:p>
            <a:r>
              <a:rPr lang="en-US" dirty="0"/>
              <a:t>Sample size is determined by power (80-90%), statistical significance (p&lt; 0.5), and effect size</a:t>
            </a:r>
          </a:p>
          <a:p>
            <a:endParaRPr lang="en-US" dirty="0"/>
          </a:p>
        </p:txBody>
      </p:sp>
      <p:sp>
        <p:nvSpPr>
          <p:cNvPr id="3" name="Title 2">
            <a:extLst>
              <a:ext uri="{FF2B5EF4-FFF2-40B4-BE49-F238E27FC236}">
                <a16:creationId xmlns:a16="http://schemas.microsoft.com/office/drawing/2014/main" id="{72945742-6DE7-5FAB-47AE-E22178EA23EC}"/>
              </a:ext>
            </a:extLst>
          </p:cNvPr>
          <p:cNvSpPr>
            <a:spLocks noGrp="1"/>
          </p:cNvSpPr>
          <p:nvPr>
            <p:ph type="title"/>
          </p:nvPr>
        </p:nvSpPr>
        <p:spPr/>
        <p:txBody>
          <a:bodyPr/>
          <a:lstStyle/>
          <a:p>
            <a:r>
              <a:rPr lang="en-US" dirty="0"/>
              <a:t>Endpoint Attributes – Effect Size</a:t>
            </a:r>
          </a:p>
        </p:txBody>
      </p:sp>
      <p:graphicFrame>
        <p:nvGraphicFramePr>
          <p:cNvPr id="4" name="Chart 3">
            <a:extLst>
              <a:ext uri="{FF2B5EF4-FFF2-40B4-BE49-F238E27FC236}">
                <a16:creationId xmlns:a16="http://schemas.microsoft.com/office/drawing/2014/main" id="{B0BD8579-209C-779F-9869-3BE792C4DF01}"/>
              </a:ext>
            </a:extLst>
          </p:cNvPr>
          <p:cNvGraphicFramePr>
            <a:graphicFrameLocks/>
          </p:cNvGraphicFramePr>
          <p:nvPr/>
        </p:nvGraphicFramePr>
        <p:xfrm>
          <a:off x="2610339" y="2954039"/>
          <a:ext cx="4718662" cy="30974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093F016F-F39B-51E5-F553-F771EF917444}"/>
              </a:ext>
            </a:extLst>
          </p:cNvPr>
          <p:cNvGraphicFramePr>
            <a:graphicFrameLocks noGrp="1"/>
          </p:cNvGraphicFramePr>
          <p:nvPr/>
        </p:nvGraphicFramePr>
        <p:xfrm>
          <a:off x="7472517" y="3074514"/>
          <a:ext cx="1671852" cy="2469168"/>
        </p:xfrm>
        <a:graphic>
          <a:graphicData uri="http://schemas.openxmlformats.org/drawingml/2006/table">
            <a:tbl>
              <a:tblPr firstRow="1" bandRow="1">
                <a:tableStyleId>{5C22544A-7EE6-4342-B048-85BDC9FD1C3A}</a:tableStyleId>
              </a:tblPr>
              <a:tblGrid>
                <a:gridCol w="835926">
                  <a:extLst>
                    <a:ext uri="{9D8B030D-6E8A-4147-A177-3AD203B41FA5}">
                      <a16:colId xmlns:a16="http://schemas.microsoft.com/office/drawing/2014/main" val="20000"/>
                    </a:ext>
                  </a:extLst>
                </a:gridCol>
                <a:gridCol w="835926">
                  <a:extLst>
                    <a:ext uri="{9D8B030D-6E8A-4147-A177-3AD203B41FA5}">
                      <a16:colId xmlns:a16="http://schemas.microsoft.com/office/drawing/2014/main" val="20001"/>
                    </a:ext>
                  </a:extLst>
                </a:gridCol>
              </a:tblGrid>
              <a:tr h="520880">
                <a:tc>
                  <a:txBody>
                    <a:bodyPr/>
                    <a:lstStyle/>
                    <a:p>
                      <a:pPr algn="ctr"/>
                      <a:r>
                        <a:rPr lang="en-US" sz="1800" dirty="0"/>
                        <a:t>SES</a:t>
                      </a:r>
                    </a:p>
                  </a:txBody>
                  <a:tcPr marL="91468" marR="91468" marT="45744" marB="45744">
                    <a:solidFill>
                      <a:schemeClr val="accent1"/>
                    </a:solidFill>
                  </a:tcPr>
                </a:tc>
                <a:tc>
                  <a:txBody>
                    <a:bodyPr/>
                    <a:lstStyle/>
                    <a:p>
                      <a:pPr algn="ctr"/>
                      <a:r>
                        <a:rPr lang="en-US" sz="1800" dirty="0"/>
                        <a:t>N per Group</a:t>
                      </a:r>
                    </a:p>
                  </a:txBody>
                  <a:tcPr marL="91468" marR="91468" marT="45744" marB="45744">
                    <a:solidFill>
                      <a:schemeClr val="accent1"/>
                    </a:solidFill>
                  </a:tcPr>
                </a:tc>
                <a:extLst>
                  <a:ext uri="{0D108BD9-81ED-4DB2-BD59-A6C34878D82A}">
                    <a16:rowId xmlns:a16="http://schemas.microsoft.com/office/drawing/2014/main" val="10000"/>
                  </a:ext>
                </a:extLst>
              </a:tr>
              <a:tr h="319827">
                <a:tc>
                  <a:txBody>
                    <a:bodyPr/>
                    <a:lstStyle/>
                    <a:p>
                      <a:pPr algn="ctr"/>
                      <a:r>
                        <a:rPr lang="en-US" sz="1800" dirty="0"/>
                        <a:t>1.5</a:t>
                      </a:r>
                    </a:p>
                  </a:txBody>
                  <a:tcPr marL="91468" marR="91468" marT="45744" marB="45744"/>
                </a:tc>
                <a:tc>
                  <a:txBody>
                    <a:bodyPr/>
                    <a:lstStyle/>
                    <a:p>
                      <a:pPr algn="ctr"/>
                      <a:r>
                        <a:rPr lang="en-US" sz="1800" dirty="0"/>
                        <a:t>7</a:t>
                      </a:r>
                    </a:p>
                  </a:txBody>
                  <a:tcPr marL="91468" marR="91468" marT="45744" marB="45744"/>
                </a:tc>
                <a:extLst>
                  <a:ext uri="{0D108BD9-81ED-4DB2-BD59-A6C34878D82A}">
                    <a16:rowId xmlns:a16="http://schemas.microsoft.com/office/drawing/2014/main" val="10001"/>
                  </a:ext>
                </a:extLst>
              </a:tr>
              <a:tr h="319827">
                <a:tc>
                  <a:txBody>
                    <a:bodyPr/>
                    <a:lstStyle/>
                    <a:p>
                      <a:pPr algn="ctr"/>
                      <a:r>
                        <a:rPr lang="en-US" sz="1800" dirty="0"/>
                        <a:t>1</a:t>
                      </a:r>
                    </a:p>
                  </a:txBody>
                  <a:tcPr marL="91468" marR="91468" marT="45744" marB="45744"/>
                </a:tc>
                <a:tc>
                  <a:txBody>
                    <a:bodyPr/>
                    <a:lstStyle/>
                    <a:p>
                      <a:pPr algn="ctr"/>
                      <a:r>
                        <a:rPr lang="en-US" sz="1800" dirty="0"/>
                        <a:t>16</a:t>
                      </a:r>
                    </a:p>
                  </a:txBody>
                  <a:tcPr marL="91468" marR="91468" marT="45744" marB="45744"/>
                </a:tc>
                <a:extLst>
                  <a:ext uri="{0D108BD9-81ED-4DB2-BD59-A6C34878D82A}">
                    <a16:rowId xmlns:a16="http://schemas.microsoft.com/office/drawing/2014/main" val="10002"/>
                  </a:ext>
                </a:extLst>
              </a:tr>
              <a:tr h="319827">
                <a:tc>
                  <a:txBody>
                    <a:bodyPr/>
                    <a:lstStyle/>
                    <a:p>
                      <a:pPr algn="ctr"/>
                      <a:r>
                        <a:rPr lang="en-US" sz="1800" dirty="0"/>
                        <a:t>0.8</a:t>
                      </a:r>
                    </a:p>
                  </a:txBody>
                  <a:tcPr marL="91468" marR="91468" marT="45744" marB="45744"/>
                </a:tc>
                <a:tc>
                  <a:txBody>
                    <a:bodyPr/>
                    <a:lstStyle/>
                    <a:p>
                      <a:pPr algn="ctr"/>
                      <a:r>
                        <a:rPr lang="en-US" sz="1800" dirty="0"/>
                        <a:t>26</a:t>
                      </a:r>
                    </a:p>
                  </a:txBody>
                  <a:tcPr marL="91468" marR="91468" marT="45744" marB="45744"/>
                </a:tc>
                <a:extLst>
                  <a:ext uri="{0D108BD9-81ED-4DB2-BD59-A6C34878D82A}">
                    <a16:rowId xmlns:a16="http://schemas.microsoft.com/office/drawing/2014/main" val="10003"/>
                  </a:ext>
                </a:extLst>
              </a:tr>
              <a:tr h="319827">
                <a:tc>
                  <a:txBody>
                    <a:bodyPr/>
                    <a:lstStyle/>
                    <a:p>
                      <a:pPr algn="ctr"/>
                      <a:r>
                        <a:rPr lang="en-US" sz="1800" dirty="0"/>
                        <a:t>0.5</a:t>
                      </a:r>
                    </a:p>
                  </a:txBody>
                  <a:tcPr marL="91468" marR="91468" marT="45744" marB="45744"/>
                </a:tc>
                <a:tc>
                  <a:txBody>
                    <a:bodyPr/>
                    <a:lstStyle/>
                    <a:p>
                      <a:pPr algn="ctr"/>
                      <a:r>
                        <a:rPr lang="en-US" sz="1800" dirty="0"/>
                        <a:t>63</a:t>
                      </a:r>
                    </a:p>
                  </a:txBody>
                  <a:tcPr marL="91468" marR="91468" marT="45744" marB="45744"/>
                </a:tc>
                <a:extLst>
                  <a:ext uri="{0D108BD9-81ED-4DB2-BD59-A6C34878D82A}">
                    <a16:rowId xmlns:a16="http://schemas.microsoft.com/office/drawing/2014/main" val="10004"/>
                  </a:ext>
                </a:extLst>
              </a:tr>
              <a:tr h="319827">
                <a:tc>
                  <a:txBody>
                    <a:bodyPr/>
                    <a:lstStyle/>
                    <a:p>
                      <a:pPr algn="ctr"/>
                      <a:r>
                        <a:rPr lang="en-US" sz="1800" dirty="0"/>
                        <a:t>0.25</a:t>
                      </a:r>
                    </a:p>
                  </a:txBody>
                  <a:tcPr marL="91468" marR="91468" marT="45744" marB="45744"/>
                </a:tc>
                <a:tc>
                  <a:txBody>
                    <a:bodyPr/>
                    <a:lstStyle/>
                    <a:p>
                      <a:pPr algn="ctr"/>
                      <a:r>
                        <a:rPr lang="en-US" sz="1800" dirty="0"/>
                        <a:t>251</a:t>
                      </a:r>
                    </a:p>
                  </a:txBody>
                  <a:tcPr marL="91468" marR="91468" marT="45744" marB="45744"/>
                </a:tc>
                <a:extLst>
                  <a:ext uri="{0D108BD9-81ED-4DB2-BD59-A6C34878D82A}">
                    <a16:rowId xmlns:a16="http://schemas.microsoft.com/office/drawing/2014/main" val="10005"/>
                  </a:ext>
                </a:extLst>
              </a:tr>
            </a:tbl>
          </a:graphicData>
        </a:graphic>
      </p:graphicFrame>
      <p:sp>
        <p:nvSpPr>
          <p:cNvPr id="8" name="Content Placeholder 1">
            <a:extLst>
              <a:ext uri="{FF2B5EF4-FFF2-40B4-BE49-F238E27FC236}">
                <a16:creationId xmlns:a16="http://schemas.microsoft.com/office/drawing/2014/main" id="{76C0E818-5176-632E-D790-BFE7EE87EE4D}"/>
              </a:ext>
            </a:extLst>
          </p:cNvPr>
          <p:cNvSpPr txBox="1">
            <a:spLocks/>
          </p:cNvSpPr>
          <p:nvPr/>
        </p:nvSpPr>
        <p:spPr>
          <a:xfrm>
            <a:off x="8189844" y="5682883"/>
            <a:ext cx="3349884"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a:ea typeface="+mn-ea"/>
                <a:cs typeface="+mn-cs"/>
              </a:rPr>
              <a:t>Sample size calculations based on 80% power and P &lt;0.05 (two-tailed)</a:t>
            </a:r>
          </a:p>
        </p:txBody>
      </p:sp>
      <p:sp>
        <p:nvSpPr>
          <p:cNvPr id="11" name="TextBox 10">
            <a:extLst>
              <a:ext uri="{FF2B5EF4-FFF2-40B4-BE49-F238E27FC236}">
                <a16:creationId xmlns:a16="http://schemas.microsoft.com/office/drawing/2014/main" id="{74B131EE-C9D4-9797-236F-3EB3FA4E8EE5}"/>
              </a:ext>
            </a:extLst>
          </p:cNvPr>
          <p:cNvSpPr txBox="1"/>
          <p:nvPr/>
        </p:nvSpPr>
        <p:spPr>
          <a:xfrm>
            <a:off x="2610339" y="6400702"/>
            <a:ext cx="610772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a:ea typeface="Calibri" panose="020F0502020204030204" pitchFamily="34" charset="0"/>
                <a:cs typeface="Arial" panose="020B0604020202020204" pitchFamily="34" charset="0"/>
              </a:rPr>
              <a:t>Cox GF, Am J Med Genet A. 2018;176:759-772</a:t>
            </a:r>
            <a:endParaRPr kumimoji="0" lang="en-US" sz="14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4982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29B6A-DA49-E192-2AA6-495D6AB564A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9C4161-ECB6-DD34-39E5-4A3E0A773279}"/>
              </a:ext>
            </a:extLst>
          </p:cNvPr>
          <p:cNvSpPr>
            <a:spLocks noGrp="1"/>
          </p:cNvSpPr>
          <p:nvPr>
            <p:ph sz="quarter" idx="12"/>
          </p:nvPr>
        </p:nvSpPr>
        <p:spPr>
          <a:xfrm>
            <a:off x="715979" y="1192092"/>
            <a:ext cx="10512853" cy="4473815"/>
          </a:xfrm>
        </p:spPr>
        <p:txBody>
          <a:bodyPr/>
          <a:lstStyle/>
          <a:p>
            <a:r>
              <a:rPr lang="en-US" dirty="0"/>
              <a:t>Clinically meaningful change is recognized by the patient and/or clinician as providing clinical benefit</a:t>
            </a:r>
          </a:p>
          <a:p>
            <a:endParaRPr lang="en-US" dirty="0"/>
          </a:p>
          <a:p>
            <a:r>
              <a:rPr lang="en-US" dirty="0"/>
              <a:t>Clinical benefit can be interpreted in complementary ways:</a:t>
            </a:r>
          </a:p>
          <a:p>
            <a:pPr lvl="1"/>
            <a:r>
              <a:rPr lang="en-US" dirty="0"/>
              <a:t>Minimum (clinically) important difference (MCID or MID) – mean change</a:t>
            </a:r>
          </a:p>
          <a:p>
            <a:pPr lvl="1"/>
            <a:r>
              <a:rPr lang="en-US" dirty="0"/>
              <a:t>Cohen’s effect size (Cohen’s </a:t>
            </a:r>
            <a:r>
              <a:rPr lang="en-US" i="1" dirty="0"/>
              <a:t>d</a:t>
            </a:r>
            <a:r>
              <a:rPr lang="en-US" dirty="0"/>
              <a:t>) –  0.2 (small); 0.5 (medium); 0.8 (large)</a:t>
            </a:r>
          </a:p>
          <a:p>
            <a:pPr lvl="1"/>
            <a:r>
              <a:rPr lang="en-US" dirty="0"/>
              <a:t>Responders  –  % of subjects who achieve MCID/MID</a:t>
            </a:r>
          </a:p>
          <a:p>
            <a:pPr lvl="1"/>
            <a:r>
              <a:rPr lang="en-US" dirty="0"/>
              <a:t>Number needed to treat – number of subjects required to produce one responder</a:t>
            </a:r>
          </a:p>
          <a:p>
            <a:pPr lvl="1"/>
            <a:r>
              <a:rPr lang="en-US" dirty="0"/>
              <a:t>Statistical rationale – change exceeds assay variability (e.g., 3 SD) </a:t>
            </a:r>
          </a:p>
          <a:p>
            <a:endParaRPr lang="en-US" dirty="0"/>
          </a:p>
        </p:txBody>
      </p:sp>
      <p:sp>
        <p:nvSpPr>
          <p:cNvPr id="3" name="Title 2">
            <a:extLst>
              <a:ext uri="{FF2B5EF4-FFF2-40B4-BE49-F238E27FC236}">
                <a16:creationId xmlns:a16="http://schemas.microsoft.com/office/drawing/2014/main" id="{B66B0203-96C2-94B1-8C45-F70741BCF327}"/>
              </a:ext>
            </a:extLst>
          </p:cNvPr>
          <p:cNvSpPr>
            <a:spLocks noGrp="1"/>
          </p:cNvSpPr>
          <p:nvPr>
            <p:ph type="title"/>
          </p:nvPr>
        </p:nvSpPr>
        <p:spPr/>
        <p:txBody>
          <a:bodyPr/>
          <a:lstStyle/>
          <a:p>
            <a:r>
              <a:rPr lang="en-US" dirty="0"/>
              <a:t>Endpoint Attributes – Interpretation</a:t>
            </a:r>
          </a:p>
        </p:txBody>
      </p:sp>
    </p:spTree>
    <p:extLst>
      <p:ext uri="{BB962C8B-B14F-4D97-AF65-F5344CB8AC3E}">
        <p14:creationId xmlns:p14="http://schemas.microsoft.com/office/powerpoint/2010/main" val="215491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E59B6-1E8B-1D26-0274-01049761C0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D15608-EF4B-B8AE-4649-D9812120EFC9}"/>
              </a:ext>
            </a:extLst>
          </p:cNvPr>
          <p:cNvSpPr>
            <a:spLocks noGrp="1"/>
          </p:cNvSpPr>
          <p:nvPr>
            <p:ph sz="quarter" idx="12"/>
          </p:nvPr>
        </p:nvSpPr>
        <p:spPr>
          <a:xfrm>
            <a:off x="690143" y="1215538"/>
            <a:ext cx="10811713" cy="4536585"/>
          </a:xfrm>
        </p:spPr>
        <p:txBody>
          <a:bodyPr/>
          <a:lstStyle/>
          <a:p>
            <a:pPr>
              <a:lnSpc>
                <a:spcPct val="100000"/>
              </a:lnSpc>
            </a:pPr>
            <a:r>
              <a:rPr lang="en-US" dirty="0"/>
              <a:t>Characterizing potential endpoints for a clinical trial (desired outcome)</a:t>
            </a:r>
          </a:p>
          <a:p>
            <a:pPr lvl="1">
              <a:lnSpc>
                <a:spcPct val="100000"/>
              </a:lnSpc>
            </a:pPr>
            <a:r>
              <a:rPr lang="en-US" dirty="0"/>
              <a:t>How many patients have abnormal values? (higher prevalence)</a:t>
            </a:r>
          </a:p>
          <a:p>
            <a:pPr lvl="1">
              <a:lnSpc>
                <a:spcPct val="100000"/>
              </a:lnSpc>
            </a:pPr>
            <a:r>
              <a:rPr lang="en-US" dirty="0"/>
              <a:t>How abnormal are the values? (moderate to severe)</a:t>
            </a:r>
          </a:p>
          <a:p>
            <a:pPr lvl="1">
              <a:lnSpc>
                <a:spcPct val="100000"/>
              </a:lnSpc>
            </a:pPr>
            <a:r>
              <a:rPr lang="en-US" dirty="0"/>
              <a:t>How fast does the disease change? (faster rate of progression)</a:t>
            </a:r>
          </a:p>
          <a:p>
            <a:pPr lvl="1">
              <a:lnSpc>
                <a:spcPct val="100000"/>
              </a:lnSpc>
            </a:pPr>
            <a:r>
              <a:rPr lang="en-US" dirty="0"/>
              <a:t>How often do events occur? (higher frequency)</a:t>
            </a:r>
          </a:p>
          <a:p>
            <a:pPr lvl="1">
              <a:lnSpc>
                <a:spcPct val="100000"/>
              </a:lnSpc>
            </a:pPr>
            <a:r>
              <a:rPr lang="en-US" dirty="0"/>
              <a:t>How predictable is the change over time? (lower standard deviation)  </a:t>
            </a:r>
          </a:p>
          <a:p>
            <a:pPr lvl="1">
              <a:lnSpc>
                <a:spcPct val="100000"/>
              </a:lnSpc>
            </a:pPr>
            <a:r>
              <a:rPr lang="en-US" dirty="0"/>
              <a:t>How homogeneous are the patients? (responsive sub-population) </a:t>
            </a:r>
          </a:p>
          <a:p>
            <a:pPr lvl="1">
              <a:lnSpc>
                <a:spcPct val="100000"/>
              </a:lnSpc>
            </a:pPr>
            <a:r>
              <a:rPr lang="en-US" dirty="0"/>
              <a:t>Are there known disease modifiers? (stratify or exclude sub-populations)</a:t>
            </a:r>
          </a:p>
          <a:p>
            <a:pPr>
              <a:lnSpc>
                <a:spcPct val="100000"/>
              </a:lnSpc>
            </a:pPr>
            <a:r>
              <a:rPr lang="en-US" dirty="0"/>
              <a:t>Understanding these characteristics aids in endpoint selection and sample size determination</a:t>
            </a:r>
          </a:p>
          <a:p>
            <a:pPr lvl="1"/>
            <a:endParaRPr lang="en-US" dirty="0"/>
          </a:p>
        </p:txBody>
      </p:sp>
      <p:sp>
        <p:nvSpPr>
          <p:cNvPr id="3" name="Title 2">
            <a:extLst>
              <a:ext uri="{FF2B5EF4-FFF2-40B4-BE49-F238E27FC236}">
                <a16:creationId xmlns:a16="http://schemas.microsoft.com/office/drawing/2014/main" id="{52B72AF8-62A2-D58D-23F5-95E7655A498B}"/>
              </a:ext>
            </a:extLst>
          </p:cNvPr>
          <p:cNvSpPr>
            <a:spLocks noGrp="1"/>
          </p:cNvSpPr>
          <p:nvPr>
            <p:ph type="title"/>
          </p:nvPr>
        </p:nvSpPr>
        <p:spPr/>
        <p:txBody>
          <a:bodyPr/>
          <a:lstStyle/>
          <a:p>
            <a:r>
              <a:rPr lang="en-US" dirty="0"/>
              <a:t>Endpoint Attributes – Natural history</a:t>
            </a:r>
          </a:p>
        </p:txBody>
      </p:sp>
    </p:spTree>
    <p:extLst>
      <p:ext uri="{BB962C8B-B14F-4D97-AF65-F5344CB8AC3E}">
        <p14:creationId xmlns:p14="http://schemas.microsoft.com/office/powerpoint/2010/main" val="358502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BDD-4E0F-DE28-EC67-67111B1C970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D33E11-EBF4-9D17-6671-BA5AE0B2B97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4316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a:xfrm>
            <a:off x="3035247" y="3667409"/>
            <a:ext cx="6130800" cy="526774"/>
          </a:xfrm>
        </p:spPr>
        <p:txBody>
          <a:bodyPr lIns="91440" tIns="45720" rIns="91440" bIns="45720" anchor="b">
            <a:normAutofit fontScale="90000"/>
          </a:bodyPr>
          <a:lstStyle/>
          <a:p>
            <a:r>
              <a:rPr lang="en-US">
                <a:latin typeface="Figtree"/>
                <a:cs typeface="Calibri"/>
              </a:rPr>
              <a:t>Data for Endpoint Selection</a:t>
            </a:r>
            <a:endParaRPr lang="en-US"/>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a:xfrm>
            <a:off x="3173083" y="4395630"/>
            <a:ext cx="5824142" cy="1415687"/>
          </a:xfrm>
        </p:spPr>
        <p:txBody>
          <a:bodyPr lIns="91440" tIns="45720" rIns="91440" bIns="45720" anchor="t"/>
          <a:lstStyle/>
          <a:p>
            <a:r>
              <a:rPr lang="en-US">
                <a:solidFill>
                  <a:schemeClr val="tx1"/>
                </a:solidFill>
                <a:latin typeface="Figtree"/>
                <a:cs typeface="Calibri"/>
              </a:rPr>
              <a:t>Amena Smith Fine, MD PhD</a:t>
            </a:r>
          </a:p>
          <a:p>
            <a:r>
              <a:rPr lang="en-US">
                <a:solidFill>
                  <a:schemeClr val="tx1"/>
                </a:solidFill>
                <a:latin typeface="Figtree"/>
                <a:cs typeface="Calibri"/>
              </a:rPr>
              <a:t>Assistant Professor Neurology</a:t>
            </a:r>
            <a:endParaRPr lang="en-US">
              <a:solidFill>
                <a:schemeClr val="tx1"/>
              </a:solidFill>
            </a:endParaRPr>
          </a:p>
          <a:p>
            <a:r>
              <a:rPr lang="en-US">
                <a:solidFill>
                  <a:schemeClr val="tx1"/>
                </a:solidFill>
                <a:latin typeface="Figtree"/>
                <a:cs typeface="Calibri"/>
              </a:rPr>
              <a:t>Kennedy Krieger Institute</a:t>
            </a:r>
            <a:endParaRPr lang="en-US">
              <a:solidFill>
                <a:schemeClr val="tx1"/>
              </a:solidFill>
            </a:endParaRPr>
          </a:p>
        </p:txBody>
      </p:sp>
    </p:spTree>
    <p:extLst>
      <p:ext uri="{BB962C8B-B14F-4D97-AF65-F5344CB8AC3E}">
        <p14:creationId xmlns:p14="http://schemas.microsoft.com/office/powerpoint/2010/main" val="220247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40FE7-880E-F197-E169-2A1EA5E37B34}"/>
              </a:ext>
            </a:extLst>
          </p:cNvPr>
          <p:cNvSpPr>
            <a:spLocks noGrp="1"/>
          </p:cNvSpPr>
          <p:nvPr>
            <p:ph type="title"/>
          </p:nvPr>
        </p:nvSpPr>
        <p:spPr/>
        <p:txBody>
          <a:bodyPr lIns="91440" tIns="45720" rIns="91440" bIns="45720" anchor="t"/>
          <a:lstStyle/>
          <a:p>
            <a:r>
              <a:rPr lang="en-US">
                <a:latin typeface="Figtree"/>
                <a:cs typeface="Calibri"/>
              </a:rPr>
              <a:t>Clinical Outcome Assessments for Endpoint Selection </a:t>
            </a:r>
            <a:endParaRPr lang="en-US"/>
          </a:p>
        </p:txBody>
      </p:sp>
      <p:pic>
        <p:nvPicPr>
          <p:cNvPr id="5" name="Picture 4" descr="A diagram of a study visit&#10;&#10;AI-generated content may be incorrect.">
            <a:extLst>
              <a:ext uri="{FF2B5EF4-FFF2-40B4-BE49-F238E27FC236}">
                <a16:creationId xmlns:a16="http://schemas.microsoft.com/office/drawing/2014/main" id="{87119100-2D4F-253B-008E-9BC4EB30CA39}"/>
              </a:ext>
            </a:extLst>
          </p:cNvPr>
          <p:cNvPicPr>
            <a:picLocks noChangeAspect="1"/>
          </p:cNvPicPr>
          <p:nvPr/>
        </p:nvPicPr>
        <p:blipFill>
          <a:blip r:embed="rId3"/>
          <a:stretch>
            <a:fillRect/>
          </a:stretch>
        </p:blipFill>
        <p:spPr>
          <a:xfrm>
            <a:off x="399585" y="1053631"/>
            <a:ext cx="11021123" cy="5299004"/>
          </a:xfrm>
          <a:prstGeom prst="rect">
            <a:avLst/>
          </a:prstGeom>
        </p:spPr>
      </p:pic>
    </p:spTree>
    <p:extLst>
      <p:ext uri="{BB962C8B-B14F-4D97-AF65-F5344CB8AC3E}">
        <p14:creationId xmlns:p14="http://schemas.microsoft.com/office/powerpoint/2010/main" val="276723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527B2-886F-2A89-1E7E-55B06A3F57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65AC9D-128F-F48E-C8CF-F3F613BD98B8}"/>
              </a:ext>
            </a:extLst>
          </p:cNvPr>
          <p:cNvSpPr>
            <a:spLocks noGrp="1"/>
          </p:cNvSpPr>
          <p:nvPr>
            <p:ph type="title"/>
          </p:nvPr>
        </p:nvSpPr>
        <p:spPr/>
        <p:txBody>
          <a:bodyPr lIns="91440" tIns="45720" rIns="91440" bIns="45720" anchor="t"/>
          <a:lstStyle/>
          <a:p>
            <a:r>
              <a:rPr lang="en-US">
                <a:latin typeface="Figtree"/>
                <a:cs typeface="Arial"/>
              </a:rPr>
              <a:t>Endpoint Selection Approaches in Leukodystrophies</a:t>
            </a:r>
            <a:endParaRPr lang="en-US"/>
          </a:p>
          <a:p>
            <a:endParaRPr lang="en-US"/>
          </a:p>
        </p:txBody>
      </p:sp>
      <p:pic>
        <p:nvPicPr>
          <p:cNvPr id="7" name="Picture 6">
            <a:extLst>
              <a:ext uri="{FF2B5EF4-FFF2-40B4-BE49-F238E27FC236}">
                <a16:creationId xmlns:a16="http://schemas.microsoft.com/office/drawing/2014/main" id="{BF503090-F2E7-9BF1-7437-68971068D9CF}"/>
              </a:ext>
            </a:extLst>
          </p:cNvPr>
          <p:cNvPicPr>
            <a:picLocks noChangeAspect="1"/>
          </p:cNvPicPr>
          <p:nvPr/>
        </p:nvPicPr>
        <p:blipFill>
          <a:blip r:embed="rId3"/>
          <a:stretch>
            <a:fillRect/>
          </a:stretch>
        </p:blipFill>
        <p:spPr>
          <a:xfrm>
            <a:off x="8140413" y="1124261"/>
            <a:ext cx="3643599" cy="5159115"/>
          </a:xfrm>
          <a:prstGeom prst="rect">
            <a:avLst/>
          </a:prstGeom>
        </p:spPr>
      </p:pic>
      <p:sp>
        <p:nvSpPr>
          <p:cNvPr id="9" name="Content Placeholder 2">
            <a:extLst>
              <a:ext uri="{FF2B5EF4-FFF2-40B4-BE49-F238E27FC236}">
                <a16:creationId xmlns:a16="http://schemas.microsoft.com/office/drawing/2014/main" id="{063DED6B-A9AF-76E3-DF77-9FE8B5E6F67D}"/>
              </a:ext>
            </a:extLst>
          </p:cNvPr>
          <p:cNvSpPr txBox="1">
            <a:spLocks/>
          </p:cNvSpPr>
          <p:nvPr/>
        </p:nvSpPr>
        <p:spPr>
          <a:xfrm>
            <a:off x="620330" y="1016556"/>
            <a:ext cx="7042482" cy="4177235"/>
          </a:xfrm>
          <a:prstGeom prst="rect">
            <a:avLst/>
          </a:prstGeom>
        </p:spPr>
        <p:txBody>
          <a:bodyPr vert="horz" wrap="square" lIns="91440" tIns="45720" rIns="91440" bIns="4572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ＭＳ Ｐゴシック"/>
                <a:cs typeface="+mn-cs"/>
              </a:rPr>
              <a:t>Diverse group of rare genetic disorders that affect CNS myelination (1:7,000)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a:ln>
                  <a:noFill/>
                </a:ln>
                <a:solidFill>
                  <a:srgbClr val="000000"/>
                </a:solidFill>
                <a:effectLst/>
                <a:uLnTx/>
                <a:uFillTx/>
                <a:latin typeface="Calibri" panose="020F0502020204030204"/>
                <a:ea typeface="ＭＳ Ｐゴシック"/>
                <a:cs typeface="Calibri"/>
              </a:rPr>
              <a:t>Broad</a:t>
            </a:r>
            <a:r>
              <a:rPr kumimoji="0" lang="en-US" sz="2400" b="0" i="0" u="none" strike="noStrike" kern="1200" cap="none" spc="0" normalizeH="0" baseline="0" noProof="0">
                <a:ln>
                  <a:noFill/>
                </a:ln>
                <a:solidFill>
                  <a:srgbClr val="000000"/>
                </a:solidFill>
                <a:effectLst/>
                <a:uLnTx/>
                <a:uFillTx/>
                <a:latin typeface="Calibri" panose="020F0502020204030204"/>
                <a:ea typeface="ＭＳ Ｐゴシック"/>
                <a:cs typeface="Calibri"/>
              </a:rPr>
              <a:t> spectrum of neurologic and medical problems</a:t>
            </a:r>
          </a:p>
          <a:p>
            <a:pPr marL="556895" marR="0" lvl="1" indent="-21399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Calibri"/>
              </a:rPr>
              <a:t>Motor dysfunction, impaired feeding, orthopedic complications, respiratory failure, seizures, cognitive and/or developmental delays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556895" marR="0" lvl="1" indent="-21399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mn-cs"/>
              </a:rPr>
              <a:t>Present across the</a:t>
            </a:r>
            <a:r>
              <a:rPr kumimoji="0" lang="en-US" sz="1800" b="1" i="0" u="none" strike="noStrike" kern="1200" cap="none" spc="0" normalizeH="0" baseline="0" noProof="0">
                <a:ln>
                  <a:noFill/>
                </a:ln>
                <a:solidFill>
                  <a:srgbClr val="000000"/>
                </a:solidFill>
                <a:effectLst/>
                <a:uLnTx/>
                <a:uFillTx/>
                <a:latin typeface="Calibri" panose="020F0502020204030204"/>
                <a:ea typeface="ＭＳ Ｐゴシック"/>
                <a:cs typeface="+mn-cs"/>
              </a:rPr>
              <a:t> entire</a:t>
            </a:r>
            <a:r>
              <a:rPr kumimoji="0" lang="en-US" sz="1800" b="0" i="1" u="none" strike="noStrike" kern="1200" cap="none" spc="0" normalizeH="0" baseline="0" noProof="0">
                <a:ln>
                  <a:noFill/>
                </a:ln>
                <a:solidFill>
                  <a:srgbClr val="000000"/>
                </a:solidFill>
                <a:effectLst/>
                <a:uLnTx/>
                <a:uFillTx/>
                <a:latin typeface="Calibri" panose="020F0502020204030204"/>
                <a:ea typeface="ＭＳ Ｐゴシック"/>
                <a:cs typeface="+mn-cs"/>
              </a:rPr>
              <a:t> </a:t>
            </a:r>
            <a:r>
              <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mn-cs"/>
              </a:rPr>
              <a:t>lifespan </a:t>
            </a:r>
            <a:endPar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1" u="none" strike="noStrike" kern="1200" cap="none" spc="0" normalizeH="0" baseline="0" noProof="0">
              <a:ln>
                <a:noFill/>
              </a:ln>
              <a:solidFill>
                <a:srgbClr val="000000"/>
              </a:solidFill>
              <a:effectLst/>
              <a:uLnTx/>
              <a:uFillTx/>
              <a:latin typeface="Calibri" panose="020F0502020204030204"/>
              <a:ea typeface="ＭＳ Ｐゴシック"/>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a:ln>
                  <a:noFill/>
                </a:ln>
                <a:solidFill>
                  <a:srgbClr val="000000"/>
                </a:solidFill>
                <a:effectLst/>
                <a:uLnTx/>
                <a:uFillTx/>
                <a:latin typeface="Calibri" panose="020F0502020204030204"/>
                <a:ea typeface="ＭＳ Ｐゴシック"/>
                <a:cs typeface="+mn-cs"/>
              </a:rPr>
              <a:t>How do we determine clinically meaningful endpoints across a large, heterogeneous group of conditions? </a:t>
            </a:r>
            <a:endParaRPr kumimoji="0" lang="en-US" sz="24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946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B2DC-39DE-964F-51B7-D4DF2466F4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189E6F-23E4-2865-20E2-DA94A575BEC1}"/>
              </a:ext>
            </a:extLst>
          </p:cNvPr>
          <p:cNvSpPr>
            <a:spLocks noGrp="1"/>
          </p:cNvSpPr>
          <p:nvPr>
            <p:ph type="title"/>
          </p:nvPr>
        </p:nvSpPr>
        <p:spPr/>
        <p:txBody>
          <a:bodyPr lIns="91440" tIns="45720" rIns="91440" bIns="45720" anchor="t"/>
          <a:lstStyle/>
          <a:p>
            <a:r>
              <a:rPr lang="en-US">
                <a:latin typeface="Figtree"/>
                <a:cs typeface="Calibri"/>
              </a:rPr>
              <a:t>EHR Data Extraction to Determine Endpoints in LDs</a:t>
            </a:r>
            <a:endParaRPr lang="en-US"/>
          </a:p>
        </p:txBody>
      </p:sp>
      <p:sp>
        <p:nvSpPr>
          <p:cNvPr id="2" name="Content Placeholder 2">
            <a:extLst>
              <a:ext uri="{FF2B5EF4-FFF2-40B4-BE49-F238E27FC236}">
                <a16:creationId xmlns:a16="http://schemas.microsoft.com/office/drawing/2014/main" id="{B4D4BCB4-04A2-CAC3-872C-9110F476FB8E}"/>
              </a:ext>
            </a:extLst>
          </p:cNvPr>
          <p:cNvSpPr txBox="1">
            <a:spLocks/>
          </p:cNvSpPr>
          <p:nvPr/>
        </p:nvSpPr>
        <p:spPr>
          <a:xfrm>
            <a:off x="620330" y="1188789"/>
            <a:ext cx="11403227" cy="4264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ＭＳ Ｐゴシック"/>
                <a:cs typeface="+mn-cs"/>
              </a:rPr>
              <a:t>2025 LD consortium cohort study of &gt;1000 patients (42 LDs)</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ＭＳ Ｐゴシック"/>
                <a:cs typeface="Calibri"/>
              </a:rPr>
              <a:t>Automated EHR extraction queries of structured and unstructured data</a:t>
            </a:r>
            <a:endParaRPr kumimoji="0" lang="en-US" sz="28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Calibri"/>
                <a:cs typeface="Calibri"/>
              </a:rPr>
              <a:t>Motor severity was the most important driver of complications</a:t>
            </a:r>
            <a:endPar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endParaRPr>
          </a:p>
          <a:p>
            <a:pPr marL="556895" marR="0" lvl="1" indent="-213995" algn="l" defTabSz="914400" rtl="0" eaLnBrk="1" fontAlgn="auto" latinLnBrk="0" hangingPunct="1">
              <a:lnSpc>
                <a:spcPct val="90000"/>
              </a:lnSpc>
              <a:spcBef>
                <a:spcPts val="500"/>
              </a:spcBef>
              <a:spcAft>
                <a:spcPts val="0"/>
              </a:spcAft>
              <a:buClrTx/>
              <a:buSzTx/>
              <a:buFont typeface="Courier New"/>
              <a:buChar char="o"/>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ＭＳ Ｐゴシック"/>
                <a:cs typeface="Calibri"/>
              </a:rPr>
              <a:t>Mortality was </a:t>
            </a:r>
            <a:r>
              <a:rPr kumimoji="0" lang="en-US" sz="2000" b="0" i="1" u="none" strike="noStrike" kern="1200" cap="none" spc="0" normalizeH="0" baseline="0" noProof="0">
                <a:ln>
                  <a:noFill/>
                </a:ln>
                <a:solidFill>
                  <a:srgbClr val="000000"/>
                </a:solidFill>
                <a:effectLst/>
                <a:uLnTx/>
                <a:uFillTx/>
                <a:latin typeface="Calibri" panose="020F0502020204030204"/>
                <a:ea typeface="ＭＳ Ｐゴシック"/>
                <a:cs typeface="Calibri"/>
              </a:rPr>
              <a:t>highest </a:t>
            </a:r>
            <a:r>
              <a:rPr kumimoji="0" lang="en-US" sz="2000" b="0" i="0" u="none" strike="noStrike" kern="1200" cap="none" spc="0" normalizeH="0" baseline="0" noProof="0">
                <a:ln>
                  <a:noFill/>
                </a:ln>
                <a:solidFill>
                  <a:srgbClr val="000000"/>
                </a:solidFill>
                <a:effectLst/>
                <a:uLnTx/>
                <a:uFillTx/>
                <a:latin typeface="Calibri" panose="020F0502020204030204"/>
                <a:ea typeface="ＭＳ Ｐゴシック"/>
                <a:cs typeface="Calibri"/>
              </a:rPr>
              <a:t>in patients with </a:t>
            </a:r>
            <a:r>
              <a:rPr kumimoji="0" lang="en-US" sz="2000" b="0" i="1" u="none" strike="noStrike" kern="1200" cap="none" spc="0" normalizeH="0" baseline="0" noProof="0">
                <a:ln>
                  <a:noFill/>
                </a:ln>
                <a:solidFill>
                  <a:srgbClr val="000000"/>
                </a:solidFill>
                <a:effectLst/>
                <a:uLnTx/>
                <a:uFillTx/>
                <a:latin typeface="Calibri" panose="020F0502020204030204"/>
                <a:ea typeface="ＭＳ Ｐゴシック"/>
                <a:cs typeface="Calibri"/>
              </a:rPr>
              <a:t>lowest</a:t>
            </a:r>
            <a:r>
              <a:rPr kumimoji="0" lang="en-US" sz="2000" b="0" i="0" u="none" strike="noStrike" kern="1200" cap="none" spc="0" normalizeH="0" baseline="0" noProof="0">
                <a:ln>
                  <a:noFill/>
                </a:ln>
                <a:solidFill>
                  <a:srgbClr val="000000"/>
                </a:solidFill>
                <a:effectLst/>
                <a:uLnTx/>
                <a:uFillTx/>
                <a:latin typeface="Calibri" panose="020F0502020204030204"/>
                <a:ea typeface="ＭＳ Ｐゴシック"/>
                <a:cs typeface="Calibri"/>
              </a:rPr>
              <a:t> motor milestone attainment</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556895" marR="0" lvl="1" indent="-213995" algn="l" defTabSz="914400" rtl="0" eaLnBrk="1" fontAlgn="auto" latinLnBrk="0" hangingPunct="1">
              <a:lnSpc>
                <a:spcPct val="90000"/>
              </a:lnSpc>
              <a:spcBef>
                <a:spcPts val="500"/>
              </a:spcBef>
              <a:spcAft>
                <a:spcPts val="0"/>
              </a:spcAft>
              <a:buClrTx/>
              <a:buSzTx/>
              <a:buFont typeface="Courier New"/>
              <a:buChar char="o"/>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ＭＳ Ｐゴシック"/>
                <a:cs typeface="Calibri"/>
              </a:rPr>
              <a:t>Many</a:t>
            </a:r>
            <a:r>
              <a:rPr kumimoji="0" lang="en-US" sz="2000" b="0" i="0" u="none" strike="noStrike" kern="1200" cap="none" spc="0" normalizeH="0" baseline="0" noProof="0">
                <a:ln>
                  <a:noFill/>
                </a:ln>
                <a:solidFill>
                  <a:srgbClr val="000000"/>
                </a:solidFill>
                <a:effectLst/>
                <a:uLnTx/>
                <a:uFillTx/>
                <a:latin typeface="Calibri" panose="020F0502020204030204"/>
                <a:ea typeface="ＭＳ Ｐゴシック"/>
                <a:cs typeface="+mn-cs"/>
              </a:rPr>
              <a:t> lose walking ability and require extensive physical assistance and adaptive equipment</a:t>
            </a:r>
            <a:endParaRPr kumimoji="0" lang="en-US" sz="2000" b="0" i="0" u="none" strike="noStrike" kern="1200" cap="none" spc="0" normalizeH="0" baseline="0" noProof="0">
              <a:ln>
                <a:noFill/>
              </a:ln>
              <a:solidFill>
                <a:srgbClr val="000000"/>
              </a:solidFill>
              <a:effectLst/>
              <a:uLnTx/>
              <a:uFillTx/>
              <a:latin typeface="Calibri" panose="020F0502020204030204"/>
              <a:ea typeface="ＭＳ Ｐゴシック"/>
              <a:cs typeface="Calibri"/>
            </a:endParaRPr>
          </a:p>
          <a:p>
            <a:pPr marL="556895" marR="0" lvl="1" indent="-213995" algn="l" defTabSz="914400" rtl="0" eaLnBrk="1" fontAlgn="auto" latinLnBrk="0" hangingPunct="1">
              <a:lnSpc>
                <a:spcPct val="90000"/>
              </a:lnSpc>
              <a:spcBef>
                <a:spcPts val="500"/>
              </a:spcBef>
              <a:spcAft>
                <a:spcPts val="0"/>
              </a:spcAft>
              <a:buClrTx/>
              <a:buSzTx/>
              <a:buFont typeface="Courier New"/>
              <a:buChar char="o"/>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Calibri"/>
                <a:cs typeface="Calibri"/>
              </a:rPr>
              <a:t>Wide range of physical disabilities, high healthcare costs and patient/caregiver burden</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a:ln>
                  <a:noFill/>
                </a:ln>
                <a:solidFill>
                  <a:srgbClr val="000000"/>
                </a:solidFill>
                <a:effectLst/>
                <a:uLnTx/>
                <a:uFillTx/>
                <a:latin typeface="Calibri" panose="020F0502020204030204"/>
                <a:ea typeface="ＭＳ Ｐゴシック"/>
                <a:cs typeface="Calibri"/>
              </a:rPr>
              <a:t>Potential generalizability of clinical management, monitoring and treatment strategies across LDs</a:t>
            </a:r>
            <a:endParaRPr kumimoji="0" lang="en-US" sz="2800" b="0" i="1"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4" name="Picture 6" descr="Home | Global Leukodystrophy Initiative Clinical Trials Network">
            <a:extLst>
              <a:ext uri="{FF2B5EF4-FFF2-40B4-BE49-F238E27FC236}">
                <a16:creationId xmlns:a16="http://schemas.microsoft.com/office/drawing/2014/main" id="{D651377C-64FE-6EFE-9302-FB90AA8C7F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12"/>
          <a:stretch/>
        </p:blipFill>
        <p:spPr bwMode="auto">
          <a:xfrm>
            <a:off x="4044757" y="5405455"/>
            <a:ext cx="2857032" cy="108331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411;p63">
            <a:extLst>
              <a:ext uri="{FF2B5EF4-FFF2-40B4-BE49-F238E27FC236}">
                <a16:creationId xmlns:a16="http://schemas.microsoft.com/office/drawing/2014/main" id="{37CD2F33-CA51-521C-51C8-072C04A771AD}"/>
              </a:ext>
            </a:extLst>
          </p:cNvPr>
          <p:cNvSpPr txBox="1"/>
          <p:nvPr/>
        </p:nvSpPr>
        <p:spPr>
          <a:xfrm>
            <a:off x="3669684" y="6450729"/>
            <a:ext cx="3607178" cy="238497"/>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1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Kotes E, Smith Fine A, Vanderver A, </a:t>
            </a:r>
            <a:r>
              <a:rPr kumimoji="0" lang="en" sz="1100" b="0" i="1"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et al</a:t>
            </a:r>
            <a:r>
              <a:rPr kumimoji="0" lang="en" sz="11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 ACNS 2025</a:t>
            </a:r>
            <a:endParaRPr kumimoji="0" sz="11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346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FFD03-C0E8-FE97-9316-0EEA7FA1F1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684200-D38E-0E3F-2689-4805D2E7F5D8}"/>
              </a:ext>
            </a:extLst>
          </p:cNvPr>
          <p:cNvSpPr>
            <a:spLocks noGrp="1"/>
          </p:cNvSpPr>
          <p:nvPr>
            <p:ph type="title"/>
          </p:nvPr>
        </p:nvSpPr>
        <p:spPr/>
        <p:txBody>
          <a:bodyPr lIns="91440" tIns="45720" rIns="91440" bIns="45720" anchor="t"/>
          <a:lstStyle/>
          <a:p>
            <a:r>
              <a:rPr lang="en-US">
                <a:latin typeface="Figtree"/>
                <a:cs typeface="Calibri"/>
              </a:rPr>
              <a:t>Approaches to Monitor Motor Disease Progression</a:t>
            </a:r>
            <a:endParaRPr lang="en-US"/>
          </a:p>
        </p:txBody>
      </p:sp>
      <p:sp>
        <p:nvSpPr>
          <p:cNvPr id="2" name="Google Shape;356;p59">
            <a:extLst>
              <a:ext uri="{FF2B5EF4-FFF2-40B4-BE49-F238E27FC236}">
                <a16:creationId xmlns:a16="http://schemas.microsoft.com/office/drawing/2014/main" id="{170137AC-7533-AE50-A441-0F7EC20F59BA}"/>
              </a:ext>
            </a:extLst>
          </p:cNvPr>
          <p:cNvSpPr txBox="1">
            <a:spLocks/>
          </p:cNvSpPr>
          <p:nvPr/>
        </p:nvSpPr>
        <p:spPr>
          <a:xfrm>
            <a:off x="132650" y="891842"/>
            <a:ext cx="9370835" cy="4719125"/>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1450" algn="l" defTabSz="914400" rtl="0" eaLnBrk="1" fontAlgn="auto" latinLnBrk="0" hangingPunct="1">
              <a:lnSpc>
                <a:spcPct val="90000"/>
              </a:lnSpc>
              <a:spcBef>
                <a:spcPts val="1000"/>
              </a:spcBef>
              <a:spcAft>
                <a:spcPts val="0"/>
              </a:spcAft>
              <a:buClrTx/>
              <a:buSzPts val="2100"/>
              <a:buFont typeface="Calibri"/>
              <a:buChar char="•"/>
              <a:tabLst/>
              <a:defRPr/>
            </a:pPr>
            <a:r>
              <a:rPr kumimoji="0" lang="en-US" sz="2800" b="1" i="0" u="none" strike="noStrike" kern="1200" cap="none" spc="0" normalizeH="0" baseline="0" noProof="0">
                <a:ln>
                  <a:noFill/>
                </a:ln>
                <a:solidFill>
                  <a:srgbClr val="000000"/>
                </a:solidFill>
                <a:effectLst/>
                <a:uLnTx/>
                <a:uFillTx/>
                <a:latin typeface="Calibri"/>
                <a:ea typeface="Calibri"/>
                <a:cs typeface="Calibri"/>
                <a:sym typeface="Calibri"/>
              </a:rPr>
              <a:t>Importance of monitoring disease severity and progression</a:t>
            </a:r>
            <a:endParaRPr kumimoji="0" lang="en-US" sz="2800" b="1" i="0" u="none" strike="noStrike" kern="1200" cap="none" spc="0" normalizeH="0" baseline="0" noProof="0">
              <a:ln>
                <a:noFill/>
              </a:ln>
              <a:solidFill>
                <a:srgbClr val="000000"/>
              </a:solidFill>
              <a:effectLst/>
              <a:uLnTx/>
              <a:uFillTx/>
              <a:latin typeface="Calibri"/>
              <a:ea typeface="Calibri"/>
              <a:cs typeface="Calibri"/>
            </a:endParaRPr>
          </a:p>
          <a:p>
            <a:pPr marL="520700" marR="0" lvl="1" indent="-158750" algn="l" defTabSz="914400" rtl="0" eaLnBrk="1" fontAlgn="auto" latinLnBrk="0" hangingPunct="1">
              <a:lnSpc>
                <a:spcPct val="90000"/>
              </a:lnSpc>
              <a:spcBef>
                <a:spcPts val="400"/>
              </a:spcBef>
              <a:spcAft>
                <a:spcPts val="0"/>
              </a:spcAft>
              <a:buClr>
                <a:srgbClr val="000000"/>
              </a:buClr>
              <a:buSzPts val="1900"/>
              <a:buFont typeface="Calibri"/>
              <a:buChar char="•"/>
              <a:tabLst/>
              <a:defRPr/>
            </a:pPr>
            <a:r>
              <a:rPr kumimoji="0" lang="en-US" sz="2400" b="0" i="0" u="sng" strike="noStrike" kern="1200" cap="none" spc="0" normalizeH="0" baseline="0" noProof="0">
                <a:ln>
                  <a:noFill/>
                </a:ln>
                <a:solidFill>
                  <a:srgbClr val="000000"/>
                </a:solidFill>
                <a:effectLst/>
                <a:uLnTx/>
                <a:uFillTx/>
                <a:latin typeface="Calibri"/>
                <a:ea typeface="Calibri"/>
                <a:cs typeface="Calibri"/>
                <a:sym typeface="Calibri"/>
              </a:rPr>
              <a:t>Patient perspective</a:t>
            </a:r>
            <a:endParaRPr kumimoji="0" lang="en-US" sz="2400" b="0" i="0" u="sng" strike="noStrike" kern="1200" cap="none" spc="0" normalizeH="0" baseline="0" noProof="0">
              <a:ln>
                <a:noFill/>
              </a:ln>
              <a:solidFill>
                <a:srgbClr val="000000"/>
              </a:solidFill>
              <a:effectLst/>
              <a:uLnTx/>
              <a:uFillTx/>
              <a:latin typeface="Calibri"/>
              <a:ea typeface="Calibri"/>
              <a:cs typeface="Calibri"/>
            </a:endParaRPr>
          </a:p>
          <a:p>
            <a:pPr marL="520700" marR="0" lvl="1" indent="-158750" algn="l" defTabSz="914400" rtl="0" eaLnBrk="1" fontAlgn="auto" latinLnBrk="0" hangingPunct="1">
              <a:lnSpc>
                <a:spcPct val="90000"/>
              </a:lnSpc>
              <a:spcBef>
                <a:spcPts val="400"/>
              </a:spcBef>
              <a:spcAft>
                <a:spcPts val="0"/>
              </a:spcAft>
              <a:buClr>
                <a:srgbClr val="000000"/>
              </a:buClr>
              <a:buSzPts val="1900"/>
              <a:buFont typeface="Calibri"/>
              <a:buChar char="•"/>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rPr>
              <a:t>Pharmaceutical trials perspective</a:t>
            </a:r>
          </a:p>
          <a:p>
            <a:pPr marL="177800" marR="0" lvl="0" indent="-171450" algn="l" defTabSz="914400" rtl="0" eaLnBrk="1" fontAlgn="auto" latinLnBrk="0" hangingPunct="1">
              <a:lnSpc>
                <a:spcPct val="90000"/>
              </a:lnSpc>
              <a:spcBef>
                <a:spcPts val="1000"/>
              </a:spcBef>
              <a:spcAft>
                <a:spcPts val="0"/>
              </a:spcAft>
              <a:buClrTx/>
              <a:buSzPts val="2100"/>
              <a:buFont typeface="Calibri"/>
              <a:buChar char="•"/>
              <a:tabLst/>
              <a:defRPr/>
            </a:pPr>
            <a:r>
              <a:rPr kumimoji="0" lang="en-US" sz="2800" b="1" i="0" u="none" strike="noStrike" kern="1200" cap="none" spc="0" normalizeH="0" baseline="0" noProof="0">
                <a:ln>
                  <a:noFill/>
                </a:ln>
                <a:solidFill>
                  <a:srgbClr val="000000"/>
                </a:solidFill>
                <a:effectLst/>
                <a:uLnTx/>
                <a:uFillTx/>
                <a:latin typeface="Calibri"/>
                <a:ea typeface="Calibri"/>
                <a:cs typeface="Calibri"/>
                <a:sym typeface="Calibri"/>
              </a:rPr>
              <a:t>Challenge of variable progression</a:t>
            </a:r>
            <a:endParaRPr kumimoji="0" lang="en-US" sz="3600" b="1" i="0" u="none" strike="noStrike" kern="1200" cap="none" spc="0" normalizeH="0" baseline="0" noProof="0">
              <a:ln>
                <a:noFill/>
              </a:ln>
              <a:solidFill>
                <a:srgbClr val="000000"/>
              </a:solidFill>
              <a:effectLst/>
              <a:uLnTx/>
              <a:uFillTx/>
              <a:latin typeface="Calibri"/>
              <a:ea typeface="Calibri"/>
              <a:cs typeface="Calibri"/>
            </a:endParaRPr>
          </a:p>
          <a:p>
            <a:pPr marL="520700" marR="0" lvl="1" indent="-158750" algn="l" defTabSz="914400" rtl="0" eaLnBrk="1" fontAlgn="auto" latinLnBrk="0" hangingPunct="1">
              <a:lnSpc>
                <a:spcPct val="90000"/>
              </a:lnSpc>
              <a:spcBef>
                <a:spcPts val="500"/>
              </a:spcBef>
              <a:spcAft>
                <a:spcPts val="0"/>
              </a:spcAft>
              <a:buClrTx/>
              <a:buSzPts val="1900"/>
              <a:buFont typeface="Calibri"/>
              <a:buChar char="•"/>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rPr>
              <a:t>Clinical Scales</a:t>
            </a: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977900" marR="0" lvl="2" indent="-158750" algn="l" defTabSz="914400" rtl="0" eaLnBrk="1" fontAlgn="auto" latinLnBrk="0" hangingPunct="1">
              <a:lnSpc>
                <a:spcPct val="90000"/>
              </a:lnSpc>
              <a:spcBef>
                <a:spcPts val="500"/>
              </a:spcBef>
              <a:spcAft>
                <a:spcPts val="0"/>
              </a:spcAft>
              <a:buClrTx/>
              <a:buSzPts val="1900"/>
              <a:buFont typeface="Calibri"/>
              <a:buChar char="•"/>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rPr>
              <a:t>e.g. EDSS (Expanded Disability Status Scale)</a:t>
            </a: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863600" marR="0" lvl="2" indent="-177800" algn="l" defTabSz="914400" rtl="0" eaLnBrk="1" fontAlgn="auto" latinLnBrk="0" hangingPunct="1">
              <a:lnSpc>
                <a:spcPct val="90000"/>
              </a:lnSpc>
              <a:spcBef>
                <a:spcPts val="400"/>
              </a:spcBef>
              <a:spcAft>
                <a:spcPts val="0"/>
              </a:spcAft>
              <a:buClr>
                <a:srgbClr val="000000"/>
              </a:buClr>
              <a:buSzPts val="1800"/>
              <a:buFont typeface="Calibri"/>
              <a:buChar char="•"/>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rPr>
              <a:t>Validated</a:t>
            </a:r>
          </a:p>
          <a:p>
            <a:pPr marL="863600" marR="0" lvl="2" indent="-177800" algn="l" defTabSz="914400" rtl="0" eaLnBrk="1" fontAlgn="auto" latinLnBrk="0" hangingPunct="1">
              <a:lnSpc>
                <a:spcPct val="90000"/>
              </a:lnSpc>
              <a:spcBef>
                <a:spcPts val="400"/>
              </a:spcBef>
              <a:spcAft>
                <a:spcPts val="0"/>
              </a:spcAft>
              <a:buClr>
                <a:srgbClr val="000000"/>
              </a:buClr>
              <a:buSzPts val="1800"/>
              <a:buFont typeface="Calibri"/>
              <a:buChar char="•"/>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rPr>
              <a:t>Commonly used</a:t>
            </a:r>
          </a:p>
          <a:p>
            <a:pPr marL="863600" marR="0" lvl="2" indent="-177800" algn="l" defTabSz="914400" rtl="0" eaLnBrk="1" fontAlgn="auto" latinLnBrk="0" hangingPunct="1">
              <a:lnSpc>
                <a:spcPct val="90000"/>
              </a:lnSpc>
              <a:spcBef>
                <a:spcPts val="400"/>
              </a:spcBef>
              <a:spcAft>
                <a:spcPts val="0"/>
              </a:spcAft>
              <a:buClr>
                <a:srgbClr val="000000"/>
              </a:buClr>
              <a:buSzPts val="1800"/>
              <a:buFont typeface="Calibri"/>
              <a:buChar char="•"/>
              <a:tabLst/>
              <a:defRPr/>
            </a:pPr>
            <a:r>
              <a:rPr kumimoji="0" lang="en-US" sz="2400" b="0" i="1" u="none" strike="noStrike" kern="1200" cap="none" spc="0" normalizeH="0" baseline="0" noProof="0">
                <a:ln>
                  <a:noFill/>
                </a:ln>
                <a:solidFill>
                  <a:srgbClr val="000000"/>
                </a:solidFill>
                <a:effectLst/>
                <a:uLnTx/>
                <a:uFillTx/>
                <a:latin typeface="Calibri"/>
                <a:ea typeface="Calibri"/>
                <a:cs typeface="Calibri"/>
                <a:sym typeface="Calibri"/>
              </a:rPr>
              <a:t>Not susceptible to small changes</a:t>
            </a:r>
          </a:p>
          <a:p>
            <a:pPr marL="177800" marR="0" lvl="0" indent="-171450" algn="l" defTabSz="914400" rtl="0" eaLnBrk="1" fontAlgn="auto" latinLnBrk="0" hangingPunct="1">
              <a:lnSpc>
                <a:spcPct val="125000"/>
              </a:lnSpc>
              <a:spcBef>
                <a:spcPts val="0"/>
              </a:spcBef>
              <a:spcAft>
                <a:spcPts val="0"/>
              </a:spcAft>
              <a:buClr>
                <a:srgbClr val="000000"/>
              </a:buClr>
              <a:buSzPts val="2100"/>
              <a:buFont typeface="Calibri"/>
              <a:buChar char="•"/>
              <a:tabLst/>
              <a:defRPr/>
            </a:pPr>
            <a:r>
              <a:rPr kumimoji="0" lang="en-US" sz="2800" b="1" i="0" u="none" strike="noStrike" kern="1200" cap="none" spc="0" normalizeH="0" baseline="0" noProof="0">
                <a:ln>
                  <a:noFill/>
                </a:ln>
                <a:solidFill>
                  <a:srgbClr val="000000"/>
                </a:solidFill>
                <a:effectLst/>
                <a:uLnTx/>
                <a:uFillTx/>
                <a:latin typeface="Calibri"/>
                <a:ea typeface="Calibri"/>
                <a:cs typeface="Calibri"/>
                <a:sym typeface="Calibri"/>
              </a:rPr>
              <a:t>Need for sensitive, accessible outcomes</a:t>
            </a:r>
            <a:endParaRPr kumimoji="0" lang="en-US" sz="2800" b="1" i="0" u="none" strike="noStrike" kern="1200" cap="none" spc="0" normalizeH="0" baseline="0" noProof="0">
              <a:ln>
                <a:noFill/>
              </a:ln>
              <a:solidFill>
                <a:srgbClr val="000000"/>
              </a:solidFill>
              <a:effectLst/>
              <a:uLnTx/>
              <a:uFillTx/>
              <a:latin typeface="Calibri"/>
              <a:ea typeface="Calibri"/>
              <a:cs typeface="Calibri"/>
            </a:endParaRPr>
          </a:p>
          <a:p>
            <a:pPr marL="520700" marR="0" lvl="1" indent="-158750" algn="l" defTabSz="914400" rtl="0" eaLnBrk="1" fontAlgn="auto" latinLnBrk="0" hangingPunct="1">
              <a:lnSpc>
                <a:spcPct val="90000"/>
              </a:lnSpc>
              <a:spcBef>
                <a:spcPts val="500"/>
              </a:spcBef>
              <a:spcAft>
                <a:spcPts val="0"/>
              </a:spcAft>
              <a:buClrTx/>
              <a:buSzPts val="1900"/>
              <a:buFont typeface="Calibri"/>
              <a:buChar char="•"/>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rPr>
              <a:t>Quantify brain and spinal cord neurodegeneration</a:t>
            </a:r>
          </a:p>
          <a:p>
            <a:pPr marL="863600" marR="0" lvl="2" indent="-184150" algn="l" defTabSz="914400" rtl="0" eaLnBrk="1" fontAlgn="auto" latinLnBrk="0" hangingPunct="1">
              <a:lnSpc>
                <a:spcPct val="90000"/>
              </a:lnSpc>
              <a:spcBef>
                <a:spcPts val="400"/>
              </a:spcBef>
              <a:spcAft>
                <a:spcPts val="0"/>
              </a:spcAft>
              <a:buClr>
                <a:srgbClr val="000000"/>
              </a:buClr>
              <a:buSzPts val="1900"/>
              <a:buFont typeface="Calibri"/>
              <a:buChar char="•"/>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rPr>
              <a:t>Balance and gait disturbance</a:t>
            </a:r>
          </a:p>
        </p:txBody>
      </p:sp>
      <p:pic>
        <p:nvPicPr>
          <p:cNvPr id="4" name="Picture 3">
            <a:extLst>
              <a:ext uri="{FF2B5EF4-FFF2-40B4-BE49-F238E27FC236}">
                <a16:creationId xmlns:a16="http://schemas.microsoft.com/office/drawing/2014/main" id="{2C58B726-8FED-20BA-1869-E18A04EE7C65}"/>
              </a:ext>
            </a:extLst>
          </p:cNvPr>
          <p:cNvPicPr>
            <a:picLocks noChangeAspect="1"/>
          </p:cNvPicPr>
          <p:nvPr/>
        </p:nvPicPr>
        <p:blipFill>
          <a:blip r:embed="rId3"/>
          <a:stretch>
            <a:fillRect/>
          </a:stretch>
        </p:blipFill>
        <p:spPr>
          <a:xfrm>
            <a:off x="6632177" y="2578735"/>
            <a:ext cx="5509115" cy="1987569"/>
          </a:xfrm>
          <a:prstGeom prst="rect">
            <a:avLst/>
          </a:prstGeom>
        </p:spPr>
      </p:pic>
      <p:sp>
        <p:nvSpPr>
          <p:cNvPr id="5" name="Google Shape;411;p63">
            <a:extLst>
              <a:ext uri="{FF2B5EF4-FFF2-40B4-BE49-F238E27FC236}">
                <a16:creationId xmlns:a16="http://schemas.microsoft.com/office/drawing/2014/main" id="{84BFDEB0-5832-283D-F789-4AACEA691967}"/>
              </a:ext>
            </a:extLst>
          </p:cNvPr>
          <p:cNvSpPr txBox="1"/>
          <p:nvPr/>
        </p:nvSpPr>
        <p:spPr>
          <a:xfrm>
            <a:off x="8131778" y="4823193"/>
            <a:ext cx="3607178" cy="530884"/>
          </a:xfrm>
          <a:prstGeom prst="rect">
            <a:avLst/>
          </a:prstGeom>
          <a:noFill/>
          <a:ln>
            <a:noFill/>
          </a:ln>
        </p:spPr>
        <p:txBody>
          <a:bodyPr spcFirstLastPara="1" wrap="square" lIns="68575" tIns="34275" rIns="68575" bIns="34275"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van </a:t>
            </a:r>
            <a:r>
              <a:rPr kumimoji="0" lang="en" sz="10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Ballegoij</a:t>
            </a:r>
            <a:r>
              <a:rPr kumimoji="0" lang="en"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 WJC, Engelen M, </a:t>
            </a:r>
            <a:r>
              <a:rPr kumimoji="0" lang="en" sz="1000" b="0" i="1" u="none" strike="noStrike" kern="1200" cap="none" spc="0" normalizeH="0" baseline="0" noProof="0">
                <a:ln>
                  <a:noFill/>
                </a:ln>
                <a:solidFill>
                  <a:sysClr val="windowText" lastClr="000000"/>
                </a:solidFill>
                <a:effectLst/>
                <a:uLnTx/>
                <a:uFillTx/>
                <a:latin typeface="Calibri" panose="020F0502020204030204"/>
                <a:ea typeface="+mn-ea"/>
                <a:cs typeface="+mn-cs"/>
              </a:rPr>
              <a:t>et al. </a:t>
            </a:r>
            <a:r>
              <a:rPr kumimoji="0" lang="en"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Front </a:t>
            </a:r>
            <a:r>
              <a:rPr kumimoji="0" lang="en" sz="10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Physiol</a:t>
            </a:r>
            <a:r>
              <a:rPr kumimoji="0" lang="en" sz="1000" b="0" i="0" u="none" strike="noStrike" kern="1200" cap="none" spc="0" normalizeH="0" baseline="0" noProof="0">
                <a:ln>
                  <a:noFill/>
                </a:ln>
                <a:solidFill>
                  <a:sysClr val="windowText" lastClr="000000"/>
                </a:solidFill>
                <a:effectLst/>
                <a:uLnTx/>
                <a:uFillTx/>
                <a:latin typeface="Calibri" panose="020F0502020204030204"/>
                <a:ea typeface="+mn-ea"/>
                <a:cs typeface="+mn-cs"/>
              </a:rPr>
              <a:t>, 2020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a:ln>
                  <a:noFill/>
                </a:ln>
                <a:solidFill>
                  <a:sysClr val="windowText" lastClr="000000"/>
                </a:solidFill>
                <a:effectLst/>
                <a:uLnTx/>
                <a:uFillTx/>
                <a:latin typeface="Trebuchet MS"/>
                <a:ea typeface="+mn-ea"/>
                <a:cs typeface="+mn-cs"/>
              </a:rPr>
              <a:t>Yan C, Smith Fine A, Pierpont R, </a:t>
            </a:r>
            <a:r>
              <a:rPr kumimoji="0" lang="en" sz="1000" b="0" i="1" u="none" strike="noStrike" kern="1200" cap="none" spc="0" normalizeH="0" baseline="0" noProof="0">
                <a:ln>
                  <a:noFill/>
                </a:ln>
                <a:solidFill>
                  <a:sysClr val="windowText" lastClr="000000"/>
                </a:solidFill>
                <a:effectLst/>
                <a:uLnTx/>
                <a:uFillTx/>
                <a:latin typeface="Trebuchet MS"/>
                <a:ea typeface="+mn-ea"/>
                <a:cs typeface="+mn-cs"/>
              </a:rPr>
              <a:t>et al</a:t>
            </a:r>
            <a:r>
              <a:rPr kumimoji="0" lang="en" sz="1000" b="0" i="0" u="none" strike="noStrike" kern="1200" cap="none" spc="0" normalizeH="0" baseline="0" noProof="0">
                <a:ln>
                  <a:noFill/>
                </a:ln>
                <a:solidFill>
                  <a:sysClr val="windowText" lastClr="000000"/>
                </a:solidFill>
                <a:effectLst/>
                <a:uLnTx/>
                <a:uFillTx/>
                <a:latin typeface="Trebuchet MS"/>
                <a:ea typeface="+mn-ea"/>
                <a:cs typeface="+mn-cs"/>
              </a:rPr>
              <a:t>. ACTN, 2026</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 sz="10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23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DB9E-3818-CA5B-A95E-163DE12FD1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82E4B9-0FC8-7203-5351-12087A26BEC6}"/>
              </a:ext>
            </a:extLst>
          </p:cNvPr>
          <p:cNvSpPr>
            <a:spLocks noGrp="1"/>
          </p:cNvSpPr>
          <p:nvPr>
            <p:ph type="title"/>
          </p:nvPr>
        </p:nvSpPr>
        <p:spPr/>
        <p:txBody>
          <a:bodyPr lIns="91440" tIns="45720" rIns="91440" bIns="45720" anchor="t"/>
          <a:lstStyle/>
          <a:p>
            <a:r>
              <a:rPr lang="en-US">
                <a:latin typeface="Figtree"/>
                <a:cs typeface="Calibri"/>
              </a:rPr>
              <a:t>Wearable Sensors: In Person or Remote Data Collection</a:t>
            </a:r>
            <a:endParaRPr lang="en-US"/>
          </a:p>
        </p:txBody>
      </p:sp>
      <p:grpSp>
        <p:nvGrpSpPr>
          <p:cNvPr id="17" name="Group 16">
            <a:extLst>
              <a:ext uri="{FF2B5EF4-FFF2-40B4-BE49-F238E27FC236}">
                <a16:creationId xmlns:a16="http://schemas.microsoft.com/office/drawing/2014/main" id="{1FB7C124-C7E5-CE42-00EC-70FA4503B302}"/>
              </a:ext>
            </a:extLst>
          </p:cNvPr>
          <p:cNvGrpSpPr/>
          <p:nvPr/>
        </p:nvGrpSpPr>
        <p:grpSpPr>
          <a:xfrm>
            <a:off x="656906" y="891842"/>
            <a:ext cx="10657270" cy="5450420"/>
            <a:chOff x="144104" y="818306"/>
            <a:chExt cx="9712972" cy="4810012"/>
          </a:xfrm>
        </p:grpSpPr>
        <p:sp>
          <p:nvSpPr>
            <p:cNvPr id="2" name="Google Shape;410;p63">
              <a:extLst>
                <a:ext uri="{FF2B5EF4-FFF2-40B4-BE49-F238E27FC236}">
                  <a16:creationId xmlns:a16="http://schemas.microsoft.com/office/drawing/2014/main" id="{9943AFBA-5303-E74A-253D-FC9BAE689069}"/>
                </a:ext>
              </a:extLst>
            </p:cNvPr>
            <p:cNvSpPr txBox="1">
              <a:spLocks/>
            </p:cNvSpPr>
            <p:nvPr/>
          </p:nvSpPr>
          <p:spPr>
            <a:xfrm>
              <a:off x="144104" y="818306"/>
              <a:ext cx="6101400" cy="4485300"/>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
                  <a:srgbClr val="000000"/>
                </a:buClr>
                <a:buSzPts val="1500"/>
                <a:buFont typeface="Arial" panose="020B0604020202020204" pitchFamily="34" charset="0"/>
                <a:buNone/>
                <a:tabLst/>
                <a:defRPr/>
              </a:pPr>
              <a:endParaRPr kumimoji="0" lang="en-US" sz="1600" b="0" i="0" u="none" strike="noStrike" kern="1200" cap="none" spc="0" normalizeH="0" baseline="0" noProof="0">
                <a:ln>
                  <a:noFill/>
                </a:ln>
                <a:solidFill>
                  <a:srgbClr val="FF0000"/>
                </a:solidFill>
                <a:effectLst/>
                <a:uLnTx/>
                <a:uFillTx/>
                <a:latin typeface="Calibri"/>
                <a:ea typeface="Calibri"/>
                <a:cs typeface="Calibri"/>
                <a:sym typeface="Calibri"/>
              </a:endParaRPr>
            </a:p>
            <a:p>
              <a:pPr marL="63500" marR="0" lvl="0" indent="-171450" algn="l" defTabSz="914400" rtl="0" eaLnBrk="1" fontAlgn="auto" latinLnBrk="0" hangingPunct="1">
                <a:lnSpc>
                  <a:spcPct val="90000"/>
                </a:lnSpc>
                <a:spcBef>
                  <a:spcPts val="400"/>
                </a:spcBef>
                <a:spcAft>
                  <a:spcPts val="0"/>
                </a:spcAft>
                <a:buClrTx/>
                <a:buSzPts val="1500"/>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a:ea typeface="Calibri"/>
                  <a:cs typeface="Calibri"/>
                  <a:sym typeface="Calibri"/>
                </a:rPr>
                <a:t>Wearable triaxial accelerometers</a:t>
              </a:r>
              <a:endPar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520700" marR="0" lvl="1" indent="-171450" algn="l" defTabSz="914400" rtl="0" eaLnBrk="1" fontAlgn="auto" latinLnBrk="0" hangingPunct="1">
                <a:lnSpc>
                  <a:spcPct val="90000"/>
                </a:lnSpc>
                <a:spcBef>
                  <a:spcPts val="500"/>
                </a:spcBef>
                <a:spcAft>
                  <a:spcPts val="0"/>
                </a:spcAft>
                <a:buClrTx/>
                <a:buSzPts val="1500"/>
                <a:buFont typeface="Arial" panose="020B0604020202020204" pitchFamily="34" charset="0"/>
                <a:buChar char="•"/>
                <a:tabLst/>
                <a:defRPr/>
              </a:pPr>
              <a:r>
                <a:rPr kumimoji="0" lang="en-US" sz="1800" b="0" i="1" u="none" strike="noStrike" kern="1200" cap="none" spc="0" normalizeH="0" baseline="0" noProof="0">
                  <a:ln>
                    <a:noFill/>
                  </a:ln>
                  <a:solidFill>
                    <a:srgbClr val="000000"/>
                  </a:solidFill>
                  <a:effectLst/>
                  <a:uLnTx/>
                  <a:uFillTx/>
                  <a:latin typeface="Calibri"/>
                  <a:ea typeface="Calibri"/>
                  <a:cs typeface="Calibri"/>
                </a:rPr>
                <a:t>Collect data on physical activity using non-invasive sensors</a:t>
              </a:r>
            </a:p>
            <a:p>
              <a:pPr marL="520700" marR="0" lvl="1" indent="-171450" algn="l" defTabSz="914400" rtl="0" eaLnBrk="1" fontAlgn="auto" latinLnBrk="0" hangingPunct="1">
                <a:lnSpc>
                  <a:spcPct val="90000"/>
                </a:lnSpc>
                <a:spcBef>
                  <a:spcPts val="500"/>
                </a:spcBef>
                <a:spcAft>
                  <a:spcPts val="0"/>
                </a:spcAft>
                <a:buClrTx/>
                <a:buSzPts val="15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Watch sized battery-based accelerometers</a:t>
              </a:r>
            </a:p>
            <a:p>
              <a:pPr marL="520700" marR="0" lvl="1" indent="-139700" algn="l" defTabSz="914400" rtl="0" eaLnBrk="1" fontAlgn="auto" latinLnBrk="0" hangingPunct="1">
                <a:lnSpc>
                  <a:spcPct val="90000"/>
                </a:lnSpc>
                <a:spcBef>
                  <a:spcPts val="400"/>
                </a:spcBef>
                <a:spcAft>
                  <a:spcPts val="0"/>
                </a:spcAft>
                <a:buClrTx/>
                <a:buSzPts val="1200"/>
                <a:buFont typeface="Calibri"/>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Validity established in comparison with motion lab equipment</a:t>
              </a:r>
              <a:endParaRPr kumimoji="0" lang="en-US"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520700" marR="0" lvl="1" indent="-171450" algn="l" defTabSz="914400" rtl="0" eaLnBrk="1" fontAlgn="auto" latinLnBrk="0" hangingPunct="1">
                <a:lnSpc>
                  <a:spcPct val="90000"/>
                </a:lnSpc>
                <a:spcBef>
                  <a:spcPts val="500"/>
                </a:spcBef>
                <a:spcAft>
                  <a:spcPts val="0"/>
                </a:spcAft>
                <a:buClrTx/>
                <a:buSzPts val="1200"/>
                <a:buFont typeface="Arial"/>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Placed on waist, feet, +/- chest, wrists for a series of tests</a:t>
              </a:r>
            </a:p>
            <a:p>
              <a:pPr marL="977900" marR="0" lvl="2" indent="-171450" algn="l" defTabSz="914400" rtl="0" eaLnBrk="1" fontAlgn="auto" latinLnBrk="0" hangingPunct="1">
                <a:lnSpc>
                  <a:spcPct val="90000"/>
                </a:lnSpc>
                <a:spcBef>
                  <a:spcPts val="500"/>
                </a:spcBef>
                <a:spcAft>
                  <a:spcPts val="0"/>
                </a:spcAft>
                <a:buClrTx/>
                <a:buSzPts val="1200"/>
                <a:buFont typeface="Wingdings,Sans-Serif"/>
                <a:buChar char="§"/>
                <a:tabLst/>
                <a:defRPr/>
              </a:pPr>
              <a:r>
                <a:rPr kumimoji="0" lang="en-US" sz="1400" b="0" i="0" u="none" strike="noStrike" kern="1200" cap="none" spc="0" normalizeH="0" baseline="0" noProof="0">
                  <a:ln>
                    <a:noFill/>
                  </a:ln>
                  <a:solidFill>
                    <a:srgbClr val="000000"/>
                  </a:solidFill>
                  <a:effectLst/>
                  <a:uLnTx/>
                  <a:uFillTx/>
                  <a:latin typeface="Calibri"/>
                  <a:ea typeface="Calibri"/>
                  <a:cs typeface="Calibri"/>
                </a:rPr>
                <a:t>Pre-defined tasks (e.g. walk and balance tests) vs. dynamic movement vs. general activity tracking or step counts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77800" marR="0" lvl="0" indent="-177800" algn="l" defTabSz="914400" rtl="0" eaLnBrk="1" fontAlgn="auto" latinLnBrk="0" hangingPunct="1">
                <a:lnSpc>
                  <a:spcPct val="90000"/>
                </a:lnSpc>
                <a:spcBef>
                  <a:spcPts val="1000"/>
                </a:spcBef>
                <a:spcAft>
                  <a:spcPts val="0"/>
                </a:spcAft>
                <a:buClrTx/>
                <a:buSzPts val="1200"/>
                <a:buFont typeface="Arial,Sans-Serif"/>
                <a:buChar char="•"/>
                <a:tabLst/>
                <a:defRPr/>
              </a:pPr>
              <a:r>
                <a:rPr kumimoji="0" lang="en-US" sz="2400" b="1" i="0" u="none" strike="noStrike" kern="1200" cap="none" spc="0" normalizeH="0" baseline="0" noProof="0">
                  <a:ln>
                    <a:noFill/>
                  </a:ln>
                  <a:solidFill>
                    <a:srgbClr val="000000"/>
                  </a:solidFill>
                  <a:effectLst/>
                  <a:uLnTx/>
                  <a:uFillTx/>
                  <a:latin typeface="Calibri"/>
                  <a:ea typeface="Calibri"/>
                  <a:cs typeface="Calibri"/>
                </a:rPr>
                <a:t>Advantages of a wearable system</a:t>
              </a:r>
              <a:endParaRPr kumimoji="0" lang="en-US" sz="2400" b="0" i="0" u="none" strike="noStrike" kern="1200" cap="none" spc="0" normalizeH="0" baseline="0" noProof="0">
                <a:ln>
                  <a:noFill/>
                </a:ln>
                <a:solidFill>
                  <a:srgbClr val="000000"/>
                </a:solidFill>
                <a:effectLst/>
                <a:uLnTx/>
                <a:uFillTx/>
                <a:latin typeface="Calibri"/>
                <a:ea typeface="Calibri"/>
                <a:cs typeface="Calibri"/>
              </a:endParaRPr>
            </a:p>
            <a:p>
              <a:pPr marL="520700" marR="0" lvl="1" indent="-171450" algn="l" defTabSz="914400" rtl="0" eaLnBrk="1" fontAlgn="auto" latinLnBrk="0" hangingPunct="1">
                <a:lnSpc>
                  <a:spcPct val="90000"/>
                </a:lnSpc>
                <a:spcBef>
                  <a:spcPts val="500"/>
                </a:spcBef>
                <a:spcAft>
                  <a:spcPts val="0"/>
                </a:spcAft>
                <a:buClrTx/>
                <a:buSzPts val="12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Sensors can be used in-person or at home during virtual visits </a:t>
              </a:r>
            </a:p>
            <a:p>
              <a:pPr marL="520700" marR="0" lvl="1" indent="-171450" algn="l" defTabSz="914400" rtl="0" eaLnBrk="1" fontAlgn="auto" latinLnBrk="0" hangingPunct="1">
                <a:lnSpc>
                  <a:spcPct val="90000"/>
                </a:lnSpc>
                <a:spcBef>
                  <a:spcPts val="500"/>
                </a:spcBef>
                <a:spcAft>
                  <a:spcPts val="0"/>
                </a:spcAft>
                <a:buClrTx/>
                <a:buSzPts val="12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User friendly for the participant and new staff</a:t>
              </a:r>
            </a:p>
            <a:p>
              <a:pPr marL="520700" marR="0" lvl="1" indent="-171450" algn="l" defTabSz="914400" rtl="0" eaLnBrk="1" fontAlgn="auto" latinLnBrk="0" hangingPunct="1">
                <a:lnSpc>
                  <a:spcPct val="90000"/>
                </a:lnSpc>
                <a:spcBef>
                  <a:spcPts val="500"/>
                </a:spcBef>
                <a:spcAft>
                  <a:spcPts val="0"/>
                </a:spcAft>
                <a:buClrTx/>
                <a:buSzPts val="12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Allows more frequent collection of data points </a:t>
              </a:r>
            </a:p>
            <a:p>
              <a:pPr marL="520700" marR="0" lvl="1" indent="-171450" algn="l" defTabSz="914400" rtl="0" eaLnBrk="1" fontAlgn="auto" latinLnBrk="0" hangingPunct="1">
                <a:lnSpc>
                  <a:spcPct val="90000"/>
                </a:lnSpc>
                <a:spcBef>
                  <a:spcPts val="500"/>
                </a:spcBef>
                <a:spcAft>
                  <a:spcPts val="0"/>
                </a:spcAft>
                <a:buClrTx/>
                <a:buSzPts val="1200"/>
                <a:buFont typeface="Arial,Sans-Serif"/>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Tests are directly supervised in real-time by research staff </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520700" marR="0" lvl="1" indent="-76200" algn="l" defTabSz="914400" rtl="0" eaLnBrk="1" fontAlgn="auto" latinLnBrk="0" hangingPunct="1">
                <a:lnSpc>
                  <a:spcPct val="90000"/>
                </a:lnSpc>
                <a:spcBef>
                  <a:spcPts val="400"/>
                </a:spcBef>
                <a:spcAft>
                  <a:spcPts val="0"/>
                </a:spcAft>
                <a:buClr>
                  <a:srgbClr val="000000"/>
                </a:buClr>
                <a:buSzPts val="1500"/>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Calibri"/>
                <a:ea typeface="Calibri"/>
                <a:cs typeface="Calibri"/>
              </a:endParaRPr>
            </a:p>
            <a:p>
              <a:pPr marL="342900" marR="0" lvl="1" indent="0" algn="l" defTabSz="914400" rtl="0" eaLnBrk="1" fontAlgn="auto" latinLnBrk="0" hangingPunct="1">
                <a:lnSpc>
                  <a:spcPct val="90000"/>
                </a:lnSpc>
                <a:spcBef>
                  <a:spcPts val="500"/>
                </a:spcBef>
                <a:spcAft>
                  <a:spcPts val="0"/>
                </a:spcAft>
                <a:buClr>
                  <a:srgbClr val="000000"/>
                </a:buClr>
                <a:buSzPts val="1500"/>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Calibri"/>
                <a:ea typeface="Calibri"/>
                <a:cs typeface="Calibri"/>
              </a:endParaRPr>
            </a:p>
            <a:p>
              <a:pPr marL="177800" marR="0" lvl="0" indent="-88900" algn="l" defTabSz="914400" rtl="0" eaLnBrk="1" fontAlgn="auto" latinLnBrk="0" hangingPunct="1">
                <a:lnSpc>
                  <a:spcPct val="90000"/>
                </a:lnSpc>
                <a:spcBef>
                  <a:spcPts val="1000"/>
                </a:spcBef>
                <a:spcAft>
                  <a:spcPts val="0"/>
                </a:spcAft>
                <a:buClrTx/>
                <a:buSzPts val="1400"/>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Calibri"/>
                <a:ea typeface="Calibri"/>
                <a:cs typeface="Calibri"/>
              </a:endParaRPr>
            </a:p>
          </p:txBody>
        </p:sp>
        <p:sp>
          <p:nvSpPr>
            <p:cNvPr id="4" name="Google Shape;411;p63">
              <a:extLst>
                <a:ext uri="{FF2B5EF4-FFF2-40B4-BE49-F238E27FC236}">
                  <a16:creationId xmlns:a16="http://schemas.microsoft.com/office/drawing/2014/main" id="{4747E824-5CCF-9905-B259-0983D9548809}"/>
                </a:ext>
              </a:extLst>
            </p:cNvPr>
            <p:cNvSpPr txBox="1"/>
            <p:nvPr/>
          </p:nvSpPr>
          <p:spPr>
            <a:xfrm>
              <a:off x="6442192" y="4866601"/>
              <a:ext cx="2749500" cy="761717"/>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Horak FL, </a:t>
              </a:r>
              <a:r>
                <a:rPr kumimoji="0" lang="en" sz="900" b="0" i="1" u="none" strike="noStrike" kern="1200" cap="none" spc="0" normalizeH="0" baseline="0" noProof="0">
                  <a:ln>
                    <a:noFill/>
                  </a:ln>
                  <a:solidFill>
                    <a:srgbClr val="000000"/>
                  </a:solidFill>
                  <a:effectLst/>
                  <a:uLnTx/>
                  <a:uFillTx/>
                  <a:latin typeface="Trebuchet MS"/>
                  <a:ea typeface="Trebuchet MS"/>
                  <a:cs typeface="Trebuchet MS"/>
                  <a:sym typeface="Trebuchet MS"/>
                </a:rPr>
                <a:t>et al</a:t>
              </a: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 J </a:t>
              </a:r>
              <a:r>
                <a:rPr kumimoji="0" lang="en" sz="900" b="0" i="0" u="none" strike="noStrike" kern="1200" cap="none" spc="0" normalizeH="0" baseline="0" noProof="0" err="1">
                  <a:ln>
                    <a:noFill/>
                  </a:ln>
                  <a:solidFill>
                    <a:srgbClr val="000000"/>
                  </a:solidFill>
                  <a:effectLst/>
                  <a:uLnTx/>
                  <a:uFillTx/>
                  <a:latin typeface="Trebuchet MS"/>
                  <a:ea typeface="Trebuchet MS"/>
                  <a:cs typeface="Trebuchet MS"/>
                  <a:sym typeface="Trebuchet MS"/>
                </a:rPr>
                <a:t>Bioeng</a:t>
              </a: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 Biomed Sci 2014</a:t>
              </a:r>
              <a:endParaRPr kumimoji="0"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Dewey DC, </a:t>
              </a:r>
              <a:r>
                <a:rPr kumimoji="0" lang="en" sz="900" b="0" i="1" u="none" strike="noStrike" kern="1200" cap="none" spc="0" normalizeH="0" baseline="0" noProof="0">
                  <a:ln>
                    <a:noFill/>
                  </a:ln>
                  <a:solidFill>
                    <a:srgbClr val="000000"/>
                  </a:solidFill>
                  <a:effectLst/>
                  <a:uLnTx/>
                  <a:uFillTx/>
                  <a:latin typeface="Trebuchet MS"/>
                  <a:ea typeface="Trebuchet MS"/>
                  <a:cs typeface="Trebuchet MS"/>
                  <a:sym typeface="Trebuchet MS"/>
                </a:rPr>
                <a:t>et al. </a:t>
              </a: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J Neurol Sci 2017</a:t>
              </a:r>
              <a:endParaRPr kumimoji="0" sz="90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err="1">
                  <a:ln>
                    <a:noFill/>
                  </a:ln>
                  <a:solidFill>
                    <a:srgbClr val="000000"/>
                  </a:solidFill>
                  <a:effectLst/>
                  <a:uLnTx/>
                  <a:uFillTx/>
                  <a:latin typeface="Trebuchet MS"/>
                  <a:ea typeface="Trebuchet MS"/>
                  <a:cs typeface="Trebuchet MS"/>
                  <a:sym typeface="Trebuchet MS"/>
                </a:rPr>
                <a:t>Zesiewicz</a:t>
              </a: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 TA, </a:t>
              </a:r>
              <a:r>
                <a:rPr kumimoji="0" lang="en" sz="900" b="0" i="1" u="none" strike="noStrike" kern="1200" cap="none" spc="0" normalizeH="0" baseline="0" noProof="0">
                  <a:ln>
                    <a:noFill/>
                  </a:ln>
                  <a:solidFill>
                    <a:srgbClr val="000000"/>
                  </a:solidFill>
                  <a:effectLst/>
                  <a:uLnTx/>
                  <a:uFillTx/>
                  <a:latin typeface="Trebuchet MS"/>
                  <a:ea typeface="Trebuchet MS"/>
                  <a:cs typeface="Trebuchet MS"/>
                  <a:sym typeface="Trebuchet MS"/>
                </a:rPr>
                <a:t>et al. </a:t>
              </a: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Gait and Posture 2017</a:t>
              </a:r>
              <a:endParaRPr kumimoji="0" sz="90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Smith Fine A, </a:t>
              </a:r>
              <a:r>
                <a:rPr kumimoji="0" lang="en" sz="900" b="0" i="1" u="none" strike="noStrike" kern="1200" cap="none" spc="0" normalizeH="0" baseline="0" noProof="0">
                  <a:ln>
                    <a:noFill/>
                  </a:ln>
                  <a:solidFill>
                    <a:srgbClr val="000000"/>
                  </a:solidFill>
                  <a:effectLst/>
                  <a:uLnTx/>
                  <a:uFillTx/>
                  <a:latin typeface="Trebuchet MS"/>
                  <a:ea typeface="Trebuchet MS"/>
                  <a:cs typeface="Trebuchet MS"/>
                  <a:sym typeface="Trebuchet MS"/>
                </a:rPr>
                <a:t>et al.</a:t>
              </a:r>
              <a:r>
                <a:rPr kumimoji="0" lang="en" sz="900" b="0" i="0" u="none" strike="noStrike" kern="1200" cap="none" spc="0" normalizeH="0" baseline="0" noProof="0">
                  <a:ln>
                    <a:noFill/>
                  </a:ln>
                  <a:solidFill>
                    <a:srgbClr val="000000"/>
                  </a:solidFill>
                  <a:effectLst/>
                  <a:uLnTx/>
                  <a:uFillTx/>
                  <a:latin typeface="Trebuchet MS"/>
                  <a:ea typeface="Trebuchet MS"/>
                  <a:cs typeface="Trebuchet MS"/>
                  <a:sym typeface="Trebuchet MS"/>
                </a:rPr>
                <a:t> ACTN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err="1">
                  <a:ln>
                    <a:noFill/>
                  </a:ln>
                  <a:solidFill>
                    <a:srgbClr val="000000"/>
                  </a:solidFill>
                  <a:effectLst/>
                  <a:uLnTx/>
                  <a:uFillTx/>
                  <a:latin typeface="Trebuchet MS"/>
                  <a:ea typeface="+mn-ea"/>
                  <a:cs typeface="+mn-cs"/>
                </a:rPr>
                <a:t>Yska</a:t>
              </a:r>
              <a:r>
                <a:rPr kumimoji="0" lang="en" sz="900" b="0" i="0" u="none" strike="noStrike" kern="1200" cap="none" spc="0" normalizeH="0" baseline="0" noProof="0">
                  <a:ln>
                    <a:noFill/>
                  </a:ln>
                  <a:solidFill>
                    <a:srgbClr val="000000"/>
                  </a:solidFill>
                  <a:effectLst/>
                  <a:uLnTx/>
                  <a:uFillTx/>
                  <a:latin typeface="Trebuchet MS"/>
                  <a:ea typeface="+mn-ea"/>
                  <a:cs typeface="+mn-cs"/>
                </a:rPr>
                <a:t> H, </a:t>
              </a:r>
              <a:r>
                <a:rPr kumimoji="0" lang="en" sz="900" b="0" i="1" u="none" strike="noStrike" kern="1200" cap="none" spc="0" normalizeH="0" baseline="0" noProof="0">
                  <a:ln>
                    <a:noFill/>
                  </a:ln>
                  <a:solidFill>
                    <a:srgbClr val="000000"/>
                  </a:solidFill>
                  <a:effectLst/>
                  <a:uLnTx/>
                  <a:uFillTx/>
                  <a:latin typeface="Trebuchet MS"/>
                  <a:ea typeface="+mn-ea"/>
                  <a:cs typeface="+mn-cs"/>
                </a:rPr>
                <a:t>et al</a:t>
              </a:r>
              <a:r>
                <a:rPr kumimoji="0" lang="en" sz="900" b="0" i="0" u="none" strike="noStrike" kern="1200" cap="none" spc="0" normalizeH="0" baseline="0" noProof="0">
                  <a:ln>
                    <a:noFill/>
                  </a:ln>
                  <a:solidFill>
                    <a:srgbClr val="000000"/>
                  </a:solidFill>
                  <a:effectLst/>
                  <a:uLnTx/>
                  <a:uFillTx/>
                  <a:latin typeface="Trebuchet MS"/>
                  <a:ea typeface="+mn-ea"/>
                  <a:cs typeface="+mn-cs"/>
                </a:rPr>
                <a:t>. JIMD 2024</a:t>
              </a:r>
            </a:p>
          </p:txBody>
        </p:sp>
        <p:grpSp>
          <p:nvGrpSpPr>
            <p:cNvPr id="5" name="Google Shape;412;p63">
              <a:extLst>
                <a:ext uri="{FF2B5EF4-FFF2-40B4-BE49-F238E27FC236}">
                  <a16:creationId xmlns:a16="http://schemas.microsoft.com/office/drawing/2014/main" id="{7EE0F616-A487-09D1-8B26-2BBC11F4B1B7}"/>
                </a:ext>
              </a:extLst>
            </p:cNvPr>
            <p:cNvGrpSpPr/>
            <p:nvPr/>
          </p:nvGrpSpPr>
          <p:grpSpPr>
            <a:xfrm>
              <a:off x="6497340" y="1064163"/>
              <a:ext cx="3359736" cy="3799376"/>
              <a:chOff x="8697366" y="812525"/>
              <a:chExt cx="4344111" cy="5063809"/>
            </a:xfrm>
          </p:grpSpPr>
          <p:grpSp>
            <p:nvGrpSpPr>
              <p:cNvPr id="6" name="Google Shape;413;p63">
                <a:extLst>
                  <a:ext uri="{FF2B5EF4-FFF2-40B4-BE49-F238E27FC236}">
                    <a16:creationId xmlns:a16="http://schemas.microsoft.com/office/drawing/2014/main" id="{9AC6449C-62C1-EDBD-C847-850B3A5E8DA5}"/>
                  </a:ext>
                </a:extLst>
              </p:cNvPr>
              <p:cNvGrpSpPr/>
              <p:nvPr/>
            </p:nvGrpSpPr>
            <p:grpSpPr>
              <a:xfrm>
                <a:off x="8697378" y="2959110"/>
                <a:ext cx="4344099" cy="2917224"/>
                <a:chOff x="7266215" y="1270206"/>
                <a:chExt cx="6007393" cy="4376689"/>
              </a:xfrm>
            </p:grpSpPr>
            <p:pic>
              <p:nvPicPr>
                <p:cNvPr id="8" name="Google Shape;414;p63">
                  <a:extLst>
                    <a:ext uri="{FF2B5EF4-FFF2-40B4-BE49-F238E27FC236}">
                      <a16:creationId xmlns:a16="http://schemas.microsoft.com/office/drawing/2014/main" id="{4FF1811E-FB49-ABF0-A863-2FB97FC8E1C7}"/>
                    </a:ext>
                  </a:extLst>
                </p:cNvPr>
                <p:cNvPicPr preferRelativeResize="0"/>
                <p:nvPr/>
              </p:nvPicPr>
              <p:blipFill rotWithShape="1">
                <a:blip r:embed="rId3">
                  <a:alphaModFix/>
                </a:blip>
                <a:srcRect t="5109" r="11905" b="7964"/>
                <a:stretch/>
              </p:blipFill>
              <p:spPr>
                <a:xfrm>
                  <a:off x="9230848" y="3286344"/>
                  <a:ext cx="4042760" cy="2360551"/>
                </a:xfrm>
                <a:prstGeom prst="rect">
                  <a:avLst/>
                </a:prstGeom>
                <a:noFill/>
                <a:ln>
                  <a:noFill/>
                </a:ln>
              </p:spPr>
            </p:pic>
            <p:pic>
              <p:nvPicPr>
                <p:cNvPr id="9" name="Google Shape;415;p63">
                  <a:extLst>
                    <a:ext uri="{FF2B5EF4-FFF2-40B4-BE49-F238E27FC236}">
                      <a16:creationId xmlns:a16="http://schemas.microsoft.com/office/drawing/2014/main" id="{934A79AB-4AF6-4857-80D0-66342B18946D}"/>
                    </a:ext>
                  </a:extLst>
                </p:cNvPr>
                <p:cNvPicPr preferRelativeResize="0"/>
                <p:nvPr/>
              </p:nvPicPr>
              <p:blipFill rotWithShape="1">
                <a:blip r:embed="rId4">
                  <a:alphaModFix/>
                </a:blip>
                <a:srcRect t="5194" r="14114" b="9829"/>
                <a:stretch/>
              </p:blipFill>
              <p:spPr>
                <a:xfrm>
                  <a:off x="9705200" y="1623015"/>
                  <a:ext cx="3568408" cy="2106521"/>
                </a:xfrm>
                <a:prstGeom prst="rect">
                  <a:avLst/>
                </a:prstGeom>
                <a:noFill/>
                <a:ln>
                  <a:noFill/>
                </a:ln>
              </p:spPr>
            </p:pic>
            <p:pic>
              <p:nvPicPr>
                <p:cNvPr id="10" name="Google Shape;416;p63">
                  <a:extLst>
                    <a:ext uri="{FF2B5EF4-FFF2-40B4-BE49-F238E27FC236}">
                      <a16:creationId xmlns:a16="http://schemas.microsoft.com/office/drawing/2014/main" id="{CFD91AAB-0039-6931-E9F7-019F0651683B}"/>
                    </a:ext>
                  </a:extLst>
                </p:cNvPr>
                <p:cNvPicPr preferRelativeResize="0"/>
                <p:nvPr/>
              </p:nvPicPr>
              <p:blipFill rotWithShape="1">
                <a:blip r:embed="rId5">
                  <a:alphaModFix/>
                </a:blip>
                <a:srcRect l="60390" t="7618" r="4546" b="7058"/>
                <a:stretch/>
              </p:blipFill>
              <p:spPr>
                <a:xfrm>
                  <a:off x="7266215" y="1270206"/>
                  <a:ext cx="2964929" cy="4376689"/>
                </a:xfrm>
                <a:prstGeom prst="rect">
                  <a:avLst/>
                </a:prstGeom>
                <a:noFill/>
                <a:ln>
                  <a:noFill/>
                </a:ln>
              </p:spPr>
            </p:pic>
          </p:grpSp>
          <p:pic>
            <p:nvPicPr>
              <p:cNvPr id="7" name="Google Shape;417;p63">
                <a:extLst>
                  <a:ext uri="{FF2B5EF4-FFF2-40B4-BE49-F238E27FC236}">
                    <a16:creationId xmlns:a16="http://schemas.microsoft.com/office/drawing/2014/main" id="{BCA2E8D6-9979-E8D5-3619-0D281EC2E3E5}"/>
                  </a:ext>
                </a:extLst>
              </p:cNvPr>
              <p:cNvPicPr preferRelativeResize="0"/>
              <p:nvPr/>
            </p:nvPicPr>
            <p:blipFill rotWithShape="1">
              <a:blip r:embed="rId6">
                <a:alphaModFix/>
              </a:blip>
              <a:srcRect l="18531" t="15664" r="3846" b="11794"/>
              <a:stretch/>
            </p:blipFill>
            <p:spPr>
              <a:xfrm>
                <a:off x="8697366" y="812525"/>
                <a:ext cx="4344111" cy="2413756"/>
              </a:xfrm>
              <a:prstGeom prst="rect">
                <a:avLst/>
              </a:prstGeom>
              <a:noFill/>
              <a:ln>
                <a:noFill/>
              </a:ln>
            </p:spPr>
          </p:pic>
        </p:grpSp>
        <p:grpSp>
          <p:nvGrpSpPr>
            <p:cNvPr id="11" name="Group 10">
              <a:extLst>
                <a:ext uri="{FF2B5EF4-FFF2-40B4-BE49-F238E27FC236}">
                  <a16:creationId xmlns:a16="http://schemas.microsoft.com/office/drawing/2014/main" id="{78DFE5B5-B26E-BE2E-7B24-A1872049F355}"/>
                </a:ext>
              </a:extLst>
            </p:cNvPr>
            <p:cNvGrpSpPr/>
            <p:nvPr/>
          </p:nvGrpSpPr>
          <p:grpSpPr>
            <a:xfrm>
              <a:off x="1398789" y="4437849"/>
              <a:ext cx="4705046" cy="1002102"/>
              <a:chOff x="1305728" y="3629036"/>
              <a:chExt cx="4812165" cy="1142281"/>
            </a:xfrm>
          </p:grpSpPr>
          <p:pic>
            <p:nvPicPr>
              <p:cNvPr id="12" name="Google Shape;419;p63" descr="computer.jpg">
                <a:extLst>
                  <a:ext uri="{FF2B5EF4-FFF2-40B4-BE49-F238E27FC236}">
                    <a16:creationId xmlns:a16="http://schemas.microsoft.com/office/drawing/2014/main" id="{B1B2C2B2-3C6A-F8BE-11D2-0057ADB6D4F3}"/>
                  </a:ext>
                </a:extLst>
              </p:cNvPr>
              <p:cNvPicPr preferRelativeResize="0"/>
              <p:nvPr/>
            </p:nvPicPr>
            <p:blipFill rotWithShape="1">
              <a:blip r:embed="rId7">
                <a:alphaModFix/>
              </a:blip>
              <a:srcRect/>
              <a:stretch/>
            </p:blipFill>
            <p:spPr>
              <a:xfrm>
                <a:off x="3624607" y="3803931"/>
                <a:ext cx="1427089" cy="963845"/>
              </a:xfrm>
              <a:prstGeom prst="rect">
                <a:avLst/>
              </a:prstGeom>
              <a:noFill/>
              <a:ln>
                <a:noFill/>
              </a:ln>
            </p:spPr>
          </p:pic>
          <p:pic>
            <p:nvPicPr>
              <p:cNvPr id="13" name="Google Shape;420;p63" descr="conferencecam-bcc950.png">
                <a:extLst>
                  <a:ext uri="{FF2B5EF4-FFF2-40B4-BE49-F238E27FC236}">
                    <a16:creationId xmlns:a16="http://schemas.microsoft.com/office/drawing/2014/main" id="{347DA82F-B315-52BC-19EE-B63B36FFE119}"/>
                  </a:ext>
                </a:extLst>
              </p:cNvPr>
              <p:cNvPicPr preferRelativeResize="0"/>
              <p:nvPr/>
            </p:nvPicPr>
            <p:blipFill rotWithShape="1">
              <a:blip r:embed="rId8">
                <a:alphaModFix/>
              </a:blip>
              <a:srcRect/>
              <a:stretch/>
            </p:blipFill>
            <p:spPr>
              <a:xfrm>
                <a:off x="2466970" y="3669871"/>
                <a:ext cx="1282616" cy="1101446"/>
              </a:xfrm>
              <a:prstGeom prst="rect">
                <a:avLst/>
              </a:prstGeom>
              <a:noFill/>
              <a:ln>
                <a:noFill/>
              </a:ln>
            </p:spPr>
          </p:pic>
          <p:pic>
            <p:nvPicPr>
              <p:cNvPr id="14" name="Google Shape;421;p63" descr="IMG_1243.JPG">
                <a:extLst>
                  <a:ext uri="{FF2B5EF4-FFF2-40B4-BE49-F238E27FC236}">
                    <a16:creationId xmlns:a16="http://schemas.microsoft.com/office/drawing/2014/main" id="{2D9396A9-82D6-13F0-9F49-A4C3EBF8A255}"/>
                  </a:ext>
                </a:extLst>
              </p:cNvPr>
              <p:cNvPicPr preferRelativeResize="0"/>
              <p:nvPr/>
            </p:nvPicPr>
            <p:blipFill rotWithShape="1">
              <a:blip r:embed="rId9">
                <a:alphaModFix/>
              </a:blip>
              <a:srcRect/>
              <a:stretch/>
            </p:blipFill>
            <p:spPr>
              <a:xfrm>
                <a:off x="1305728" y="3677512"/>
                <a:ext cx="1438542" cy="1078908"/>
              </a:xfrm>
              <a:prstGeom prst="rect">
                <a:avLst/>
              </a:prstGeom>
              <a:noFill/>
              <a:ln>
                <a:noFill/>
              </a:ln>
            </p:spPr>
          </p:pic>
          <p:pic>
            <p:nvPicPr>
              <p:cNvPr id="15" name="Google Shape;422;p63" descr="Screen Shot 2018-04-16 at 4.51.53 PM.png">
                <a:extLst>
                  <a:ext uri="{FF2B5EF4-FFF2-40B4-BE49-F238E27FC236}">
                    <a16:creationId xmlns:a16="http://schemas.microsoft.com/office/drawing/2014/main" id="{1AF80CD1-CC23-79F3-545F-241C89794A60}"/>
                  </a:ext>
                </a:extLst>
              </p:cNvPr>
              <p:cNvPicPr preferRelativeResize="0"/>
              <p:nvPr/>
            </p:nvPicPr>
            <p:blipFill rotWithShape="1">
              <a:blip r:embed="rId10">
                <a:alphaModFix/>
              </a:blip>
              <a:srcRect/>
              <a:stretch/>
            </p:blipFill>
            <p:spPr>
              <a:xfrm>
                <a:off x="5247980" y="3629036"/>
                <a:ext cx="869913" cy="1120278"/>
              </a:xfrm>
              <a:prstGeom prst="rect">
                <a:avLst/>
              </a:prstGeom>
              <a:noFill/>
              <a:ln>
                <a:noFill/>
              </a:ln>
            </p:spPr>
          </p:pic>
        </p:grpSp>
        <p:pic>
          <p:nvPicPr>
            <p:cNvPr id="16" name="Google Shape;423;p63" descr="A picture containing cellphone, phone, electronics, case&#10;&#10;Description automatically generated">
              <a:extLst>
                <a:ext uri="{FF2B5EF4-FFF2-40B4-BE49-F238E27FC236}">
                  <a16:creationId xmlns:a16="http://schemas.microsoft.com/office/drawing/2014/main" id="{1187AE50-DBA3-A103-8C79-AD1FB3C3A630}"/>
                </a:ext>
              </a:extLst>
            </p:cNvPr>
            <p:cNvPicPr preferRelativeResize="0"/>
            <p:nvPr/>
          </p:nvPicPr>
          <p:blipFill rotWithShape="1">
            <a:blip r:embed="rId11">
              <a:alphaModFix/>
            </a:blip>
            <a:srcRect l="17910" t="29609" r="15828" b="20321"/>
            <a:stretch>
              <a:fillRect/>
            </a:stretch>
          </p:blipFill>
          <p:spPr>
            <a:xfrm>
              <a:off x="4692834" y="2857592"/>
              <a:ext cx="925265" cy="406728"/>
            </a:xfrm>
            <a:prstGeom prst="rect">
              <a:avLst/>
            </a:prstGeom>
            <a:noFill/>
            <a:ln>
              <a:noFill/>
            </a:ln>
          </p:spPr>
        </p:pic>
      </p:grpSp>
    </p:spTree>
    <p:extLst>
      <p:ext uri="{BB962C8B-B14F-4D97-AF65-F5344CB8AC3E}">
        <p14:creationId xmlns:p14="http://schemas.microsoft.com/office/powerpoint/2010/main" val="3450113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p:txBody>
          <a:bodyPr>
            <a:normAutofit fontScale="90000"/>
          </a:bodyPr>
          <a:lstStyle/>
          <a:p>
            <a:r>
              <a:rPr lang="en-US" dirty="0"/>
              <a:t>Data for Endpoint Selection</a:t>
            </a:r>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p:txBody>
          <a:bodyPr/>
          <a:lstStyle/>
          <a:p>
            <a:r>
              <a:rPr lang="en-US" dirty="0">
                <a:solidFill>
                  <a:schemeClr val="tx1"/>
                </a:solidFill>
              </a:rPr>
              <a:t>Gerald F. Cox, Md, PhD</a:t>
            </a:r>
          </a:p>
        </p:txBody>
      </p:sp>
    </p:spTree>
    <p:extLst>
      <p:ext uri="{BB962C8B-B14F-4D97-AF65-F5344CB8AC3E}">
        <p14:creationId xmlns:p14="http://schemas.microsoft.com/office/powerpoint/2010/main" val="3995218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97846-74FD-AB26-7A66-6B0076C1F9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359CCB-6A4E-7CDD-EAF5-306968BF6FCD}"/>
              </a:ext>
            </a:extLst>
          </p:cNvPr>
          <p:cNvSpPr>
            <a:spLocks noGrp="1"/>
          </p:cNvSpPr>
          <p:nvPr>
            <p:ph type="title"/>
          </p:nvPr>
        </p:nvSpPr>
        <p:spPr/>
        <p:txBody>
          <a:bodyPr lIns="91440" tIns="45720" rIns="91440" bIns="45720" anchor="t"/>
          <a:lstStyle/>
          <a:p>
            <a:r>
              <a:rPr lang="en-US">
                <a:latin typeface="Figtree"/>
                <a:cs typeface="Calibri"/>
              </a:rPr>
              <a:t>Wearable Devices for Sensorimotor and Activity Assessment</a:t>
            </a:r>
            <a:endParaRPr lang="en-US"/>
          </a:p>
        </p:txBody>
      </p:sp>
      <p:pic>
        <p:nvPicPr>
          <p:cNvPr id="2" name="Picture 1">
            <a:extLst>
              <a:ext uri="{FF2B5EF4-FFF2-40B4-BE49-F238E27FC236}">
                <a16:creationId xmlns:a16="http://schemas.microsoft.com/office/drawing/2014/main" id="{3D51B0BF-D702-F484-CA83-14EA0EEBE167}"/>
              </a:ext>
            </a:extLst>
          </p:cNvPr>
          <p:cNvPicPr>
            <a:picLocks noChangeAspect="1"/>
          </p:cNvPicPr>
          <p:nvPr/>
        </p:nvPicPr>
        <p:blipFill>
          <a:blip r:embed="rId3"/>
          <a:stretch>
            <a:fillRect/>
          </a:stretch>
        </p:blipFill>
        <p:spPr>
          <a:xfrm>
            <a:off x="1290995" y="988979"/>
            <a:ext cx="9645229" cy="5047325"/>
          </a:xfrm>
          <a:prstGeom prst="rect">
            <a:avLst/>
          </a:prstGeom>
        </p:spPr>
      </p:pic>
    </p:spTree>
    <p:extLst>
      <p:ext uri="{BB962C8B-B14F-4D97-AF65-F5344CB8AC3E}">
        <p14:creationId xmlns:p14="http://schemas.microsoft.com/office/powerpoint/2010/main" val="3043989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D4209-3F1A-AFB6-A0EB-CFB749F7A8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6B4579-5615-9A3E-F362-6FEC976B6C4D}"/>
              </a:ext>
            </a:extLst>
          </p:cNvPr>
          <p:cNvSpPr>
            <a:spLocks noGrp="1"/>
          </p:cNvSpPr>
          <p:nvPr>
            <p:ph type="title"/>
          </p:nvPr>
        </p:nvSpPr>
        <p:spPr/>
        <p:txBody>
          <a:bodyPr lIns="91440" tIns="45720" rIns="91440" bIns="45720" anchor="t"/>
          <a:lstStyle/>
          <a:p>
            <a:r>
              <a:rPr lang="en-US">
                <a:latin typeface="Figtree"/>
                <a:cs typeface="Calibri"/>
              </a:rPr>
              <a:t>Clinically Meaningful Outcomes Identified in X-ALD - </a:t>
            </a:r>
            <a:r>
              <a:rPr lang="en-US" i="1">
                <a:latin typeface="Figtree"/>
                <a:cs typeface="Calibri"/>
              </a:rPr>
              <a:t>Sway</a:t>
            </a:r>
            <a:endParaRPr lang="en-US" i="1"/>
          </a:p>
        </p:txBody>
      </p:sp>
      <p:pic>
        <p:nvPicPr>
          <p:cNvPr id="39" name="Picture 38">
            <a:extLst>
              <a:ext uri="{FF2B5EF4-FFF2-40B4-BE49-F238E27FC236}">
                <a16:creationId xmlns:a16="http://schemas.microsoft.com/office/drawing/2014/main" id="{59D57C9D-5E74-B0E0-032F-8B0B23D4C205}"/>
              </a:ext>
            </a:extLst>
          </p:cNvPr>
          <p:cNvPicPr>
            <a:picLocks noChangeAspect="1"/>
          </p:cNvPicPr>
          <p:nvPr/>
        </p:nvPicPr>
        <p:blipFill>
          <a:blip r:embed="rId3"/>
          <a:srcRect b="4673"/>
          <a:stretch>
            <a:fillRect/>
          </a:stretch>
        </p:blipFill>
        <p:spPr>
          <a:xfrm>
            <a:off x="1206630" y="1057800"/>
            <a:ext cx="9825638" cy="5171550"/>
          </a:xfrm>
          <a:prstGeom prst="rect">
            <a:avLst/>
          </a:prstGeom>
        </p:spPr>
      </p:pic>
      <p:sp>
        <p:nvSpPr>
          <p:cNvPr id="38" name="Google Shape;411;p63">
            <a:extLst>
              <a:ext uri="{FF2B5EF4-FFF2-40B4-BE49-F238E27FC236}">
                <a16:creationId xmlns:a16="http://schemas.microsoft.com/office/drawing/2014/main" id="{6B2A9B9C-E34B-AB23-5AA5-137123C0A1E0}"/>
              </a:ext>
            </a:extLst>
          </p:cNvPr>
          <p:cNvSpPr txBox="1"/>
          <p:nvPr/>
        </p:nvSpPr>
        <p:spPr>
          <a:xfrm>
            <a:off x="9447406" y="6057900"/>
            <a:ext cx="2378922" cy="223108"/>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ysClr val="windowText" lastClr="000000"/>
                </a:solidFill>
                <a:effectLst/>
                <a:uLnTx/>
                <a:uFillTx/>
                <a:latin typeface="Trebuchet MS"/>
                <a:ea typeface="Trebuchet MS"/>
                <a:cs typeface="Trebuchet MS"/>
                <a:sym typeface="Trebuchet MS"/>
              </a:rPr>
              <a:t>Yska H, Smith Fine A </a:t>
            </a:r>
            <a:r>
              <a:rPr kumimoji="0" lang="en-US" sz="1000" b="0" i="1" u="none" strike="noStrike" kern="1200" cap="none" spc="0" normalizeH="0" baseline="0" noProof="0">
                <a:ln>
                  <a:noFill/>
                </a:ln>
                <a:solidFill>
                  <a:sysClr val="windowText" lastClr="000000"/>
                </a:solidFill>
                <a:effectLst/>
                <a:uLnTx/>
                <a:uFillTx/>
                <a:latin typeface="Trebuchet MS"/>
                <a:ea typeface="Trebuchet MS"/>
                <a:cs typeface="Trebuchet MS"/>
                <a:sym typeface="Trebuchet MS"/>
              </a:rPr>
              <a:t>et al</a:t>
            </a:r>
            <a:r>
              <a:rPr kumimoji="0" lang="en-US" sz="1000" b="0" i="0" u="none" strike="noStrike" kern="1200" cap="none" spc="0" normalizeH="0" baseline="0" noProof="0">
                <a:ln>
                  <a:noFill/>
                </a:ln>
                <a:solidFill>
                  <a:sysClr val="windowText" lastClr="000000"/>
                </a:solidFill>
                <a:effectLst/>
                <a:uLnTx/>
                <a:uFillTx/>
                <a:latin typeface="Trebuchet MS"/>
                <a:ea typeface="Trebuchet MS"/>
                <a:cs typeface="Trebuchet MS"/>
                <a:sym typeface="Trebuchet MS"/>
              </a:rPr>
              <a:t>. JIMD 2024</a:t>
            </a:r>
            <a:endParaRPr kumimoji="0" lang="en-US" sz="1000" b="0" i="0" u="none" strike="noStrike" kern="1200" cap="none" spc="0" normalizeH="0" baseline="0" noProof="0">
              <a:ln>
                <a:noFill/>
              </a:ln>
              <a:solidFill>
                <a:sysClr val="windowText" lastClr="000000"/>
              </a:solidFill>
              <a:effectLst/>
              <a:uLnTx/>
              <a:uFillTx/>
              <a:latin typeface="Arial"/>
              <a:cs typeface="Arial"/>
              <a:sym typeface="Arial"/>
            </a:endParaRPr>
          </a:p>
        </p:txBody>
      </p:sp>
      <p:sp>
        <p:nvSpPr>
          <p:cNvPr id="40" name="Google Shape;411;p63">
            <a:extLst>
              <a:ext uri="{FF2B5EF4-FFF2-40B4-BE49-F238E27FC236}">
                <a16:creationId xmlns:a16="http://schemas.microsoft.com/office/drawing/2014/main" id="{B4458E56-3BBE-9237-561F-9DC171C9322B}"/>
              </a:ext>
            </a:extLst>
          </p:cNvPr>
          <p:cNvSpPr txBox="1"/>
          <p:nvPr/>
        </p:nvSpPr>
        <p:spPr>
          <a:xfrm>
            <a:off x="8869401" y="3019425"/>
            <a:ext cx="817524" cy="238497"/>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100" b="1"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Trebuchet MS"/>
              </a:rPr>
              <a:t>*p&lt;0.01</a:t>
            </a:r>
            <a:endParaRPr kumimoji="0" lang="en-US" sz="1100" b="1"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9258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A83B-0ECB-D283-FA96-DA86638D43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B1103D-2ACF-F6CA-8588-20EDAC8E0CBE}"/>
              </a:ext>
            </a:extLst>
          </p:cNvPr>
          <p:cNvSpPr>
            <a:spLocks noGrp="1"/>
          </p:cNvSpPr>
          <p:nvPr>
            <p:ph type="title"/>
          </p:nvPr>
        </p:nvSpPr>
        <p:spPr/>
        <p:txBody>
          <a:bodyPr lIns="91440" tIns="45720" rIns="91440" bIns="45720" anchor="t"/>
          <a:lstStyle/>
          <a:p>
            <a:r>
              <a:rPr lang="en-US">
                <a:latin typeface="Figtree"/>
                <a:cs typeface="Calibri"/>
              </a:rPr>
              <a:t>Clinically Meaningful Outcomes Identified in X-ALD </a:t>
            </a:r>
            <a:r>
              <a:rPr lang="en-US" i="1">
                <a:latin typeface="Figtree"/>
                <a:cs typeface="Calibri"/>
              </a:rPr>
              <a:t>- Gait</a:t>
            </a:r>
            <a:endParaRPr lang="en-US" i="1"/>
          </a:p>
        </p:txBody>
      </p:sp>
      <p:pic>
        <p:nvPicPr>
          <p:cNvPr id="2" name="Picture 1">
            <a:extLst>
              <a:ext uri="{FF2B5EF4-FFF2-40B4-BE49-F238E27FC236}">
                <a16:creationId xmlns:a16="http://schemas.microsoft.com/office/drawing/2014/main" id="{53A8580A-0BFD-D122-7964-60976502378C}"/>
              </a:ext>
            </a:extLst>
          </p:cNvPr>
          <p:cNvPicPr>
            <a:picLocks noChangeAspect="1"/>
          </p:cNvPicPr>
          <p:nvPr/>
        </p:nvPicPr>
        <p:blipFill>
          <a:blip r:embed="rId3"/>
          <a:stretch>
            <a:fillRect/>
          </a:stretch>
        </p:blipFill>
        <p:spPr>
          <a:xfrm>
            <a:off x="1133409" y="1279157"/>
            <a:ext cx="9384281" cy="5219700"/>
          </a:xfrm>
          <a:prstGeom prst="rect">
            <a:avLst/>
          </a:prstGeom>
        </p:spPr>
      </p:pic>
      <p:sp>
        <p:nvSpPr>
          <p:cNvPr id="4" name="Google Shape;411;p63">
            <a:extLst>
              <a:ext uri="{FF2B5EF4-FFF2-40B4-BE49-F238E27FC236}">
                <a16:creationId xmlns:a16="http://schemas.microsoft.com/office/drawing/2014/main" id="{AA4CF8EF-46F5-7C36-3306-0039FA0DD76E}"/>
              </a:ext>
            </a:extLst>
          </p:cNvPr>
          <p:cNvSpPr txBox="1"/>
          <p:nvPr/>
        </p:nvSpPr>
        <p:spPr>
          <a:xfrm>
            <a:off x="9447406" y="6057900"/>
            <a:ext cx="2378922" cy="223108"/>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a:ln>
                  <a:noFill/>
                </a:ln>
                <a:solidFill>
                  <a:sysClr val="windowText" lastClr="000000"/>
                </a:solidFill>
                <a:effectLst/>
                <a:uLnTx/>
                <a:uFillTx/>
                <a:latin typeface="Trebuchet MS"/>
                <a:ea typeface="Trebuchet MS"/>
                <a:cs typeface="Trebuchet MS"/>
                <a:sym typeface="Trebuchet MS"/>
              </a:rPr>
              <a:t>Yska H, Smith Fine A </a:t>
            </a:r>
            <a:r>
              <a:rPr kumimoji="0" lang="en-US" sz="1000" b="0" i="1" u="none" strike="noStrike" kern="1200" cap="none" spc="0" normalizeH="0" baseline="0" noProof="0">
                <a:ln>
                  <a:noFill/>
                </a:ln>
                <a:solidFill>
                  <a:sysClr val="windowText" lastClr="000000"/>
                </a:solidFill>
                <a:effectLst/>
                <a:uLnTx/>
                <a:uFillTx/>
                <a:latin typeface="Trebuchet MS"/>
                <a:ea typeface="Trebuchet MS"/>
                <a:cs typeface="Trebuchet MS"/>
                <a:sym typeface="Trebuchet MS"/>
              </a:rPr>
              <a:t>et al</a:t>
            </a:r>
            <a:r>
              <a:rPr kumimoji="0" lang="en-US" sz="1000" b="0" i="0" u="none" strike="noStrike" kern="1200" cap="none" spc="0" normalizeH="0" baseline="0" noProof="0">
                <a:ln>
                  <a:noFill/>
                </a:ln>
                <a:solidFill>
                  <a:sysClr val="windowText" lastClr="000000"/>
                </a:solidFill>
                <a:effectLst/>
                <a:uLnTx/>
                <a:uFillTx/>
                <a:latin typeface="Trebuchet MS"/>
                <a:ea typeface="Trebuchet MS"/>
                <a:cs typeface="Trebuchet MS"/>
                <a:sym typeface="Trebuchet MS"/>
              </a:rPr>
              <a:t>. JIMD 2024</a:t>
            </a:r>
            <a:endParaRPr kumimoji="0" lang="en-US" sz="1000" b="0" i="0" u="none" strike="noStrike" kern="1200" cap="none" spc="0" normalizeH="0" baseline="0" noProof="0">
              <a:ln>
                <a:noFill/>
              </a:ln>
              <a:solidFill>
                <a:sysClr val="windowText" lastClr="000000"/>
              </a:solidFill>
              <a:effectLst/>
              <a:uLnTx/>
              <a:uFillTx/>
              <a:latin typeface="Arial"/>
              <a:cs typeface="Arial"/>
              <a:sym typeface="Arial"/>
            </a:endParaRPr>
          </a:p>
        </p:txBody>
      </p:sp>
      <p:sp>
        <p:nvSpPr>
          <p:cNvPr id="5" name="Google Shape;411;p63">
            <a:extLst>
              <a:ext uri="{FF2B5EF4-FFF2-40B4-BE49-F238E27FC236}">
                <a16:creationId xmlns:a16="http://schemas.microsoft.com/office/drawing/2014/main" id="{329FEC6D-B81A-1BC2-4BB7-F02CE6A0FFE7}"/>
              </a:ext>
            </a:extLst>
          </p:cNvPr>
          <p:cNvSpPr txBox="1"/>
          <p:nvPr/>
        </p:nvSpPr>
        <p:spPr>
          <a:xfrm>
            <a:off x="8450301" y="3117125"/>
            <a:ext cx="817524" cy="238497"/>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100" b="1"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Trebuchet MS"/>
              </a:rPr>
              <a:t>*p&lt;0.01</a:t>
            </a:r>
            <a:endParaRPr kumimoji="0" lang="en-US" sz="1100" b="1"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073196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BDD-4E0F-DE28-EC67-67111B1C970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D33E11-EBF4-9D17-6671-BA5AE0B2B97C}"/>
              </a:ext>
            </a:extLst>
          </p:cNvPr>
          <p:cNvSpPr>
            <a:spLocks noGrp="1"/>
          </p:cNvSpPr>
          <p:nvPr>
            <p:ph type="subTitle" idx="1"/>
          </p:nvPr>
        </p:nvSpPr>
        <p:spPr>
          <a:xfrm>
            <a:off x="3173083" y="4395630"/>
            <a:ext cx="5824142" cy="1757520"/>
          </a:xfrm>
        </p:spPr>
        <p:txBody>
          <a:bodyPr/>
          <a:lstStyle/>
          <a:p>
            <a:r>
              <a:rPr lang="en-US"/>
              <a:t>Amena Smith Fine, MD PhD</a:t>
            </a:r>
          </a:p>
          <a:p>
            <a:r>
              <a:rPr lang="en-US"/>
              <a:t>Assistant Professor of Neurology</a:t>
            </a:r>
          </a:p>
          <a:p>
            <a:r>
              <a:rPr lang="en-US"/>
              <a:t>Kennedy Krieger Institute</a:t>
            </a:r>
          </a:p>
          <a:p>
            <a:r>
              <a:rPr lang="en-US" b="1">
                <a:hlinkClick r:id="rId3"/>
              </a:rPr>
              <a:t>finea@kennedykrieger.org</a:t>
            </a:r>
            <a:endParaRPr lang="en-US" b="1"/>
          </a:p>
          <a:p>
            <a:endParaRPr lang="en-US"/>
          </a:p>
        </p:txBody>
      </p:sp>
    </p:spTree>
    <p:extLst>
      <p:ext uri="{BB962C8B-B14F-4D97-AF65-F5344CB8AC3E}">
        <p14:creationId xmlns:p14="http://schemas.microsoft.com/office/powerpoint/2010/main" val="502588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
          <p:cNvSpPr txBox="1">
            <a:spLocks noGrp="1"/>
          </p:cNvSpPr>
          <p:nvPr>
            <p:ph type="ctrTitle"/>
          </p:nvPr>
        </p:nvSpPr>
        <p:spPr>
          <a:xfrm>
            <a:off x="2431950" y="4574925"/>
            <a:ext cx="7328100" cy="5268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Figtree"/>
              <a:buNone/>
            </a:pPr>
            <a:r>
              <a:rPr lang="en-US"/>
              <a:t>Data for Endpoint Selection:</a:t>
            </a:r>
            <a:endParaRPr/>
          </a:p>
          <a:p>
            <a:pPr marL="0" lvl="0" indent="0" algn="ctr" rtl="0">
              <a:lnSpc>
                <a:spcPct val="90000"/>
              </a:lnSpc>
              <a:spcBef>
                <a:spcPts val="0"/>
              </a:spcBef>
              <a:spcAft>
                <a:spcPts val="0"/>
              </a:spcAft>
              <a:buClr>
                <a:schemeClr val="dk1"/>
              </a:buClr>
              <a:buSzPct val="100000"/>
              <a:buFont typeface="Figtree"/>
              <a:buNone/>
            </a:pPr>
            <a:r>
              <a:rPr lang="en-US"/>
              <a:t>Caregiver-Led Efforts to Measure All</a:t>
            </a:r>
            <a:endParaRPr/>
          </a:p>
        </p:txBody>
      </p:sp>
      <p:sp>
        <p:nvSpPr>
          <p:cNvPr id="165" name="Google Shape;165;p1"/>
          <p:cNvSpPr txBox="1">
            <a:spLocks noGrp="1"/>
          </p:cNvSpPr>
          <p:nvPr>
            <p:ph type="subTitle" idx="1"/>
          </p:nvPr>
        </p:nvSpPr>
        <p:spPr>
          <a:xfrm>
            <a:off x="3183908" y="5205455"/>
            <a:ext cx="5824200" cy="39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a:solidFill>
                  <a:schemeClr val="dk1"/>
                </a:solidFill>
              </a:rPr>
              <a:t>Gabi Conecker, MPH</a:t>
            </a:r>
            <a:endParaRPr>
              <a:solidFill>
                <a:schemeClr val="dk1"/>
              </a:solidFill>
            </a:endParaRPr>
          </a:p>
          <a:p>
            <a:pPr marL="0" lvl="0" indent="0" algn="ctr" rtl="0">
              <a:lnSpc>
                <a:spcPct val="90000"/>
              </a:lnSpc>
              <a:spcBef>
                <a:spcPts val="0"/>
              </a:spcBef>
              <a:spcAft>
                <a:spcPts val="0"/>
              </a:spcAft>
              <a:buClr>
                <a:schemeClr val="dk1"/>
              </a:buClr>
              <a:buSzPts val="2400"/>
              <a:buNone/>
            </a:pPr>
            <a:r>
              <a:rPr lang="en-US">
                <a:solidFill>
                  <a:schemeClr val="dk1"/>
                </a:solidFill>
              </a:rPr>
              <a:t>Decoding Developmental Epilepsies</a:t>
            </a:r>
            <a:endParaRPr>
              <a:solidFill>
                <a:schemeClr val="dk1"/>
              </a:solidFill>
            </a:endParaRPr>
          </a:p>
          <a:p>
            <a:pPr marL="0" lvl="0" indent="0" algn="l" rtl="0">
              <a:lnSpc>
                <a:spcPct val="90000"/>
              </a:lnSpc>
              <a:spcBef>
                <a:spcPts val="0"/>
              </a:spcBef>
              <a:spcAft>
                <a:spcPts val="0"/>
              </a:spcAft>
              <a:buClr>
                <a:schemeClr val="dk1"/>
              </a:buClr>
              <a:buSzPts val="2400"/>
              <a:buNone/>
            </a:pPr>
            <a:endParaRPr>
              <a:solidFill>
                <a:schemeClr val="dk1"/>
              </a:solidFill>
            </a:endParaRPr>
          </a:p>
        </p:txBody>
      </p:sp>
      <p:pic>
        <p:nvPicPr>
          <p:cNvPr id="166" name="Google Shape;166;p1" title="*DDE_Logo_FullColor.png"/>
          <p:cNvPicPr preferRelativeResize="0"/>
          <p:nvPr/>
        </p:nvPicPr>
        <p:blipFill>
          <a:blip r:embed="rId3">
            <a:alphaModFix/>
          </a:blip>
          <a:stretch>
            <a:fillRect/>
          </a:stretch>
        </p:blipFill>
        <p:spPr>
          <a:xfrm>
            <a:off x="634850" y="4376175"/>
            <a:ext cx="2253676" cy="1491049"/>
          </a:xfrm>
          <a:prstGeom prst="rect">
            <a:avLst/>
          </a:prstGeom>
          <a:noFill/>
          <a:ln>
            <a:noFill/>
          </a:ln>
        </p:spPr>
      </p:pic>
      <p:pic>
        <p:nvPicPr>
          <p:cNvPr id="167" name="Google Shape;167;p1" title="Mariah_Gillaspie_IMG_1727.jpeg"/>
          <p:cNvPicPr preferRelativeResize="0"/>
          <p:nvPr/>
        </p:nvPicPr>
        <p:blipFill>
          <a:blip r:embed="rId4">
            <a:alphaModFix/>
          </a:blip>
          <a:stretch>
            <a:fillRect/>
          </a:stretch>
        </p:blipFill>
        <p:spPr>
          <a:xfrm>
            <a:off x="0" y="0"/>
            <a:ext cx="2521951" cy="3362601"/>
          </a:xfrm>
          <a:prstGeom prst="rect">
            <a:avLst/>
          </a:prstGeom>
          <a:noFill/>
          <a:ln>
            <a:noFill/>
          </a:ln>
        </p:spPr>
      </p:pic>
      <p:pic>
        <p:nvPicPr>
          <p:cNvPr id="168" name="Google Shape;168;p1" title="Joycelynn _Alford _inbound7408143272107844350.jpg"/>
          <p:cNvPicPr preferRelativeResize="0"/>
          <p:nvPr/>
        </p:nvPicPr>
        <p:blipFill>
          <a:blip r:embed="rId5">
            <a:alphaModFix/>
          </a:blip>
          <a:stretch>
            <a:fillRect/>
          </a:stretch>
        </p:blipFill>
        <p:spPr>
          <a:xfrm>
            <a:off x="9670051" y="0"/>
            <a:ext cx="2521951" cy="3362601"/>
          </a:xfrm>
          <a:prstGeom prst="rect">
            <a:avLst/>
          </a:prstGeom>
          <a:noFill/>
          <a:ln>
            <a:noFill/>
          </a:ln>
        </p:spPr>
      </p:pic>
      <p:pic>
        <p:nvPicPr>
          <p:cNvPr id="169" name="Google Shape;169;p1" title="DEE-P logo.jpg"/>
          <p:cNvPicPr preferRelativeResize="0"/>
          <p:nvPr/>
        </p:nvPicPr>
        <p:blipFill>
          <a:blip r:embed="rId6">
            <a:alphaModFix/>
          </a:blip>
          <a:stretch>
            <a:fillRect/>
          </a:stretch>
        </p:blipFill>
        <p:spPr>
          <a:xfrm>
            <a:off x="9142625" y="4665192"/>
            <a:ext cx="2521950" cy="8406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3d5aa790a68_0_776"/>
          <p:cNvPicPr preferRelativeResize="0"/>
          <p:nvPr/>
        </p:nvPicPr>
        <p:blipFill rotWithShape="1">
          <a:blip r:embed="rId3">
            <a:alphaModFix/>
          </a:blip>
          <a:srcRect l="18357" t="35317" r="46205"/>
          <a:stretch/>
        </p:blipFill>
        <p:spPr>
          <a:xfrm>
            <a:off x="8429150" y="3095007"/>
            <a:ext cx="3563100" cy="3658818"/>
          </a:xfrm>
          <a:prstGeom prst="rect">
            <a:avLst/>
          </a:prstGeom>
          <a:noFill/>
          <a:ln>
            <a:noFill/>
          </a:ln>
        </p:spPr>
      </p:pic>
      <p:pic>
        <p:nvPicPr>
          <p:cNvPr id="175" name="Google Shape;175;g3d5aa790a68_0_776"/>
          <p:cNvPicPr preferRelativeResize="0"/>
          <p:nvPr/>
        </p:nvPicPr>
        <p:blipFill rotWithShape="1">
          <a:blip r:embed="rId4">
            <a:alphaModFix/>
          </a:blip>
          <a:srcRect b="30104"/>
          <a:stretch/>
        </p:blipFill>
        <p:spPr>
          <a:xfrm>
            <a:off x="5511675" y="3095001"/>
            <a:ext cx="2554125" cy="3173750"/>
          </a:xfrm>
          <a:prstGeom prst="rect">
            <a:avLst/>
          </a:prstGeom>
          <a:noFill/>
          <a:ln>
            <a:noFill/>
          </a:ln>
        </p:spPr>
      </p:pic>
      <p:pic>
        <p:nvPicPr>
          <p:cNvPr id="176" name="Google Shape;176;g3d5aa790a68_0_776"/>
          <p:cNvPicPr preferRelativeResize="0"/>
          <p:nvPr/>
        </p:nvPicPr>
        <p:blipFill rotWithShape="1">
          <a:blip r:embed="rId5">
            <a:alphaModFix/>
          </a:blip>
          <a:srcRect l="11554" t="3956" r="24503" b="14130"/>
          <a:stretch/>
        </p:blipFill>
        <p:spPr>
          <a:xfrm>
            <a:off x="8065800" y="84272"/>
            <a:ext cx="3736924" cy="2692774"/>
          </a:xfrm>
          <a:prstGeom prst="rect">
            <a:avLst/>
          </a:prstGeom>
          <a:noFill/>
          <a:ln>
            <a:noFill/>
          </a:ln>
        </p:spPr>
      </p:pic>
      <p:pic>
        <p:nvPicPr>
          <p:cNvPr id="177" name="Google Shape;177;g3d5aa790a68_0_776" title="Screen Shot 2025-04-03 at 10.53.55 AM.png"/>
          <p:cNvPicPr preferRelativeResize="0"/>
          <p:nvPr/>
        </p:nvPicPr>
        <p:blipFill>
          <a:blip r:embed="rId6">
            <a:alphaModFix/>
          </a:blip>
          <a:stretch>
            <a:fillRect/>
          </a:stretch>
        </p:blipFill>
        <p:spPr>
          <a:xfrm>
            <a:off x="4581325" y="409249"/>
            <a:ext cx="3272100" cy="2042849"/>
          </a:xfrm>
          <a:prstGeom prst="rect">
            <a:avLst/>
          </a:prstGeom>
          <a:noFill/>
          <a:ln>
            <a:noFill/>
          </a:ln>
        </p:spPr>
      </p:pic>
      <p:sp>
        <p:nvSpPr>
          <p:cNvPr id="178" name="Google Shape;178;g3d5aa790a68_0_776"/>
          <p:cNvSpPr txBox="1"/>
          <p:nvPr/>
        </p:nvSpPr>
        <p:spPr>
          <a:xfrm>
            <a:off x="289425" y="1192900"/>
            <a:ext cx="4180200" cy="5424300"/>
          </a:xfrm>
          <a:prstGeom prst="rect">
            <a:avLst/>
          </a:prstGeom>
          <a:noFill/>
          <a:ln>
            <a:noFill/>
          </a:ln>
        </p:spPr>
        <p:txBody>
          <a:bodyPr spcFirstLastPara="1" wrap="square" lIns="91425" tIns="91425" rIns="91425" bIns="91425" anchor="t" anchorCtr="0">
            <a:noAutofit/>
          </a:bodyPr>
          <a:lstStyle/>
          <a:p>
            <a:pPr marL="457200" marR="0" lvl="0" indent="-406400" algn="l" defTabSz="914400" rtl="0" eaLnBrk="1" fontAlgn="auto" latinLnBrk="0" hangingPunct="1">
              <a:lnSpc>
                <a:spcPct val="100000"/>
              </a:lnSpc>
              <a:spcBef>
                <a:spcPts val="0"/>
              </a:spcBef>
              <a:spcAft>
                <a:spcPts val="0"/>
              </a:spcAft>
              <a:buClr>
                <a:srgbClr val="000000"/>
              </a:buClr>
              <a:buSzPts val="2800"/>
              <a:buFont typeface="Calibri"/>
              <a:buChar char="-"/>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Background in Global Public Health</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06400" algn="l" defTabSz="914400" rtl="0" eaLnBrk="1" fontAlgn="auto" latinLnBrk="0" hangingPunct="1">
              <a:lnSpc>
                <a:spcPct val="100000"/>
              </a:lnSpc>
              <a:spcBef>
                <a:spcPts val="0"/>
              </a:spcBef>
              <a:spcAft>
                <a:spcPts val="0"/>
              </a:spcAft>
              <a:buClr>
                <a:srgbClr val="000000"/>
              </a:buClr>
              <a:buSzPts val="2800"/>
              <a:buFont typeface="Calibri"/>
              <a:buChar char="-"/>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13 year old son with a severe pediatric-onset genetic epilepsy disorder - SCN8A-DEE</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06400" algn="l" defTabSz="914400" rtl="0" eaLnBrk="1" fontAlgn="auto" latinLnBrk="0" hangingPunct="1">
              <a:lnSpc>
                <a:spcPct val="100000"/>
              </a:lnSpc>
              <a:spcBef>
                <a:spcPts val="0"/>
              </a:spcBef>
              <a:spcAft>
                <a:spcPts val="0"/>
              </a:spcAft>
              <a:buClr>
                <a:srgbClr val="000000"/>
              </a:buClr>
              <a:buSzPts val="2800"/>
              <a:buFont typeface="Calibri"/>
              <a:buChar char="-"/>
              <a:tabLst/>
              <a:defRPr/>
            </a:pPr>
            <a: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t>Isolated caregiver with no information on best care and treatments on a newly discovered disorder</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179;g3d5aa790a68_0_776"/>
          <p:cNvSpPr txBox="1">
            <a:spLocks noGrp="1"/>
          </p:cNvSpPr>
          <p:nvPr>
            <p:ph type="title"/>
          </p:nvPr>
        </p:nvSpPr>
        <p:spPr>
          <a:xfrm>
            <a:off x="470980" y="244268"/>
            <a:ext cx="10608600" cy="532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200">
                <a:solidFill>
                  <a:srgbClr val="278ABD"/>
                </a:solidFill>
                <a:latin typeface="Figtree"/>
                <a:ea typeface="Figtree"/>
                <a:cs typeface="Figtree"/>
                <a:sym typeface="Figtree"/>
              </a:rPr>
              <a:t>About Me</a:t>
            </a:r>
            <a:endParaRPr sz="3200">
              <a:solidFill>
                <a:srgbClr val="278ABD"/>
              </a:solidFill>
              <a:latin typeface="Figtree"/>
              <a:ea typeface="Figtree"/>
              <a:cs typeface="Figtree"/>
              <a:sym typeface="Figtree"/>
            </a:endParaRPr>
          </a:p>
          <a:p>
            <a:pPr marL="0" lvl="0" indent="0" algn="l" rtl="0">
              <a:lnSpc>
                <a:spcPct val="90000"/>
              </a:lnSpc>
              <a:spcBef>
                <a:spcPts val="0"/>
              </a:spcBef>
              <a:spcAft>
                <a:spcPts val="0"/>
              </a:spcAft>
              <a:buClr>
                <a:srgbClr val="278ABD"/>
              </a:buClr>
              <a:buSzPts val="3200"/>
              <a:buFont typeface="Figtree"/>
              <a:buNone/>
            </a:pPr>
            <a:endParaRPr sz="3529" b="1">
              <a:solidFill>
                <a:srgbClr val="1A1A1A"/>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g3d5aa790a68_0_866" title="Screen Shot 2025-03-11 at 5.45.19 PM.png"/>
          <p:cNvPicPr preferRelativeResize="0"/>
          <p:nvPr/>
        </p:nvPicPr>
        <p:blipFill rotWithShape="1">
          <a:blip r:embed="rId3">
            <a:alphaModFix/>
          </a:blip>
          <a:srcRect l="1078" b="46983"/>
          <a:stretch/>
        </p:blipFill>
        <p:spPr>
          <a:xfrm>
            <a:off x="0" y="0"/>
            <a:ext cx="12192000" cy="3694726"/>
          </a:xfrm>
          <a:prstGeom prst="rect">
            <a:avLst/>
          </a:prstGeom>
          <a:noFill/>
          <a:ln>
            <a:noFill/>
          </a:ln>
        </p:spPr>
      </p:pic>
      <p:pic>
        <p:nvPicPr>
          <p:cNvPr id="185" name="Google Shape;185;g3d5aa790a68_0_866" title="PXL_20220422_204210506.jpg"/>
          <p:cNvPicPr preferRelativeResize="0"/>
          <p:nvPr/>
        </p:nvPicPr>
        <p:blipFill>
          <a:blip r:embed="rId4">
            <a:alphaModFix/>
          </a:blip>
          <a:stretch>
            <a:fillRect/>
          </a:stretch>
        </p:blipFill>
        <p:spPr>
          <a:xfrm>
            <a:off x="-1536875" y="3441819"/>
            <a:ext cx="6121677" cy="3443449"/>
          </a:xfrm>
          <a:prstGeom prst="rect">
            <a:avLst/>
          </a:prstGeom>
          <a:noFill/>
          <a:ln>
            <a:noFill/>
          </a:ln>
        </p:spPr>
      </p:pic>
      <p:pic>
        <p:nvPicPr>
          <p:cNvPr id="186" name="Google Shape;186;g3d5aa790a68_0_866" title="PXL_20220926_162021062.jpg"/>
          <p:cNvPicPr preferRelativeResize="0"/>
          <p:nvPr/>
        </p:nvPicPr>
        <p:blipFill rotWithShape="1">
          <a:blip r:embed="rId5">
            <a:alphaModFix/>
          </a:blip>
          <a:srcRect l="-3210" r="25304"/>
          <a:stretch/>
        </p:blipFill>
        <p:spPr>
          <a:xfrm>
            <a:off x="3352100" y="-12"/>
            <a:ext cx="2902176" cy="6622874"/>
          </a:xfrm>
          <a:prstGeom prst="rect">
            <a:avLst/>
          </a:prstGeom>
          <a:noFill/>
          <a:ln>
            <a:noFill/>
          </a:ln>
        </p:spPr>
      </p:pic>
      <p:pic>
        <p:nvPicPr>
          <p:cNvPr id="187" name="Google Shape;187;g3d5aa790a68_0_866" title="PXL_20230514_131227461.jpg"/>
          <p:cNvPicPr preferRelativeResize="0"/>
          <p:nvPr/>
        </p:nvPicPr>
        <p:blipFill rotWithShape="1">
          <a:blip r:embed="rId6">
            <a:alphaModFix/>
          </a:blip>
          <a:srcRect r="13187"/>
          <a:stretch/>
        </p:blipFill>
        <p:spPr>
          <a:xfrm>
            <a:off x="9937225" y="3339750"/>
            <a:ext cx="2216200" cy="4538399"/>
          </a:xfrm>
          <a:prstGeom prst="rect">
            <a:avLst/>
          </a:prstGeom>
          <a:noFill/>
          <a:ln>
            <a:noFill/>
          </a:ln>
        </p:spPr>
      </p:pic>
      <p:pic>
        <p:nvPicPr>
          <p:cNvPr id="188" name="Google Shape;188;g3d5aa790a68_0_866" title="PXL_20240131_054912058.jpg"/>
          <p:cNvPicPr preferRelativeResize="0"/>
          <p:nvPr/>
        </p:nvPicPr>
        <p:blipFill rotWithShape="1">
          <a:blip r:embed="rId7">
            <a:alphaModFix/>
          </a:blip>
          <a:srcRect t="24242"/>
          <a:stretch/>
        </p:blipFill>
        <p:spPr>
          <a:xfrm>
            <a:off x="3466975" y="4670513"/>
            <a:ext cx="3448475" cy="4644388"/>
          </a:xfrm>
          <a:prstGeom prst="rect">
            <a:avLst/>
          </a:prstGeom>
          <a:noFill/>
          <a:ln>
            <a:noFill/>
          </a:ln>
        </p:spPr>
      </p:pic>
      <p:pic>
        <p:nvPicPr>
          <p:cNvPr id="189" name="Google Shape;189;g3d5aa790a68_0_866" title="PXL_20260205_205858823.jpg"/>
          <p:cNvPicPr preferRelativeResize="0"/>
          <p:nvPr/>
        </p:nvPicPr>
        <p:blipFill rotWithShape="1">
          <a:blip r:embed="rId8">
            <a:alphaModFix/>
          </a:blip>
          <a:srcRect l="6725"/>
          <a:stretch/>
        </p:blipFill>
        <p:spPr>
          <a:xfrm>
            <a:off x="7920038" y="3339750"/>
            <a:ext cx="2017175" cy="3844803"/>
          </a:xfrm>
          <a:prstGeom prst="rect">
            <a:avLst/>
          </a:prstGeom>
          <a:noFill/>
          <a:ln>
            <a:noFill/>
          </a:ln>
        </p:spPr>
      </p:pic>
      <p:pic>
        <p:nvPicPr>
          <p:cNvPr id="190" name="Google Shape;190;g3d5aa790a68_0_866" title="PXL_20220421_040151715.jpg"/>
          <p:cNvPicPr preferRelativeResize="0"/>
          <p:nvPr/>
        </p:nvPicPr>
        <p:blipFill>
          <a:blip r:embed="rId9">
            <a:alphaModFix/>
          </a:blip>
          <a:stretch>
            <a:fillRect/>
          </a:stretch>
        </p:blipFill>
        <p:spPr>
          <a:xfrm>
            <a:off x="5378700" y="3339750"/>
            <a:ext cx="2552826" cy="4538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3d5aa790a68_0_589"/>
          <p:cNvSpPr txBox="1">
            <a:spLocks noGrp="1"/>
          </p:cNvSpPr>
          <p:nvPr>
            <p:ph type="body" idx="1"/>
          </p:nvPr>
        </p:nvSpPr>
        <p:spPr>
          <a:xfrm>
            <a:off x="164750" y="5192163"/>
            <a:ext cx="11841900" cy="6672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1800"/>
              <a:buNone/>
            </a:pPr>
            <a:r>
              <a:rPr lang="en-US" sz="2360"/>
              <a:t>Nearly 1000 monogenetic conditions causing a DEE condition have been identified.</a:t>
            </a:r>
            <a:endParaRPr sz="2360"/>
          </a:p>
          <a:p>
            <a:pPr marL="164465" lvl="0" indent="0" algn="l" rtl="0">
              <a:lnSpc>
                <a:spcPct val="70000"/>
              </a:lnSpc>
              <a:spcBef>
                <a:spcPts val="1000"/>
              </a:spcBef>
              <a:spcAft>
                <a:spcPts val="0"/>
              </a:spcAft>
              <a:buClr>
                <a:schemeClr val="dk1"/>
              </a:buClr>
              <a:buSzPts val="2170"/>
              <a:buNone/>
            </a:pPr>
            <a:endParaRPr sz="2170"/>
          </a:p>
        </p:txBody>
      </p:sp>
      <p:pic>
        <p:nvPicPr>
          <p:cNvPr id="196" name="Google Shape;196;g3d5aa790a68_0_589"/>
          <p:cNvPicPr preferRelativeResize="0"/>
          <p:nvPr/>
        </p:nvPicPr>
        <p:blipFill rotWithShape="1">
          <a:blip r:embed="rId3">
            <a:alphaModFix/>
          </a:blip>
          <a:srcRect/>
          <a:stretch/>
        </p:blipFill>
        <p:spPr>
          <a:xfrm>
            <a:off x="1560305" y="1502268"/>
            <a:ext cx="9071394" cy="3226375"/>
          </a:xfrm>
          <a:prstGeom prst="rect">
            <a:avLst/>
          </a:prstGeom>
          <a:noFill/>
          <a:ln>
            <a:noFill/>
          </a:ln>
        </p:spPr>
      </p:pic>
      <p:sp>
        <p:nvSpPr>
          <p:cNvPr id="197" name="Google Shape;197;g3d5aa790a68_0_589"/>
          <p:cNvSpPr txBox="1"/>
          <p:nvPr/>
        </p:nvSpPr>
        <p:spPr>
          <a:xfrm>
            <a:off x="10451482" y="4395436"/>
            <a:ext cx="1298400" cy="66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67"/>
              <a:buFont typeface="Arial"/>
              <a:buNone/>
              <a:tabLst/>
              <a:defRPr/>
            </a:pPr>
            <a:r>
              <a:rPr kumimoji="0" lang="en-US" sz="1867" b="0" i="0" u="none" strike="noStrike" kern="0" cap="none" spc="0" normalizeH="0" baseline="0" noProof="0">
                <a:ln>
                  <a:noFill/>
                </a:ln>
                <a:solidFill>
                  <a:srgbClr val="000000"/>
                </a:solidFill>
                <a:effectLst/>
                <a:uLnTx/>
                <a:uFillTx/>
                <a:latin typeface="Arial"/>
                <a:ea typeface="Arial"/>
                <a:cs typeface="Arial"/>
                <a:sym typeface="Arial"/>
              </a:rPr>
              <a:t>Oliver et al 2023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g3d5aa790a68_0_589"/>
          <p:cNvSpPr txBox="1"/>
          <p:nvPr/>
        </p:nvSpPr>
        <p:spPr>
          <a:xfrm>
            <a:off x="257000" y="5697250"/>
            <a:ext cx="11657400" cy="667200"/>
          </a:xfrm>
          <a:prstGeom prst="rect">
            <a:avLst/>
          </a:prstGeom>
          <a:noFill/>
          <a:ln>
            <a:noFill/>
          </a:ln>
        </p:spPr>
        <p:txBody>
          <a:bodyPr spcFirstLastPara="1" wrap="square" lIns="91425" tIns="91425" rIns="91425" bIns="91425" anchor="t" anchorCtr="0">
            <a:noAutofit/>
          </a:bodyPr>
          <a:lstStyle/>
          <a:p>
            <a:pPr marL="457200" marR="0" lvl="0" indent="-387397" algn="l" defTabSz="914400" rtl="0" eaLnBrk="1" fontAlgn="auto" latinLnBrk="0" hangingPunct="1">
              <a:lnSpc>
                <a:spcPct val="90000"/>
              </a:lnSpc>
              <a:spcBef>
                <a:spcPts val="1000"/>
              </a:spcBef>
              <a:spcAft>
                <a:spcPts val="0"/>
              </a:spcAft>
              <a:buClr>
                <a:srgbClr val="000000"/>
              </a:buClr>
              <a:buSzPts val="2500"/>
              <a:buFont typeface="Arial"/>
              <a:buChar char="➔"/>
              <a:tabLst/>
              <a:defRPr/>
            </a:pPr>
            <a:r>
              <a:rPr kumimoji="0" lang="en-US" sz="2500" b="1" i="0" u="none" strike="noStrike" kern="0" cap="none" spc="0" normalizeH="0" baseline="0" noProof="0">
                <a:ln>
                  <a:noFill/>
                </a:ln>
                <a:solidFill>
                  <a:srgbClr val="000000"/>
                </a:solidFill>
                <a:effectLst/>
                <a:uLnTx/>
                <a:uFillTx/>
                <a:latin typeface="Arial"/>
                <a:cs typeface="Arial"/>
                <a:sym typeface="Arial"/>
              </a:rPr>
              <a:t>We cannot only pursue clinical trial readiness one disorder at a time.</a:t>
            </a:r>
            <a:endParaRPr kumimoji="0" sz="25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pic>
        <p:nvPicPr>
          <p:cNvPr id="199" name="Google Shape;199;g3d5aa790a68_0_589" descr="The Inchstone Project Community Update ..."/>
          <p:cNvPicPr preferRelativeResize="0"/>
          <p:nvPr/>
        </p:nvPicPr>
        <p:blipFill rotWithShape="1">
          <a:blip r:embed="rId4">
            <a:alphaModFix/>
          </a:blip>
          <a:srcRect l="6655"/>
          <a:stretch/>
        </p:blipFill>
        <p:spPr>
          <a:xfrm>
            <a:off x="9810675" y="0"/>
            <a:ext cx="2446350" cy="869100"/>
          </a:xfrm>
          <a:prstGeom prst="rect">
            <a:avLst/>
          </a:prstGeom>
          <a:noFill/>
          <a:ln>
            <a:noFill/>
          </a:ln>
        </p:spPr>
      </p:pic>
      <p:sp>
        <p:nvSpPr>
          <p:cNvPr id="200" name="Google Shape;200;g3d5aa790a68_0_589"/>
          <p:cNvSpPr txBox="1">
            <a:spLocks noGrp="1"/>
          </p:cNvSpPr>
          <p:nvPr>
            <p:ph type="title"/>
          </p:nvPr>
        </p:nvSpPr>
        <p:spPr>
          <a:xfrm>
            <a:off x="620330" y="359143"/>
            <a:ext cx="10608600" cy="532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200">
                <a:solidFill>
                  <a:srgbClr val="278ABD"/>
                </a:solidFill>
                <a:latin typeface="Figtree"/>
                <a:ea typeface="Figtree"/>
                <a:cs typeface="Figtree"/>
                <a:sym typeface="Figtree"/>
              </a:rPr>
              <a:t>There is Exponential Growth in Gene Discovery</a:t>
            </a:r>
            <a:endParaRPr sz="3200">
              <a:solidFill>
                <a:srgbClr val="278ABD"/>
              </a:solidFill>
              <a:latin typeface="Figtree"/>
              <a:ea typeface="Figtree"/>
              <a:cs typeface="Figtree"/>
              <a:sym typeface="Figtree"/>
            </a:endParaRPr>
          </a:p>
          <a:p>
            <a:pPr marL="0" lvl="0" indent="0" algn="l" rtl="0">
              <a:lnSpc>
                <a:spcPct val="90000"/>
              </a:lnSpc>
              <a:spcBef>
                <a:spcPts val="0"/>
              </a:spcBef>
              <a:spcAft>
                <a:spcPts val="0"/>
              </a:spcAft>
              <a:buClr>
                <a:srgbClr val="278ABD"/>
              </a:buClr>
              <a:buSzPts val="3200"/>
              <a:buFont typeface="Figtree"/>
              <a:buNone/>
            </a:pPr>
            <a:endParaRPr sz="3529" b="1">
              <a:solidFill>
                <a:srgbClr val="1A1A1A"/>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d5aa790a68_0_583"/>
          <p:cNvSpPr txBox="1">
            <a:spLocks noGrp="1"/>
          </p:cNvSpPr>
          <p:nvPr>
            <p:ph type="title"/>
          </p:nvPr>
        </p:nvSpPr>
        <p:spPr>
          <a:xfrm>
            <a:off x="620330" y="359143"/>
            <a:ext cx="10608600" cy="532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78ABD"/>
                </a:solidFill>
              </a:rPr>
              <a:t>Building DEE-P Connections</a:t>
            </a:r>
            <a:endParaRPr>
              <a:solidFill>
                <a:srgbClr val="278ABD"/>
              </a:solidFill>
            </a:endParaRPr>
          </a:p>
          <a:p>
            <a:pPr marL="0" lvl="0" indent="0" algn="l" rtl="0">
              <a:lnSpc>
                <a:spcPct val="90000"/>
              </a:lnSpc>
              <a:spcBef>
                <a:spcPts val="0"/>
              </a:spcBef>
              <a:spcAft>
                <a:spcPts val="0"/>
              </a:spcAft>
              <a:buClr>
                <a:srgbClr val="278ABD"/>
              </a:buClr>
              <a:buSzPts val="3200"/>
              <a:buFont typeface="Figtree"/>
              <a:buNone/>
            </a:pPr>
            <a:endParaRPr sz="3529" b="1">
              <a:solidFill>
                <a:srgbClr val="1A1A1A"/>
              </a:solidFill>
              <a:latin typeface="Raleway"/>
              <a:ea typeface="Raleway"/>
              <a:cs typeface="Raleway"/>
              <a:sym typeface="Raleway"/>
            </a:endParaRPr>
          </a:p>
        </p:txBody>
      </p:sp>
      <p:pic>
        <p:nvPicPr>
          <p:cNvPr id="206" name="Google Shape;206;g3d5aa790a68_0_583"/>
          <p:cNvPicPr preferRelativeResize="0"/>
          <p:nvPr/>
        </p:nvPicPr>
        <p:blipFill rotWithShape="1">
          <a:blip r:embed="rId3">
            <a:alphaModFix/>
          </a:blip>
          <a:srcRect/>
          <a:stretch/>
        </p:blipFill>
        <p:spPr>
          <a:xfrm>
            <a:off x="7153174" y="233550"/>
            <a:ext cx="5038826" cy="1615800"/>
          </a:xfrm>
          <a:prstGeom prst="rect">
            <a:avLst/>
          </a:prstGeom>
          <a:noFill/>
          <a:ln>
            <a:noFill/>
          </a:ln>
        </p:spPr>
      </p:pic>
      <p:pic>
        <p:nvPicPr>
          <p:cNvPr id="207" name="Google Shape;207;g3d5aa790a68_0_583" title="Screen Shot 2025-04-14 at 9.42.23 AM.png"/>
          <p:cNvPicPr preferRelativeResize="0"/>
          <p:nvPr/>
        </p:nvPicPr>
        <p:blipFill rotWithShape="1">
          <a:blip r:embed="rId4">
            <a:alphaModFix/>
          </a:blip>
          <a:srcRect t="6094"/>
          <a:stretch/>
        </p:blipFill>
        <p:spPr>
          <a:xfrm>
            <a:off x="8143727" y="3015373"/>
            <a:ext cx="3729150" cy="3269649"/>
          </a:xfrm>
          <a:prstGeom prst="rect">
            <a:avLst/>
          </a:prstGeom>
          <a:noFill/>
          <a:ln>
            <a:noFill/>
          </a:ln>
        </p:spPr>
      </p:pic>
      <p:pic>
        <p:nvPicPr>
          <p:cNvPr id="208" name="Google Shape;208;g3d5aa790a68_0_583"/>
          <p:cNvPicPr preferRelativeResize="0"/>
          <p:nvPr/>
        </p:nvPicPr>
        <p:blipFill rotWithShape="1">
          <a:blip r:embed="rId5">
            <a:alphaModFix/>
          </a:blip>
          <a:srcRect/>
          <a:stretch/>
        </p:blipFill>
        <p:spPr>
          <a:xfrm>
            <a:off x="4458012" y="2584921"/>
            <a:ext cx="3275976" cy="3794700"/>
          </a:xfrm>
          <a:prstGeom prst="rect">
            <a:avLst/>
          </a:prstGeom>
          <a:noFill/>
          <a:ln>
            <a:noFill/>
          </a:ln>
        </p:spPr>
      </p:pic>
      <p:pic>
        <p:nvPicPr>
          <p:cNvPr id="209" name="Google Shape;209;g3d5aa790a68_0_583" title="Screen Shot 2026-04-14 at 5.25.44 PM.png"/>
          <p:cNvPicPr preferRelativeResize="0"/>
          <p:nvPr/>
        </p:nvPicPr>
        <p:blipFill>
          <a:blip r:embed="rId6">
            <a:alphaModFix/>
          </a:blip>
          <a:stretch>
            <a:fillRect/>
          </a:stretch>
        </p:blipFill>
        <p:spPr>
          <a:xfrm>
            <a:off x="267825" y="2286788"/>
            <a:ext cx="3355899" cy="4390976"/>
          </a:xfrm>
          <a:prstGeom prst="rect">
            <a:avLst/>
          </a:prstGeom>
          <a:noFill/>
          <a:ln>
            <a:noFill/>
          </a:ln>
        </p:spPr>
      </p:pic>
      <p:pic>
        <p:nvPicPr>
          <p:cNvPr id="210" name="Google Shape;210;g3d5aa790a68_0_583" title="Screen Shot 2026-04-14 at 5.25.33 PM.png"/>
          <p:cNvPicPr preferRelativeResize="0"/>
          <p:nvPr/>
        </p:nvPicPr>
        <p:blipFill>
          <a:blip r:embed="rId7">
            <a:alphaModFix/>
          </a:blip>
          <a:stretch>
            <a:fillRect/>
          </a:stretch>
        </p:blipFill>
        <p:spPr>
          <a:xfrm>
            <a:off x="1002475" y="6285025"/>
            <a:ext cx="599475" cy="315525"/>
          </a:xfrm>
          <a:prstGeom prst="rect">
            <a:avLst/>
          </a:prstGeom>
          <a:noFill/>
          <a:ln>
            <a:noFill/>
          </a:ln>
        </p:spPr>
      </p:pic>
      <p:sp>
        <p:nvSpPr>
          <p:cNvPr id="211" name="Google Shape;211;g3d5aa790a68_0_583"/>
          <p:cNvSpPr txBox="1">
            <a:spLocks noGrp="1"/>
          </p:cNvSpPr>
          <p:nvPr>
            <p:ph type="title"/>
          </p:nvPr>
        </p:nvSpPr>
        <p:spPr>
          <a:xfrm>
            <a:off x="4302550" y="1821425"/>
            <a:ext cx="36423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300"/>
              <a:buNone/>
            </a:pPr>
            <a:r>
              <a:rPr lang="en-US" sz="2500">
                <a:solidFill>
                  <a:schemeClr val="dk1"/>
                </a:solidFill>
                <a:latin typeface="Lexend"/>
                <a:ea typeface="Lexend"/>
                <a:cs typeface="Lexend"/>
                <a:sym typeface="Lexend"/>
              </a:rPr>
              <a:t>Resource Center Hub</a:t>
            </a:r>
            <a:endParaRPr sz="2500">
              <a:solidFill>
                <a:schemeClr val="dk1"/>
              </a:solidFill>
              <a:latin typeface="Lexend"/>
              <a:ea typeface="Lexend"/>
              <a:cs typeface="Lexend"/>
              <a:sym typeface="Lexend"/>
            </a:endParaRPr>
          </a:p>
        </p:txBody>
      </p:sp>
      <p:sp>
        <p:nvSpPr>
          <p:cNvPr id="212" name="Google Shape;212;g3d5aa790a68_0_583"/>
          <p:cNvSpPr txBox="1">
            <a:spLocks noGrp="1"/>
          </p:cNvSpPr>
          <p:nvPr>
            <p:ph type="title"/>
          </p:nvPr>
        </p:nvSpPr>
        <p:spPr>
          <a:xfrm>
            <a:off x="124625" y="1442875"/>
            <a:ext cx="36423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300"/>
              <a:buNone/>
            </a:pPr>
            <a:r>
              <a:rPr lang="en-US" sz="2500">
                <a:solidFill>
                  <a:schemeClr val="dk1"/>
                </a:solidFill>
                <a:latin typeface="Lexend"/>
                <a:ea typeface="Lexend"/>
                <a:cs typeface="Lexend"/>
                <a:sym typeface="Lexend"/>
              </a:rPr>
              <a:t>Collaboration</a:t>
            </a:r>
            <a:endParaRPr sz="2500">
              <a:solidFill>
                <a:schemeClr val="dk1"/>
              </a:solidFill>
              <a:latin typeface="Lexend"/>
              <a:ea typeface="Lexend"/>
              <a:cs typeface="Lexend"/>
              <a:sym typeface="Lexend"/>
            </a:endParaRPr>
          </a:p>
        </p:txBody>
      </p:sp>
      <p:sp>
        <p:nvSpPr>
          <p:cNvPr id="213" name="Google Shape;213;g3d5aa790a68_0_583"/>
          <p:cNvSpPr txBox="1">
            <a:spLocks noGrp="1"/>
          </p:cNvSpPr>
          <p:nvPr>
            <p:ph type="title"/>
          </p:nvPr>
        </p:nvSpPr>
        <p:spPr>
          <a:xfrm>
            <a:off x="8187150" y="1997350"/>
            <a:ext cx="36423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1300"/>
              <a:buNone/>
            </a:pPr>
            <a:r>
              <a:rPr lang="en-US" sz="2500">
                <a:solidFill>
                  <a:schemeClr val="dk1"/>
                </a:solidFill>
                <a:latin typeface="Lexend"/>
                <a:ea typeface="Lexend"/>
                <a:cs typeface="Lexend"/>
                <a:sym typeface="Lexend"/>
              </a:rPr>
              <a:t>Multi-layered Approach</a:t>
            </a:r>
            <a:endParaRPr sz="2500">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d5aa790a68_0_1014"/>
          <p:cNvSpPr txBox="1">
            <a:spLocks noGrp="1"/>
          </p:cNvSpPr>
          <p:nvPr>
            <p:ph type="title"/>
          </p:nvPr>
        </p:nvSpPr>
        <p:spPr>
          <a:xfrm>
            <a:off x="620330" y="359143"/>
            <a:ext cx="10608600" cy="532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78ABD"/>
                </a:solidFill>
              </a:rPr>
              <a:t>Guidance on Endpoints</a:t>
            </a:r>
            <a:endParaRPr>
              <a:solidFill>
                <a:srgbClr val="278ABD"/>
              </a:solidFill>
            </a:endParaRPr>
          </a:p>
          <a:p>
            <a:pPr marL="0" lvl="0" indent="0" algn="l" rtl="0">
              <a:lnSpc>
                <a:spcPct val="90000"/>
              </a:lnSpc>
              <a:spcBef>
                <a:spcPts val="0"/>
              </a:spcBef>
              <a:spcAft>
                <a:spcPts val="0"/>
              </a:spcAft>
              <a:buClr>
                <a:srgbClr val="278ABD"/>
              </a:buClr>
              <a:buSzPts val="3200"/>
              <a:buFont typeface="Figtree"/>
              <a:buNone/>
            </a:pPr>
            <a:endParaRPr sz="3529" b="1">
              <a:solidFill>
                <a:srgbClr val="1A1A1A"/>
              </a:solidFill>
              <a:latin typeface="Raleway"/>
              <a:ea typeface="Raleway"/>
              <a:cs typeface="Raleway"/>
              <a:sym typeface="Raleway"/>
            </a:endParaRPr>
          </a:p>
        </p:txBody>
      </p:sp>
      <p:sp>
        <p:nvSpPr>
          <p:cNvPr id="219" name="Google Shape;219;g3d5aa790a68_0_1014"/>
          <p:cNvSpPr txBox="1"/>
          <p:nvPr/>
        </p:nvSpPr>
        <p:spPr>
          <a:xfrm>
            <a:off x="1817088" y="1096063"/>
            <a:ext cx="7853700" cy="574800"/>
          </a:xfrm>
          <a:prstGeom prst="rect">
            <a:avLst/>
          </a:prstGeom>
          <a:noFill/>
          <a:ln>
            <a:noFill/>
          </a:ln>
        </p:spPr>
        <p:txBody>
          <a:bodyPr spcFirstLastPara="1" wrap="square" lIns="81275" tIns="81275" rIns="81275" bIns="81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23"/>
              <a:buFont typeface="Arial"/>
              <a:buNone/>
              <a:tabLst/>
              <a:defRPr/>
            </a:pPr>
            <a:r>
              <a:rPr kumimoji="0" lang="en-US" sz="2667" b="0" i="0" u="none" strike="noStrike" kern="0" cap="none" spc="0" normalizeH="0" baseline="0" noProof="0">
                <a:ln>
                  <a:noFill/>
                </a:ln>
                <a:solidFill>
                  <a:srgbClr val="78206E"/>
                </a:solidFill>
                <a:effectLst/>
                <a:uLnTx/>
                <a:uFillTx/>
                <a:latin typeface="Lexend"/>
                <a:ea typeface="Lexend"/>
                <a:cs typeface="Lexend"/>
                <a:sym typeface="Lexend"/>
              </a:rPr>
              <a:t>21st Century Cures Act</a:t>
            </a:r>
            <a:endParaRPr kumimoji="0" sz="2667" b="0" i="0" u="none" strike="noStrike" kern="0" cap="none" spc="0" normalizeH="0" baseline="0" noProof="0">
              <a:ln>
                <a:noFill/>
              </a:ln>
              <a:solidFill>
                <a:srgbClr val="78206E"/>
              </a:solidFill>
              <a:effectLst/>
              <a:uLnTx/>
              <a:uFillTx/>
              <a:latin typeface="Lexend"/>
              <a:ea typeface="Lexend"/>
              <a:cs typeface="Lexend"/>
              <a:sym typeface="Lexend"/>
            </a:endParaRPr>
          </a:p>
        </p:txBody>
      </p:sp>
      <p:sp>
        <p:nvSpPr>
          <p:cNvPr id="220" name="Google Shape;220;g3d5aa790a68_0_1014"/>
          <p:cNvSpPr txBox="1"/>
          <p:nvPr/>
        </p:nvSpPr>
        <p:spPr>
          <a:xfrm>
            <a:off x="1021793" y="1745263"/>
            <a:ext cx="8649000" cy="1803600"/>
          </a:xfrm>
          <a:prstGeom prst="rect">
            <a:avLst/>
          </a:prstGeom>
          <a:noFill/>
          <a:ln>
            <a:noFill/>
          </a:ln>
        </p:spPr>
        <p:txBody>
          <a:bodyPr spcFirstLastPara="1" wrap="square" lIns="81275" tIns="81275" rIns="81275" bIns="81275" anchor="t" anchorCtr="0">
            <a:noAutofit/>
          </a:bodyPr>
          <a:lstStyle/>
          <a:p>
            <a:pPr marL="0" marR="0" lvl="0" indent="0" algn="l" defTabSz="914400" rtl="0" eaLnBrk="1" fontAlgn="auto" latinLnBrk="0" hangingPunct="1">
              <a:lnSpc>
                <a:spcPct val="100000"/>
              </a:lnSpc>
              <a:spcBef>
                <a:spcPts val="1067"/>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rPr>
              <a:t>Provides the impetus for robust inclusion of and reliance on patient experience data when evaluating clinical benefits of new therapies. </a:t>
            </a:r>
            <a:endParaRPr kumimoji="0"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endParaRPr>
          </a:p>
          <a:p>
            <a:pPr marL="0" marR="0" lvl="0" indent="0" algn="l" defTabSz="914400" rtl="0" eaLnBrk="1" fontAlgn="auto" latinLnBrk="0" hangingPunct="1">
              <a:lnSpc>
                <a:spcPct val="100000"/>
              </a:lnSpc>
              <a:spcBef>
                <a:spcPts val="1067"/>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rPr>
              <a:t>This expansive definition of “patient experience data” includes a wide range of opportunities for the collection of information that might be used to inform and provide a greater patient focus in medical product development</a:t>
            </a:r>
            <a:endParaRPr kumimoji="0"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endParaRPr>
          </a:p>
          <a:p>
            <a:pPr marL="0" marR="0" lvl="0" indent="0" algn="l" defTabSz="914400" rtl="0" eaLnBrk="1" fontAlgn="auto" latinLnBrk="0" hangingPunct="1">
              <a:lnSpc>
                <a:spcPct val="100000"/>
              </a:lnSpc>
              <a:spcBef>
                <a:spcPts val="1067"/>
              </a:spcBef>
              <a:spcAft>
                <a:spcPts val="0"/>
              </a:spcAft>
              <a:buClr>
                <a:srgbClr val="000000"/>
              </a:buClr>
              <a:buSzTx/>
              <a:buFont typeface="Arial"/>
              <a:buNone/>
              <a:tabLst/>
              <a:defRPr/>
            </a:pPr>
            <a:endParaRPr kumimoji="0"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endParaRPr>
          </a:p>
        </p:txBody>
      </p:sp>
      <p:pic>
        <p:nvPicPr>
          <p:cNvPr id="221" name="Google Shape;221;g3d5aa790a68_0_1014" title="Qq34fEvVc8ZzmD6.png"/>
          <p:cNvPicPr preferRelativeResize="0"/>
          <p:nvPr/>
        </p:nvPicPr>
        <p:blipFill>
          <a:blip r:embed="rId3">
            <a:alphaModFix/>
          </a:blip>
          <a:stretch>
            <a:fillRect/>
          </a:stretch>
        </p:blipFill>
        <p:spPr>
          <a:xfrm>
            <a:off x="9454575" y="1874968"/>
            <a:ext cx="1348795" cy="1348795"/>
          </a:xfrm>
          <a:prstGeom prst="rect">
            <a:avLst/>
          </a:prstGeom>
          <a:noFill/>
          <a:ln>
            <a:noFill/>
          </a:ln>
        </p:spPr>
      </p:pic>
      <p:sp>
        <p:nvSpPr>
          <p:cNvPr id="222" name="Google Shape;222;g3d5aa790a68_0_1014"/>
          <p:cNvSpPr txBox="1"/>
          <p:nvPr/>
        </p:nvSpPr>
        <p:spPr>
          <a:xfrm>
            <a:off x="2710488" y="4703045"/>
            <a:ext cx="7853700" cy="1557900"/>
          </a:xfrm>
          <a:prstGeom prst="rect">
            <a:avLst/>
          </a:prstGeom>
          <a:noFill/>
          <a:ln>
            <a:noFill/>
          </a:ln>
        </p:spPr>
        <p:txBody>
          <a:bodyPr spcFirstLastPara="1" wrap="square" lIns="81275" tIns="81275" rIns="81275" bIns="81275" anchor="t" anchorCtr="0">
            <a:noAutofit/>
          </a:bodyPr>
          <a:lstStyle/>
          <a:p>
            <a:pPr marL="0" marR="0" lvl="0" indent="0" algn="l" defTabSz="914400" rtl="0" eaLnBrk="1" fontAlgn="auto" latinLnBrk="0" hangingPunct="1">
              <a:lnSpc>
                <a:spcPct val="100000"/>
              </a:lnSpc>
              <a:spcBef>
                <a:spcPts val="1067"/>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rPr>
              <a:t>Issued in response to the Act to aid researchers and drug developers in designing clinical outcome assessments (COA) that provide optimal tests of a therapy's benefits.</a:t>
            </a:r>
            <a:endParaRPr kumimoji="0"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endParaRPr>
          </a:p>
          <a:p>
            <a:pPr marL="0" marR="0" lvl="0" indent="0" algn="l" defTabSz="914400" rtl="0" eaLnBrk="1" fontAlgn="auto" latinLnBrk="0" hangingPunct="1">
              <a:lnSpc>
                <a:spcPct val="100000"/>
              </a:lnSpc>
              <a:spcBef>
                <a:spcPts val="1067"/>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rPr>
              <a:t>These guidances focus exclusively on clinical outcomes and emphasize the essential and extensive role of patient-caregiver involvement in most aspects of COA development</a:t>
            </a:r>
            <a:endParaRPr kumimoji="0" sz="1600" b="0" i="0" u="none" strike="noStrike" kern="0" cap="none" spc="0" normalizeH="0" baseline="0" noProof="0">
              <a:ln>
                <a:noFill/>
              </a:ln>
              <a:solidFill>
                <a:srgbClr val="1B1B1B"/>
              </a:solidFill>
              <a:effectLst/>
              <a:highlight>
                <a:srgbClr val="FFFFFF"/>
              </a:highlight>
              <a:uLnTx/>
              <a:uFillTx/>
              <a:latin typeface="Readex Pro"/>
              <a:ea typeface="Readex Pro"/>
              <a:cs typeface="Readex Pro"/>
              <a:sym typeface="Readex Pr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g3d5aa790a68_0_1014"/>
          <p:cNvSpPr txBox="1"/>
          <p:nvPr/>
        </p:nvSpPr>
        <p:spPr>
          <a:xfrm>
            <a:off x="1419478" y="3548845"/>
            <a:ext cx="8374500" cy="1464300"/>
          </a:xfrm>
          <a:prstGeom prst="rect">
            <a:avLst/>
          </a:prstGeom>
          <a:noFill/>
          <a:ln>
            <a:noFill/>
          </a:ln>
        </p:spPr>
        <p:txBody>
          <a:bodyPr spcFirstLastPara="1" wrap="square" lIns="81275" tIns="81275" rIns="81275" bIns="81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23"/>
              <a:buFont typeface="Arial"/>
              <a:buNone/>
              <a:tabLst/>
              <a:defRPr/>
            </a:pPr>
            <a:r>
              <a:rPr kumimoji="0" lang="en-US" sz="2312" b="0" i="0" u="none" strike="noStrike" kern="0" cap="none" spc="0" normalizeH="0" baseline="0" noProof="0">
                <a:ln>
                  <a:noFill/>
                </a:ln>
                <a:solidFill>
                  <a:srgbClr val="3A7D22"/>
                </a:solidFill>
                <a:effectLst/>
                <a:highlight>
                  <a:srgbClr val="FFFFFF"/>
                </a:highlight>
                <a:uLnTx/>
                <a:uFillTx/>
                <a:latin typeface="Lexend"/>
                <a:ea typeface="Lexend"/>
                <a:cs typeface="Lexend"/>
                <a:sym typeface="Lexend"/>
              </a:rPr>
              <a:t>The Food &amp; Drug Administration (FDA) Patient-Focused Drug Development (PFDD) guidances</a:t>
            </a:r>
            <a:r>
              <a:rPr kumimoji="0" lang="en-US" sz="3112" b="0" i="0" u="none" strike="noStrike" kern="0" cap="none" spc="0" normalizeH="0" baseline="0" noProof="0">
                <a:ln>
                  <a:noFill/>
                </a:ln>
                <a:solidFill>
                  <a:srgbClr val="3A7D22"/>
                </a:solidFill>
                <a:effectLst/>
                <a:highlight>
                  <a:srgbClr val="FFFFFF"/>
                </a:highlight>
                <a:uLnTx/>
                <a:uFillTx/>
                <a:latin typeface="Lexend"/>
                <a:ea typeface="Lexend"/>
                <a:cs typeface="Lexend"/>
                <a:sym typeface="Lexend"/>
              </a:rPr>
              <a:t> </a:t>
            </a:r>
            <a:endParaRPr kumimoji="0" sz="3112" b="0" i="0" u="none" strike="noStrike" kern="0" cap="none" spc="0" normalizeH="0" baseline="0" noProof="0">
              <a:ln>
                <a:noFill/>
              </a:ln>
              <a:solidFill>
                <a:srgbClr val="3A7D22"/>
              </a:solidFill>
              <a:effectLst/>
              <a:highlight>
                <a:srgbClr val="FFFFFF"/>
              </a:highlight>
              <a:uLnTx/>
              <a:uFillTx/>
              <a:latin typeface="Lexend"/>
              <a:ea typeface="Lexend"/>
              <a:cs typeface="Lexend"/>
              <a:sym typeface="Lexend"/>
            </a:endParaRPr>
          </a:p>
          <a:p>
            <a:pPr marL="0" marR="0" lvl="0" indent="0" algn="ctr" defTabSz="914400" rtl="0" eaLnBrk="1" fontAlgn="auto" latinLnBrk="0" hangingPunct="1">
              <a:lnSpc>
                <a:spcPct val="100000"/>
              </a:lnSpc>
              <a:spcBef>
                <a:spcPts val="0"/>
              </a:spcBef>
              <a:spcAft>
                <a:spcPts val="0"/>
              </a:spcAft>
              <a:buClr>
                <a:srgbClr val="000000"/>
              </a:buClr>
              <a:buSzPts val="3023"/>
              <a:buFont typeface="Arial"/>
              <a:buNone/>
              <a:tabLst/>
              <a:defRPr/>
            </a:pPr>
            <a:endParaRPr kumimoji="0" sz="3023" b="1" i="0" u="none" strike="noStrike" kern="0" cap="none" spc="0" normalizeH="0" baseline="0" noProof="0">
              <a:ln>
                <a:noFill/>
              </a:ln>
              <a:solidFill>
                <a:srgbClr val="000000"/>
              </a:solidFill>
              <a:effectLst/>
              <a:uLnTx/>
              <a:uFillTx/>
              <a:latin typeface="Lexend"/>
              <a:ea typeface="Lexend"/>
              <a:cs typeface="Lexend"/>
              <a:sym typeface="Lexend"/>
            </a:endParaRPr>
          </a:p>
        </p:txBody>
      </p:sp>
      <p:pic>
        <p:nvPicPr>
          <p:cNvPr id="224" name="Google Shape;224;g3d5aa790a68_0_1014" title="Qq34fG32Mtcd856.png"/>
          <p:cNvPicPr preferRelativeResize="0"/>
          <p:nvPr/>
        </p:nvPicPr>
        <p:blipFill>
          <a:blip r:embed="rId4">
            <a:alphaModFix/>
          </a:blip>
          <a:stretch>
            <a:fillRect/>
          </a:stretch>
        </p:blipFill>
        <p:spPr>
          <a:xfrm>
            <a:off x="898500" y="4624362"/>
            <a:ext cx="1240395" cy="124039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505E84-3A2D-E4DB-C12F-F6C1E02A6E3D}"/>
              </a:ext>
            </a:extLst>
          </p:cNvPr>
          <p:cNvPicPr>
            <a:picLocks noGrp="1" noChangeAspect="1"/>
          </p:cNvPicPr>
          <p:nvPr>
            <p:ph sz="quarter" idx="12"/>
          </p:nvPr>
        </p:nvPicPr>
        <p:blipFill>
          <a:blip r:embed="rId2"/>
          <a:srcRect t="12177" r="-1" b="24069"/>
          <a:stretch>
            <a:fillRect/>
          </a:stretch>
        </p:blipFill>
        <p:spPr>
          <a:xfrm>
            <a:off x="722971" y="1200086"/>
            <a:ext cx="10993670" cy="4678430"/>
          </a:xfrm>
          <a:prstGeom prst="rect">
            <a:avLst/>
          </a:prstGeom>
          <a:noFill/>
        </p:spPr>
      </p:pic>
      <p:sp>
        <p:nvSpPr>
          <p:cNvPr id="9" name="Rectangle: Rounded Corners 8">
            <a:extLst>
              <a:ext uri="{FF2B5EF4-FFF2-40B4-BE49-F238E27FC236}">
                <a16:creationId xmlns:a16="http://schemas.microsoft.com/office/drawing/2014/main" id="{92DA7E9B-05E9-DEAE-DFFD-CBC13A56C16A}"/>
              </a:ext>
            </a:extLst>
          </p:cNvPr>
          <p:cNvSpPr/>
          <p:nvPr/>
        </p:nvSpPr>
        <p:spPr>
          <a:xfrm>
            <a:off x="3030879" y="1425054"/>
            <a:ext cx="6471515" cy="1015663"/>
          </a:xfrm>
          <a:prstGeom prst="roundRect">
            <a:avLst/>
          </a:prstGeom>
          <a:solidFill>
            <a:schemeClr val="tx2">
              <a:lumMod val="60000"/>
              <a:lumOff val="40000"/>
              <a:alpha val="60000"/>
            </a:schemeClr>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DAF07D-0569-263D-AF29-C32E936A3101}"/>
              </a:ext>
            </a:extLst>
          </p:cNvPr>
          <p:cNvSpPr txBox="1"/>
          <p:nvPr/>
        </p:nvSpPr>
        <p:spPr>
          <a:xfrm>
            <a:off x="3116492" y="1455831"/>
            <a:ext cx="647151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The Art and Science of Selecting Endpoints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in Rare Disease Clinical Trials</a:t>
            </a:r>
          </a:p>
        </p:txBody>
      </p:sp>
      <p:sp>
        <p:nvSpPr>
          <p:cNvPr id="8" name="Rectangle: Rounded Corners 7">
            <a:extLst>
              <a:ext uri="{FF2B5EF4-FFF2-40B4-BE49-F238E27FC236}">
                <a16:creationId xmlns:a16="http://schemas.microsoft.com/office/drawing/2014/main" id="{954FC2B9-4408-F4D7-5403-E69B3C74A444}"/>
              </a:ext>
            </a:extLst>
          </p:cNvPr>
          <p:cNvSpPr/>
          <p:nvPr/>
        </p:nvSpPr>
        <p:spPr>
          <a:xfrm>
            <a:off x="4162170" y="4825513"/>
            <a:ext cx="4000195" cy="1015663"/>
          </a:xfrm>
          <a:prstGeom prst="roundRect">
            <a:avLst/>
          </a:prstGeom>
          <a:solidFill>
            <a:schemeClr val="tx2">
              <a:lumMod val="60000"/>
              <a:lumOff val="40000"/>
              <a:alpha val="60000"/>
            </a:schemeClr>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BC0220E-2766-208D-FB45-FA37C5068D3E}"/>
              </a:ext>
            </a:extLst>
          </p:cNvPr>
          <p:cNvSpPr txBox="1"/>
          <p:nvPr/>
        </p:nvSpPr>
        <p:spPr>
          <a:xfrm>
            <a:off x="4162171" y="4806843"/>
            <a:ext cx="42089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Gerald F. Cox, MD, PhD, FACMG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Staff Physician in Genetics, Part-time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Boston Children’s Hospital</a:t>
            </a:r>
          </a:p>
        </p:txBody>
      </p:sp>
    </p:spTree>
    <p:extLst>
      <p:ext uri="{BB962C8B-B14F-4D97-AF65-F5344CB8AC3E}">
        <p14:creationId xmlns:p14="http://schemas.microsoft.com/office/powerpoint/2010/main" val="1117322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3d5aa790a68_0_965"/>
          <p:cNvSpPr txBox="1">
            <a:spLocks noGrp="1"/>
          </p:cNvSpPr>
          <p:nvPr>
            <p:ph type="title"/>
          </p:nvPr>
        </p:nvSpPr>
        <p:spPr>
          <a:xfrm>
            <a:off x="402080" y="336168"/>
            <a:ext cx="10608600" cy="532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78ABD"/>
                </a:solidFill>
              </a:rPr>
              <a:t>The Inchstone Project</a:t>
            </a:r>
            <a:endParaRPr>
              <a:solidFill>
                <a:srgbClr val="278ABD"/>
              </a:solidFill>
            </a:endParaRPr>
          </a:p>
          <a:p>
            <a:pPr marL="0" lvl="0" indent="0" algn="l" rtl="0">
              <a:lnSpc>
                <a:spcPct val="90000"/>
              </a:lnSpc>
              <a:spcBef>
                <a:spcPts val="0"/>
              </a:spcBef>
              <a:spcAft>
                <a:spcPts val="0"/>
              </a:spcAft>
              <a:buClr>
                <a:srgbClr val="278ABD"/>
              </a:buClr>
              <a:buSzPts val="3200"/>
              <a:buFont typeface="Figtree"/>
              <a:buNone/>
            </a:pPr>
            <a:endParaRPr sz="3529" b="1">
              <a:solidFill>
                <a:srgbClr val="1A1A1A"/>
              </a:solidFill>
              <a:latin typeface="Raleway"/>
              <a:ea typeface="Raleway"/>
              <a:cs typeface="Raleway"/>
              <a:sym typeface="Raleway"/>
            </a:endParaRPr>
          </a:p>
        </p:txBody>
      </p:sp>
      <p:sp>
        <p:nvSpPr>
          <p:cNvPr id="230" name="Google Shape;230;g3d5aa790a68_0_965"/>
          <p:cNvSpPr txBox="1">
            <a:spLocks noGrp="1"/>
          </p:cNvSpPr>
          <p:nvPr>
            <p:ph type="body" idx="1"/>
          </p:nvPr>
        </p:nvSpPr>
        <p:spPr>
          <a:xfrm>
            <a:off x="554610" y="1363846"/>
            <a:ext cx="4983600" cy="350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200">
                <a:solidFill>
                  <a:schemeClr val="dk1"/>
                </a:solidFill>
                <a:latin typeface="Figtree"/>
                <a:ea typeface="Figtree"/>
                <a:cs typeface="Figtree"/>
                <a:sym typeface="Figtree"/>
              </a:rPr>
              <a:t>Children with profound developmental impairments have </a:t>
            </a:r>
            <a:r>
              <a:rPr lang="en-US" sz="2200" b="1" u="sng">
                <a:solidFill>
                  <a:schemeClr val="dk1"/>
                </a:solidFill>
                <a:latin typeface="Figtree"/>
                <a:ea typeface="Figtree"/>
                <a:cs typeface="Figtree"/>
                <a:sym typeface="Figtree"/>
              </a:rPr>
              <a:t>severe challenges</a:t>
            </a:r>
            <a:r>
              <a:rPr lang="en-US" sz="2200">
                <a:solidFill>
                  <a:schemeClr val="dk1"/>
                </a:solidFill>
                <a:latin typeface="Figtree"/>
                <a:ea typeface="Figtree"/>
                <a:cs typeface="Figtree"/>
                <a:sym typeface="Figtree"/>
              </a:rPr>
              <a:t>.</a:t>
            </a:r>
            <a:endParaRPr sz="2200">
              <a:latin typeface="Figtree"/>
              <a:ea typeface="Figtree"/>
              <a:cs typeface="Figtree"/>
              <a:sym typeface="Figtree"/>
            </a:endParaRPr>
          </a:p>
          <a:p>
            <a:pPr marL="0" lvl="0" indent="0" algn="l" rtl="0">
              <a:lnSpc>
                <a:spcPct val="90000"/>
              </a:lnSpc>
              <a:spcBef>
                <a:spcPts val="0"/>
              </a:spcBef>
              <a:spcAft>
                <a:spcPts val="0"/>
              </a:spcAft>
              <a:buSzPts val="2400"/>
              <a:buNone/>
            </a:pPr>
            <a:endParaRPr sz="2200">
              <a:solidFill>
                <a:schemeClr val="dk1"/>
              </a:solidFill>
              <a:latin typeface="Figtree"/>
              <a:ea typeface="Figtree"/>
              <a:cs typeface="Figtree"/>
              <a:sym typeface="Figtree"/>
            </a:endParaRPr>
          </a:p>
        </p:txBody>
      </p:sp>
      <p:pic>
        <p:nvPicPr>
          <p:cNvPr id="231" name="Google Shape;231;g3d5aa790a68_0_965" descr="A collage of a group of children&#10;&#10;AI-generated content may be incorrect."/>
          <p:cNvPicPr preferRelativeResize="0"/>
          <p:nvPr/>
        </p:nvPicPr>
        <p:blipFill rotWithShape="1">
          <a:blip r:embed="rId3">
            <a:alphaModFix/>
          </a:blip>
          <a:srcRect l="8366"/>
          <a:stretch/>
        </p:blipFill>
        <p:spPr>
          <a:xfrm>
            <a:off x="6096000" y="10"/>
            <a:ext cx="6095998" cy="6857990"/>
          </a:xfrm>
          <a:prstGeom prst="rect">
            <a:avLst/>
          </a:prstGeom>
          <a:noFill/>
          <a:ln>
            <a:noFill/>
          </a:ln>
        </p:spPr>
      </p:pic>
      <p:sp>
        <p:nvSpPr>
          <p:cNvPr id="232" name="Google Shape;232;g3d5aa790a68_0_965"/>
          <p:cNvSpPr txBox="1"/>
          <p:nvPr/>
        </p:nvSpPr>
        <p:spPr>
          <a:xfrm>
            <a:off x="557752" y="2718163"/>
            <a:ext cx="4983600" cy="3502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200" b="0" i="0" u="none" strike="noStrike" kern="0" cap="none" spc="0" normalizeH="0" baseline="0" noProof="0">
                <a:ln>
                  <a:noFill/>
                </a:ln>
                <a:solidFill>
                  <a:srgbClr val="000000"/>
                </a:solidFill>
                <a:effectLst/>
                <a:uLnTx/>
                <a:uFillTx/>
                <a:latin typeface="Figtree"/>
                <a:ea typeface="Figtree"/>
                <a:cs typeface="Figtree"/>
                <a:sym typeface="Figtree"/>
              </a:rPr>
              <a:t>YET they </a:t>
            </a:r>
            <a:r>
              <a:rPr kumimoji="0" lang="en-US" sz="2200" b="1" i="0" u="sng" strike="noStrike" kern="0" cap="none" spc="0" normalizeH="0" baseline="0" noProof="0">
                <a:ln>
                  <a:noFill/>
                </a:ln>
                <a:solidFill>
                  <a:srgbClr val="000000"/>
                </a:solidFill>
                <a:effectLst/>
                <a:uLnTx/>
                <a:uFillTx/>
                <a:latin typeface="Figtree"/>
                <a:ea typeface="Figtree"/>
                <a:cs typeface="Figtree"/>
                <a:sym typeface="Figtree"/>
              </a:rPr>
              <a:t>can do some critically important things</a:t>
            </a:r>
            <a:r>
              <a:rPr kumimoji="0" lang="en-US" sz="2200" b="0" i="0" u="none" strike="noStrike" kern="0" cap="none" spc="0" normalizeH="0" baseline="0" noProof="0">
                <a:ln>
                  <a:noFill/>
                </a:ln>
                <a:solidFill>
                  <a:srgbClr val="000000"/>
                </a:solidFill>
                <a:effectLst/>
                <a:uLnTx/>
                <a:uFillTx/>
                <a:latin typeface="Figtree"/>
                <a:ea typeface="Figtree"/>
                <a:cs typeface="Figtree"/>
                <a:sym typeface="Figtree"/>
              </a:rPr>
              <a:t>. </a:t>
            </a:r>
            <a:endParaRPr kumimoji="0" sz="22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33" name="Google Shape;233;g3d5aa790a68_0_965"/>
          <p:cNvSpPr txBox="1"/>
          <p:nvPr/>
        </p:nvSpPr>
        <p:spPr>
          <a:xfrm>
            <a:off x="540470" y="4861190"/>
            <a:ext cx="4983600" cy="3502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US" sz="2200" b="0" i="0" u="none" strike="noStrike" kern="0" cap="none" spc="0" normalizeH="0" baseline="0" noProof="0">
                <a:ln>
                  <a:noFill/>
                </a:ln>
                <a:solidFill>
                  <a:srgbClr val="000000"/>
                </a:solidFill>
                <a:effectLst/>
                <a:uLnTx/>
                <a:uFillTx/>
                <a:latin typeface="Figtree"/>
                <a:ea typeface="Figtree"/>
                <a:cs typeface="Figtree"/>
                <a:sym typeface="Figtree"/>
              </a:rPr>
              <a:t>AND available measures </a:t>
            </a:r>
            <a:r>
              <a:rPr kumimoji="0" lang="en-US" sz="2200" b="1" i="0" u="sng" strike="noStrike" kern="0" cap="none" spc="0" normalizeH="0" baseline="0" noProof="0">
                <a:ln>
                  <a:noFill/>
                </a:ln>
                <a:solidFill>
                  <a:srgbClr val="000000"/>
                </a:solidFill>
                <a:effectLst/>
                <a:uLnTx/>
                <a:uFillTx/>
                <a:latin typeface="Figtree"/>
                <a:ea typeface="Figtree"/>
                <a:cs typeface="Figtree"/>
                <a:sym typeface="Figtree"/>
              </a:rPr>
              <a:t>do not capture what they can do, growth and regression</a:t>
            </a:r>
            <a:r>
              <a:rPr kumimoji="0" lang="en-US" sz="2200" b="0" i="0" u="none" strike="noStrike" kern="0" cap="none" spc="0" normalizeH="0" baseline="0" noProof="0">
                <a:ln>
                  <a:noFill/>
                </a:ln>
                <a:solidFill>
                  <a:srgbClr val="000000"/>
                </a:solidFill>
                <a:effectLst/>
                <a:uLnTx/>
                <a:uFillTx/>
                <a:latin typeface="Figtree"/>
                <a:ea typeface="Figtree"/>
                <a:cs typeface="Figtree"/>
                <a:sym typeface="Figtree"/>
              </a:rPr>
              <a:t>.</a:t>
            </a:r>
            <a:endParaRPr kumimoji="0" sz="2200" b="0" i="0" u="none" strike="noStrike" kern="0" cap="none" spc="0" normalizeH="0" baseline="0" noProof="0">
              <a:ln>
                <a:noFill/>
              </a:ln>
              <a:solidFill>
                <a:srgbClr val="000000"/>
              </a:solidFill>
              <a:effectLst/>
              <a:uLnTx/>
              <a:uFillTx/>
              <a:latin typeface="Figtree"/>
              <a:ea typeface="Figtree"/>
              <a:cs typeface="Figtree"/>
              <a:sym typeface="Figtree"/>
            </a:endParaRPr>
          </a:p>
          <a:p>
            <a:pPr marL="0" marR="0" lvl="0" indent="114300" algn="l" defTabSz="914400" rtl="0" eaLnBrk="1" fontAlgn="auto" latinLnBrk="0" hangingPunct="1">
              <a:lnSpc>
                <a:spcPct val="90000"/>
              </a:lnSpc>
              <a:spcBef>
                <a:spcPts val="600"/>
              </a:spcBef>
              <a:spcAft>
                <a:spcPts val="0"/>
              </a:spcAft>
              <a:buClr>
                <a:srgbClr val="000000"/>
              </a:buClr>
              <a:buSzPts val="1800"/>
              <a:buFont typeface="Arial"/>
              <a:buNone/>
              <a:tabLst/>
              <a:defRPr/>
            </a:pPr>
            <a:endParaRPr kumimoji="0" sz="22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34" name="Google Shape;234;g3d5aa790a68_0_965"/>
          <p:cNvSpPr txBox="1"/>
          <p:nvPr/>
        </p:nvSpPr>
        <p:spPr>
          <a:xfrm>
            <a:off x="543612" y="3788106"/>
            <a:ext cx="4983600" cy="3502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600"/>
              </a:spcBef>
              <a:spcAft>
                <a:spcPts val="0"/>
              </a:spcAft>
              <a:buClr>
                <a:srgbClr val="000000"/>
              </a:buClr>
              <a:buSzPts val="1800"/>
              <a:buFont typeface="Arial"/>
              <a:buNone/>
              <a:tabLst/>
              <a:defRPr/>
            </a:pPr>
            <a:r>
              <a:rPr kumimoji="0" lang="en-US" sz="2200" b="0" i="0" u="none" strike="noStrike" kern="0" cap="none" spc="0" normalizeH="0" baseline="0" noProof="0">
                <a:ln>
                  <a:noFill/>
                </a:ln>
                <a:solidFill>
                  <a:srgbClr val="000000"/>
                </a:solidFill>
                <a:effectLst/>
                <a:uLnTx/>
                <a:uFillTx/>
                <a:latin typeface="Figtree"/>
                <a:ea typeface="Figtree"/>
                <a:cs typeface="Figtree"/>
                <a:sym typeface="Figtree"/>
              </a:rPr>
              <a:t>BUT </a:t>
            </a:r>
            <a:r>
              <a:rPr kumimoji="0" lang="en-US" sz="2200" b="1" i="0" u="none" strike="noStrike" kern="0" cap="none" spc="0" normalizeH="0" baseline="0" noProof="0">
                <a:ln>
                  <a:noFill/>
                </a:ln>
                <a:solidFill>
                  <a:srgbClr val="000000"/>
                </a:solidFill>
                <a:effectLst/>
                <a:uLnTx/>
                <a:uFillTx/>
                <a:latin typeface="Figtree"/>
                <a:ea typeface="Figtree"/>
                <a:cs typeface="Figtree"/>
                <a:sym typeface="Figtree"/>
              </a:rPr>
              <a:t>skills acquisition is slow</a:t>
            </a:r>
            <a:r>
              <a:rPr kumimoji="0" lang="en-US" sz="2200" b="0" i="0" u="none" strike="noStrike" kern="0" cap="none" spc="0" normalizeH="0" baseline="0" noProof="0">
                <a:ln>
                  <a:noFill/>
                </a:ln>
                <a:solidFill>
                  <a:srgbClr val="000000"/>
                </a:solidFill>
                <a:effectLst/>
                <a:uLnTx/>
                <a:uFillTx/>
                <a:latin typeface="Figtree"/>
                <a:ea typeface="Figtree"/>
                <a:cs typeface="Figtree"/>
                <a:sym typeface="Figtree"/>
              </a:rPr>
              <a:t> and takes small steps.</a:t>
            </a:r>
            <a:endParaRPr kumimoji="0" sz="2200" b="0" i="0" u="none" strike="noStrike" kern="0" cap="none" spc="0" normalizeH="0" baseline="0" noProof="0">
              <a:ln>
                <a:noFill/>
              </a:ln>
              <a:solidFill>
                <a:srgbClr val="000000"/>
              </a:solidFill>
              <a:effectLst/>
              <a:uLnTx/>
              <a:uFillTx/>
              <a:latin typeface="Figtree"/>
              <a:ea typeface="Figtree"/>
              <a:cs typeface="Figtree"/>
              <a:sym typeface="Figtree"/>
            </a:endParaRPr>
          </a:p>
          <a:p>
            <a:pPr marL="0" marR="0" lvl="0" indent="0" algn="l" defTabSz="914400" rtl="0" eaLnBrk="1" fontAlgn="auto" latinLnBrk="0" hangingPunct="1">
              <a:lnSpc>
                <a:spcPct val="90000"/>
              </a:lnSpc>
              <a:spcBef>
                <a:spcPts val="600"/>
              </a:spcBef>
              <a:spcAft>
                <a:spcPts val="0"/>
              </a:spcAft>
              <a:buClr>
                <a:srgbClr val="000000"/>
              </a:buClr>
              <a:buSzPts val="1800"/>
              <a:buFont typeface="Arial"/>
              <a:buNone/>
              <a:tabLst/>
              <a:defRPr/>
            </a:pPr>
            <a:endParaRPr kumimoji="0" sz="2200" b="0" i="0" u="none" strike="noStrike" kern="0" cap="none" spc="0" normalizeH="0" baseline="0" noProof="0">
              <a:ln>
                <a:noFill/>
              </a:ln>
              <a:solidFill>
                <a:srgbClr val="000000"/>
              </a:solidFill>
              <a:effectLst/>
              <a:uLnTx/>
              <a:uFillTx/>
              <a:latin typeface="Figtree"/>
              <a:ea typeface="Figtree"/>
              <a:cs typeface="Figtree"/>
              <a:sym typeface="Figtree"/>
            </a:endParaRPr>
          </a:p>
        </p:txBody>
      </p:sp>
      <p:pic>
        <p:nvPicPr>
          <p:cNvPr id="235" name="Google Shape;235;g3d5aa790a68_0_965" descr="The Inchstone Project Community Update ..."/>
          <p:cNvPicPr preferRelativeResize="0"/>
          <p:nvPr/>
        </p:nvPicPr>
        <p:blipFill rotWithShape="1">
          <a:blip r:embed="rId4">
            <a:alphaModFix/>
          </a:blip>
          <a:srcRect l="6655"/>
          <a:stretch/>
        </p:blipFill>
        <p:spPr>
          <a:xfrm>
            <a:off x="2206000" y="5927500"/>
            <a:ext cx="2446350" cy="869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d5aa790a68_0_981"/>
          <p:cNvSpPr txBox="1">
            <a:spLocks noGrp="1"/>
          </p:cNvSpPr>
          <p:nvPr>
            <p:ph type="title"/>
          </p:nvPr>
        </p:nvSpPr>
        <p:spPr>
          <a:xfrm>
            <a:off x="620330" y="359143"/>
            <a:ext cx="10608600" cy="532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78ABD"/>
                </a:solidFill>
              </a:rPr>
              <a:t>Our Goals</a:t>
            </a:r>
            <a:endParaRPr>
              <a:solidFill>
                <a:srgbClr val="278ABD"/>
              </a:solidFill>
            </a:endParaRPr>
          </a:p>
          <a:p>
            <a:pPr marL="0" lvl="0" indent="0" algn="l" rtl="0">
              <a:lnSpc>
                <a:spcPct val="90000"/>
              </a:lnSpc>
              <a:spcBef>
                <a:spcPts val="0"/>
              </a:spcBef>
              <a:spcAft>
                <a:spcPts val="0"/>
              </a:spcAft>
              <a:buClr>
                <a:srgbClr val="278ABD"/>
              </a:buClr>
              <a:buSzPts val="3200"/>
              <a:buFont typeface="Figtree"/>
              <a:buNone/>
            </a:pPr>
            <a:endParaRPr sz="3529" b="1">
              <a:solidFill>
                <a:srgbClr val="1A1A1A"/>
              </a:solidFill>
              <a:latin typeface="Raleway"/>
              <a:ea typeface="Raleway"/>
              <a:cs typeface="Raleway"/>
              <a:sym typeface="Raleway"/>
            </a:endParaRPr>
          </a:p>
        </p:txBody>
      </p:sp>
      <p:sp>
        <p:nvSpPr>
          <p:cNvPr id="241" name="Google Shape;241;g3d5aa790a68_0_981"/>
          <p:cNvSpPr txBox="1">
            <a:spLocks noGrp="1"/>
          </p:cNvSpPr>
          <p:nvPr>
            <p:ph type="body" idx="1"/>
          </p:nvPr>
        </p:nvSpPr>
        <p:spPr>
          <a:xfrm>
            <a:off x="591675" y="1195950"/>
            <a:ext cx="10665900" cy="4351200"/>
          </a:xfrm>
          <a:prstGeom prst="rect">
            <a:avLst/>
          </a:prstGeom>
          <a:noFill/>
          <a:ln>
            <a:noFill/>
          </a:ln>
        </p:spPr>
        <p:txBody>
          <a:bodyPr spcFirstLastPara="1" wrap="square" lIns="91425" tIns="45700" rIns="91425" bIns="45700" anchor="t" anchorCtr="0">
            <a:noAutofit/>
          </a:bodyPr>
          <a:lstStyle/>
          <a:p>
            <a:pPr marL="457200" lvl="0" indent="-431800" algn="l" rtl="0">
              <a:lnSpc>
                <a:spcPct val="90000"/>
              </a:lnSpc>
              <a:spcBef>
                <a:spcPts val="0"/>
              </a:spcBef>
              <a:spcAft>
                <a:spcPts val="0"/>
              </a:spcAft>
              <a:buSzPts val="3200"/>
              <a:buAutoNum type="arabicPeriod"/>
            </a:pPr>
            <a:r>
              <a:rPr lang="en-US" sz="3200" u="sng"/>
              <a:t>To </a:t>
            </a:r>
            <a:r>
              <a:rPr lang="en-US" sz="3200" u="sng">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advance</a:t>
            </a:r>
            <a:r>
              <a:rPr lang="en-US" sz="3200" u="sng"/>
              <a:t> neurodevelopmental measures</a:t>
            </a:r>
            <a:r>
              <a:rPr lang="en-US" sz="3200"/>
              <a:t> for individuals with profound ID and severe neurological impairment (SNI) that are </a:t>
            </a:r>
            <a:endParaRPr sz="3200"/>
          </a:p>
          <a:p>
            <a:pPr marL="914400" lvl="1" indent="-431800" algn="l" rtl="0">
              <a:lnSpc>
                <a:spcPct val="90000"/>
              </a:lnSpc>
              <a:spcBef>
                <a:spcPts val="0"/>
              </a:spcBef>
              <a:spcAft>
                <a:spcPts val="0"/>
              </a:spcAft>
              <a:buSzPts val="3200"/>
              <a:buChar char="•"/>
            </a:pPr>
            <a:r>
              <a:rPr lang="en-US" sz="3200"/>
              <a:t>family-centered, strengths-based, can capture meaningful change.</a:t>
            </a:r>
            <a:endParaRPr sz="3200"/>
          </a:p>
          <a:p>
            <a:pPr marL="914400" lvl="1" indent="-431800" algn="l" rtl="0">
              <a:lnSpc>
                <a:spcPct val="90000"/>
              </a:lnSpc>
              <a:spcBef>
                <a:spcPts val="0"/>
              </a:spcBef>
              <a:spcAft>
                <a:spcPts val="0"/>
              </a:spcAft>
              <a:buSzPts val="3200"/>
              <a:buChar char="•"/>
            </a:pPr>
            <a:r>
              <a:rPr lang="en-US" sz="3200"/>
              <a:t>have capacity for use in clinical trials and clinical practice.</a:t>
            </a:r>
            <a:endParaRPr sz="3200"/>
          </a:p>
          <a:p>
            <a:pPr marL="914400" lvl="0" indent="0" algn="l" rtl="0">
              <a:lnSpc>
                <a:spcPct val="90000"/>
              </a:lnSpc>
              <a:spcBef>
                <a:spcPts val="0"/>
              </a:spcBef>
              <a:spcAft>
                <a:spcPts val="0"/>
              </a:spcAft>
              <a:buNone/>
            </a:pPr>
            <a:endParaRPr sz="1800"/>
          </a:p>
          <a:p>
            <a:pPr marL="457200" lvl="0" indent="-431800" algn="l" rtl="0">
              <a:lnSpc>
                <a:spcPct val="90000"/>
              </a:lnSpc>
              <a:spcBef>
                <a:spcPts val="0"/>
              </a:spcBef>
              <a:spcAft>
                <a:spcPts val="0"/>
              </a:spcAft>
              <a:buSzPts val="3200"/>
              <a:buAutoNum type="arabicPeriod"/>
            </a:pPr>
            <a:r>
              <a:rPr lang="en-US" sz="3200" u="sng"/>
              <a:t>To facilitate their utilization</a:t>
            </a:r>
            <a:r>
              <a:rPr lang="en-US" sz="3200"/>
              <a:t> in clinical practice and trials.</a:t>
            </a:r>
            <a:endParaRPr sz="3200"/>
          </a:p>
        </p:txBody>
      </p:sp>
      <p:pic>
        <p:nvPicPr>
          <p:cNvPr id="242" name="Google Shape;242;g3d5aa790a68_0_981" title="inchstone-horzontal-logo-new.jpg"/>
          <p:cNvPicPr preferRelativeResize="0"/>
          <p:nvPr/>
        </p:nvPicPr>
        <p:blipFill rotWithShape="1">
          <a:blip r:embed="rId3">
            <a:alphaModFix/>
          </a:blip>
          <a:srcRect/>
          <a:stretch/>
        </p:blipFill>
        <p:spPr>
          <a:xfrm>
            <a:off x="8925275" y="227875"/>
            <a:ext cx="3038325" cy="619750"/>
          </a:xfrm>
          <a:prstGeom prst="rect">
            <a:avLst/>
          </a:prstGeom>
          <a:noFill/>
          <a:ln>
            <a:noFill/>
          </a:ln>
        </p:spPr>
      </p:pic>
      <p:pic>
        <p:nvPicPr>
          <p:cNvPr id="243" name="Google Shape;243;g3d5aa790a68_0_981" title="Kelcey_Lataquin_carlyrobertsphotography-7.jpeg"/>
          <p:cNvPicPr preferRelativeResize="0"/>
          <p:nvPr/>
        </p:nvPicPr>
        <p:blipFill rotWithShape="1">
          <a:blip r:embed="rId4">
            <a:alphaModFix/>
          </a:blip>
          <a:srcRect l="14469" t="38947" r="14112" b="16032"/>
          <a:stretch/>
        </p:blipFill>
        <p:spPr>
          <a:xfrm>
            <a:off x="6690875" y="4642700"/>
            <a:ext cx="5272724" cy="22152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grpSp>
        <p:nvGrpSpPr>
          <p:cNvPr id="249" name="Google Shape;249;g3d5aa790a68_0_373"/>
          <p:cNvGrpSpPr/>
          <p:nvPr/>
        </p:nvGrpSpPr>
        <p:grpSpPr>
          <a:xfrm>
            <a:off x="757775" y="2014662"/>
            <a:ext cx="10515675" cy="4271888"/>
            <a:chOff x="0" y="39687"/>
            <a:chExt cx="10515675" cy="4271888"/>
          </a:xfrm>
        </p:grpSpPr>
        <p:sp>
          <p:nvSpPr>
            <p:cNvPr id="250" name="Google Shape;250;g3d5aa790a68_0_373"/>
            <p:cNvSpPr/>
            <p:nvPr/>
          </p:nvSpPr>
          <p:spPr>
            <a:xfrm>
              <a:off x="0" y="39687"/>
              <a:ext cx="3286200" cy="1971600"/>
            </a:xfrm>
            <a:prstGeom prst="rect">
              <a:avLst/>
            </a:prstGeom>
            <a:gradFill>
              <a:gsLst>
                <a:gs pos="0">
                  <a:srgbClr val="BDA3C3"/>
                </a:gs>
                <a:gs pos="50000">
                  <a:srgbClr val="B796BC"/>
                </a:gs>
                <a:gs pos="100000">
                  <a:srgbClr val="A281A8"/>
                </a:gs>
              </a:gsLst>
              <a:lin ang="5400012" scaled="0"/>
            </a:gradFill>
            <a:ln>
              <a:noFill/>
            </a:ln>
            <a:effectLst>
              <a:outerShdw blurRad="57150" dist="19050" dir="5400000" algn="ctr" rotWithShape="0">
                <a:srgbClr val="000000">
                  <a:alpha val="6314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1" name="Google Shape;251;g3d5aa790a68_0_373"/>
            <p:cNvSpPr txBox="1"/>
            <p:nvPr/>
          </p:nvSpPr>
          <p:spPr>
            <a:xfrm>
              <a:off x="0" y="39687"/>
              <a:ext cx="3286200" cy="19716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300" b="0" i="0" u="none" strike="noStrike" kern="0" cap="none" spc="0" normalizeH="0" baseline="0" noProof="0">
                  <a:ln>
                    <a:noFill/>
                  </a:ln>
                  <a:solidFill>
                    <a:srgbClr val="000000"/>
                  </a:solidFill>
                  <a:effectLst/>
                  <a:uLnTx/>
                  <a:uFillTx/>
                  <a:latin typeface="Figtree"/>
                  <a:ea typeface="Figtree"/>
                  <a:cs typeface="Figtree"/>
                  <a:sym typeface="Figtree"/>
                </a:rPr>
                <a:t>Communication is a top priority, regardless of etiology.  </a:t>
              </a: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2" name="Google Shape;252;g3d5aa790a68_0_373"/>
            <p:cNvSpPr/>
            <p:nvPr/>
          </p:nvSpPr>
          <p:spPr>
            <a:xfrm>
              <a:off x="3614737" y="39687"/>
              <a:ext cx="3286200" cy="1971600"/>
            </a:xfrm>
            <a:prstGeom prst="rect">
              <a:avLst/>
            </a:prstGeom>
            <a:gradFill>
              <a:gsLst>
                <a:gs pos="0">
                  <a:srgbClr val="A88DBA"/>
                </a:gs>
                <a:gs pos="50000">
                  <a:srgbClr val="9D7BB4"/>
                </a:gs>
                <a:gs pos="100000">
                  <a:srgbClr val="8C6AA1"/>
                </a:gs>
              </a:gsLst>
              <a:lin ang="5400012" scaled="0"/>
            </a:gradFill>
            <a:ln>
              <a:noFill/>
            </a:ln>
            <a:effectLst>
              <a:outerShdw blurRad="57150" dist="19050" dir="5400000" algn="ctr" rotWithShape="0">
                <a:srgbClr val="000000">
                  <a:alpha val="6314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3" name="Google Shape;253;g3d5aa790a68_0_373"/>
            <p:cNvSpPr txBox="1"/>
            <p:nvPr/>
          </p:nvSpPr>
          <p:spPr>
            <a:xfrm>
              <a:off x="3614737" y="39687"/>
              <a:ext cx="3286200" cy="1971600"/>
            </a:xfrm>
            <a:prstGeom prst="rect">
              <a:avLst/>
            </a:prstGeom>
            <a:solidFill>
              <a:srgbClr val="B4A7D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300" b="0" i="0" u="none" strike="noStrike" kern="0" cap="none" spc="0" normalizeH="0" baseline="0" noProof="0">
                  <a:ln>
                    <a:noFill/>
                  </a:ln>
                  <a:solidFill>
                    <a:srgbClr val="000000"/>
                  </a:solidFill>
                  <a:effectLst/>
                  <a:uLnTx/>
                  <a:uFillTx/>
                  <a:latin typeface="Figtree"/>
                  <a:ea typeface="Figtree"/>
                  <a:cs typeface="Figtree"/>
                  <a:sym typeface="Figtree"/>
                </a:rPr>
                <a:t>Motor and challenging behavior were also top priorities. </a:t>
              </a: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4" name="Google Shape;254;g3d5aa790a68_0_373"/>
            <p:cNvSpPr/>
            <p:nvPr/>
          </p:nvSpPr>
          <p:spPr>
            <a:xfrm>
              <a:off x="7229475" y="39687"/>
              <a:ext cx="3286200" cy="1971600"/>
            </a:xfrm>
            <a:prstGeom prst="rect">
              <a:avLst/>
            </a:prstGeom>
            <a:gradFill>
              <a:gsLst>
                <a:gs pos="0">
                  <a:srgbClr val="8D76B4"/>
                </a:gs>
                <a:gs pos="50000">
                  <a:srgbClr val="8061AF"/>
                </a:gs>
                <a:gs pos="100000">
                  <a:srgbClr val="6F519E"/>
                </a:gs>
              </a:gsLst>
              <a:lin ang="5400012" scaled="0"/>
            </a:gradFill>
            <a:ln>
              <a:noFill/>
            </a:ln>
            <a:effectLst>
              <a:outerShdw blurRad="57150" dist="19050" dir="5400000" algn="ctr" rotWithShape="0">
                <a:srgbClr val="000000">
                  <a:alpha val="6314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5" name="Google Shape;255;g3d5aa790a68_0_373"/>
            <p:cNvSpPr txBox="1"/>
            <p:nvPr/>
          </p:nvSpPr>
          <p:spPr>
            <a:xfrm>
              <a:off x="7229475" y="39687"/>
              <a:ext cx="3286200" cy="1971600"/>
            </a:xfrm>
            <a:prstGeom prst="rect">
              <a:avLst/>
            </a:prstGeom>
            <a:solidFill>
              <a:srgbClr val="8E7CC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Play"/>
                <a:buNone/>
                <a:tabLst/>
                <a:defRPr/>
              </a:pPr>
              <a:r>
                <a:rPr kumimoji="0" lang="en-US" sz="2300" b="0" i="0" u="none" strike="noStrike" kern="0" cap="none" spc="0" normalizeH="0" baseline="0" noProof="0">
                  <a:ln>
                    <a:noFill/>
                  </a:ln>
                  <a:solidFill>
                    <a:srgbClr val="000000"/>
                  </a:solidFill>
                  <a:effectLst/>
                  <a:uLnTx/>
                  <a:uFillTx/>
                  <a:latin typeface="Figtree"/>
                  <a:ea typeface="Figtree"/>
                  <a:cs typeface="Figtree"/>
                  <a:sym typeface="Figtree"/>
                </a:rPr>
                <a:t>What counts as meaningful change depends on level of functioning</a:t>
              </a: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6" name="Google Shape;256;g3d5aa790a68_0_373"/>
            <p:cNvSpPr/>
            <p:nvPr/>
          </p:nvSpPr>
          <p:spPr>
            <a:xfrm>
              <a:off x="0" y="2339975"/>
              <a:ext cx="3286200" cy="1971600"/>
            </a:xfrm>
            <a:prstGeom prst="rect">
              <a:avLst/>
            </a:prstGeom>
            <a:gradFill>
              <a:gsLst>
                <a:gs pos="0">
                  <a:srgbClr val="7065AB"/>
                </a:gs>
                <a:gs pos="50000">
                  <a:srgbClr val="594CA4"/>
                </a:gs>
                <a:gs pos="100000">
                  <a:srgbClr val="4C3F93"/>
                </a:gs>
              </a:gsLst>
              <a:lin ang="5400012" scaled="0"/>
            </a:gradFill>
            <a:ln>
              <a:noFill/>
            </a:ln>
            <a:effectLst>
              <a:outerShdw blurRad="57150" dist="19050" dir="5400000" algn="ctr" rotWithShape="0">
                <a:srgbClr val="000000">
                  <a:alpha val="6314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7" name="Google Shape;257;g3d5aa790a68_0_373"/>
            <p:cNvSpPr txBox="1"/>
            <p:nvPr/>
          </p:nvSpPr>
          <p:spPr>
            <a:xfrm>
              <a:off x="0" y="2339975"/>
              <a:ext cx="3286200" cy="1971600"/>
            </a:xfrm>
            <a:prstGeom prst="rect">
              <a:avLst/>
            </a:prstGeom>
            <a:solidFill>
              <a:srgbClr val="674EA7"/>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Play"/>
                <a:buNone/>
                <a:tabLst/>
                <a:defRPr/>
              </a:pPr>
              <a:r>
                <a:rPr kumimoji="0" lang="en-US" sz="2300" b="0" i="0" u="none" strike="noStrike" kern="0" cap="none" spc="0" normalizeH="0" baseline="0" noProof="0">
                  <a:ln>
                    <a:noFill/>
                  </a:ln>
                  <a:solidFill>
                    <a:srgbClr val="FFFFFF"/>
                  </a:solidFill>
                  <a:effectLst/>
                  <a:uLnTx/>
                  <a:uFillTx/>
                  <a:latin typeface="Figtree"/>
                  <a:ea typeface="Figtree"/>
                  <a:cs typeface="Figtree"/>
                  <a:sym typeface="Figtree"/>
                </a:rPr>
                <a:t>Small improvements in alertness and ability to use a touch screen help quality of life</a:t>
              </a: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8" name="Google Shape;258;g3d5aa790a68_0_373"/>
            <p:cNvSpPr/>
            <p:nvPr/>
          </p:nvSpPr>
          <p:spPr>
            <a:xfrm>
              <a:off x="3614737" y="2339975"/>
              <a:ext cx="3286200" cy="1971600"/>
            </a:xfrm>
            <a:prstGeom prst="rect">
              <a:avLst/>
            </a:prstGeom>
            <a:gradFill>
              <a:gsLst>
                <a:gs pos="0">
                  <a:srgbClr val="5B5D9B"/>
                </a:gs>
                <a:gs pos="50000">
                  <a:srgbClr val="3B3E92"/>
                </a:gs>
                <a:gs pos="100000">
                  <a:srgbClr val="313384"/>
                </a:gs>
              </a:gsLst>
              <a:lin ang="5400012" scaled="0"/>
            </a:gradFill>
            <a:ln>
              <a:noFill/>
            </a:ln>
            <a:effectLst>
              <a:outerShdw blurRad="57150" dist="19050" dir="5400000" algn="ctr" rotWithShape="0">
                <a:srgbClr val="000000">
                  <a:alpha val="6314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59" name="Google Shape;259;g3d5aa790a68_0_373"/>
            <p:cNvSpPr txBox="1"/>
            <p:nvPr/>
          </p:nvSpPr>
          <p:spPr>
            <a:xfrm>
              <a:off x="3614737" y="2339975"/>
              <a:ext cx="3286200" cy="1971600"/>
            </a:xfrm>
            <a:prstGeom prst="rect">
              <a:avLst/>
            </a:prstGeom>
            <a:solidFill>
              <a:srgbClr val="3D85C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300" b="0" i="0" u="none" strike="noStrike" kern="0" cap="none" spc="0" normalizeH="0" baseline="0" noProof="0">
                  <a:ln>
                    <a:noFill/>
                  </a:ln>
                  <a:solidFill>
                    <a:srgbClr val="FFFFFF"/>
                  </a:solidFill>
                  <a:effectLst/>
                  <a:uLnTx/>
                  <a:uFillTx/>
                  <a:latin typeface="Figtree"/>
                  <a:ea typeface="Figtree"/>
                  <a:cs typeface="Figtree"/>
                  <a:sym typeface="Figtree"/>
                </a:rPr>
                <a:t>CVI was common and we need to understand more and find the best way to measure it.</a:t>
              </a: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60" name="Google Shape;260;g3d5aa790a68_0_373"/>
            <p:cNvSpPr/>
            <p:nvPr/>
          </p:nvSpPr>
          <p:spPr>
            <a:xfrm>
              <a:off x="7229475" y="2339975"/>
              <a:ext cx="3286200" cy="1971600"/>
            </a:xfrm>
            <a:prstGeom prst="rect">
              <a:avLst/>
            </a:prstGeom>
            <a:gradFill>
              <a:gsLst>
                <a:gs pos="0">
                  <a:srgbClr val="535E8C"/>
                </a:gs>
                <a:gs pos="50000">
                  <a:srgbClr val="2D4280"/>
                </a:gs>
                <a:gs pos="100000">
                  <a:srgbClr val="243874"/>
                </a:gs>
              </a:gsLst>
              <a:lin ang="5400012" scaled="0"/>
            </a:gradFill>
            <a:ln>
              <a:noFill/>
            </a:ln>
            <a:effectLst>
              <a:outerShdw blurRad="57150" dist="19050" dir="5400000" algn="ctr" rotWithShape="0">
                <a:srgbClr val="000000">
                  <a:alpha val="6314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61" name="Google Shape;261;g3d5aa790a68_0_373"/>
            <p:cNvSpPr txBox="1"/>
            <p:nvPr/>
          </p:nvSpPr>
          <p:spPr>
            <a:xfrm>
              <a:off x="7229475" y="2339975"/>
              <a:ext cx="3286200" cy="1971600"/>
            </a:xfrm>
            <a:prstGeom prst="rect">
              <a:avLst/>
            </a:prstGeom>
            <a:solidFill>
              <a:srgbClr val="1155C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en-US" sz="2300" b="0" i="0" u="none" strike="noStrike" kern="0" cap="none" spc="0" normalizeH="0" baseline="0" noProof="0">
                  <a:ln>
                    <a:noFill/>
                  </a:ln>
                  <a:solidFill>
                    <a:srgbClr val="FFFFFF"/>
                  </a:solidFill>
                  <a:effectLst/>
                  <a:uLnTx/>
                  <a:uFillTx/>
                  <a:latin typeface="Figtree"/>
                  <a:ea typeface="Figtree"/>
                  <a:cs typeface="Figtree"/>
                  <a:sym typeface="Figtree"/>
                </a:rPr>
                <a:t>Current measures have potential for use in clinical trials, but they need modifications.</a:t>
              </a:r>
              <a:endParaRPr kumimoji="0" sz="2300" b="0" i="0" u="none" strike="noStrike" kern="0" cap="none" spc="0" normalizeH="0" baseline="0" noProof="0">
                <a:ln>
                  <a:noFill/>
                </a:ln>
                <a:solidFill>
                  <a:srgbClr val="FFFFFF"/>
                </a:solidFill>
                <a:effectLst/>
                <a:uLnTx/>
                <a:uFillTx/>
                <a:latin typeface="Figtree"/>
                <a:ea typeface="Figtree"/>
                <a:cs typeface="Figtree"/>
                <a:sym typeface="Figtree"/>
              </a:endParaRPr>
            </a:p>
          </p:txBody>
        </p:sp>
      </p:grpSp>
      <p:pic>
        <p:nvPicPr>
          <p:cNvPr id="262" name="Google Shape;262;g3d5aa790a68_0_373" descr="A purple and white logo&#10;&#10;AI-generated content may be incorrect." title="inchstone-horzontal-logo-new.jpg"/>
          <p:cNvPicPr preferRelativeResize="0"/>
          <p:nvPr/>
        </p:nvPicPr>
        <p:blipFill rotWithShape="1">
          <a:blip r:embed="rId3">
            <a:alphaModFix/>
          </a:blip>
          <a:srcRect/>
          <a:stretch/>
        </p:blipFill>
        <p:spPr>
          <a:xfrm>
            <a:off x="8566000" y="427025"/>
            <a:ext cx="3394250" cy="671550"/>
          </a:xfrm>
          <a:prstGeom prst="rect">
            <a:avLst/>
          </a:prstGeom>
          <a:noFill/>
          <a:ln>
            <a:noFill/>
          </a:ln>
        </p:spPr>
      </p:pic>
      <p:pic>
        <p:nvPicPr>
          <p:cNvPr id="263" name="Google Shape;263;g3d5aa790a68_0_373" title="qr_code_inchstone_project.png"/>
          <p:cNvPicPr preferRelativeResize="0"/>
          <p:nvPr/>
        </p:nvPicPr>
        <p:blipFill>
          <a:blip r:embed="rId4">
            <a:alphaModFix/>
          </a:blip>
          <a:stretch>
            <a:fillRect/>
          </a:stretch>
        </p:blipFill>
        <p:spPr>
          <a:xfrm>
            <a:off x="6573213" y="113864"/>
            <a:ext cx="1696375" cy="1696375"/>
          </a:xfrm>
          <a:prstGeom prst="rect">
            <a:avLst/>
          </a:prstGeom>
          <a:noFill/>
          <a:ln>
            <a:noFill/>
          </a:ln>
        </p:spPr>
      </p:pic>
      <p:sp>
        <p:nvSpPr>
          <p:cNvPr id="264" name="Google Shape;264;g3d5aa790a68_0_373"/>
          <p:cNvSpPr txBox="1">
            <a:spLocks noGrp="1"/>
          </p:cNvSpPr>
          <p:nvPr>
            <p:ph type="title"/>
          </p:nvPr>
        </p:nvSpPr>
        <p:spPr>
          <a:xfrm>
            <a:off x="388700" y="570200"/>
            <a:ext cx="5647500" cy="1155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34375"/>
              <a:buFont typeface="Arial"/>
              <a:buNone/>
            </a:pPr>
            <a:r>
              <a:rPr lang="en-US" sz="3200">
                <a:solidFill>
                  <a:srgbClr val="278ABD"/>
                </a:solidFill>
                <a:latin typeface="Figtree"/>
                <a:ea typeface="Figtree"/>
                <a:cs typeface="Figtree"/>
                <a:sym typeface="Figtree"/>
              </a:rPr>
              <a:t>Measuring What Matters Most in the DEEs and those with Severe Neurological Impairment (SNI)</a:t>
            </a:r>
            <a:endParaRPr sz="3200">
              <a:solidFill>
                <a:srgbClr val="278ABD"/>
              </a:solidFill>
              <a:latin typeface="Figtree"/>
              <a:ea typeface="Figtree"/>
              <a:cs typeface="Figtree"/>
              <a:sym typeface="Figtree"/>
            </a:endParaRPr>
          </a:p>
          <a:p>
            <a:pPr marL="0" lvl="0" indent="0" algn="l" rtl="0">
              <a:lnSpc>
                <a:spcPct val="90000"/>
              </a:lnSpc>
              <a:spcBef>
                <a:spcPts val="0"/>
              </a:spcBef>
              <a:spcAft>
                <a:spcPts val="0"/>
              </a:spcAft>
              <a:buClr>
                <a:schemeClr val="dk1"/>
              </a:buClr>
              <a:buSzPct val="123750"/>
              <a:buFont typeface="Play"/>
              <a:buNone/>
            </a:pPr>
            <a:endParaRPr sz="3200">
              <a:solidFill>
                <a:srgbClr val="278ABD"/>
              </a:solidFill>
              <a:latin typeface="Figtree"/>
              <a:ea typeface="Figtree"/>
              <a:cs typeface="Figtree"/>
              <a:sym typeface="Figtre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d5aa790a68_0_264"/>
          <p:cNvSpPr txBox="1">
            <a:spLocks noGrp="1"/>
          </p:cNvSpPr>
          <p:nvPr>
            <p:ph type="title"/>
          </p:nvPr>
        </p:nvSpPr>
        <p:spPr>
          <a:xfrm>
            <a:off x="482475" y="85775"/>
            <a:ext cx="8207100" cy="115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60"/>
              <a:buFont typeface="Play"/>
              <a:buNone/>
            </a:pPr>
            <a:r>
              <a:rPr lang="en-US" sz="3200">
                <a:solidFill>
                  <a:srgbClr val="278ABD"/>
                </a:solidFill>
                <a:latin typeface="Figtree"/>
                <a:ea typeface="Figtree"/>
                <a:cs typeface="Figtree"/>
                <a:sym typeface="Figtree"/>
              </a:rPr>
              <a:t>The Inchstone Approach to Suit </a:t>
            </a:r>
            <a:br>
              <a:rPr lang="en-US" sz="3200">
                <a:solidFill>
                  <a:srgbClr val="278ABD"/>
                </a:solidFill>
                <a:latin typeface="Figtree"/>
                <a:ea typeface="Figtree"/>
                <a:cs typeface="Figtree"/>
                <a:sym typeface="Figtree"/>
              </a:rPr>
            </a:br>
            <a:r>
              <a:rPr lang="en-US" sz="3200">
                <a:solidFill>
                  <a:srgbClr val="278ABD"/>
                </a:solidFill>
                <a:latin typeface="Figtree"/>
                <a:ea typeface="Figtree"/>
                <a:cs typeface="Figtree"/>
                <a:sym typeface="Figtree"/>
              </a:rPr>
              <a:t>Clinical Complexities in SNI</a:t>
            </a:r>
            <a:endParaRPr sz="3200">
              <a:solidFill>
                <a:srgbClr val="278ABD"/>
              </a:solidFill>
              <a:latin typeface="Figtree"/>
              <a:ea typeface="Figtree"/>
              <a:cs typeface="Figtree"/>
              <a:sym typeface="Figtree"/>
            </a:endParaRPr>
          </a:p>
        </p:txBody>
      </p:sp>
      <p:sp>
        <p:nvSpPr>
          <p:cNvPr id="270" name="Google Shape;270;g3d5aa790a68_0_264"/>
          <p:cNvSpPr/>
          <p:nvPr/>
        </p:nvSpPr>
        <p:spPr>
          <a:xfrm>
            <a:off x="4357300" y="1472725"/>
            <a:ext cx="5328000" cy="10746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55600" algn="l" defTabSz="914400" rtl="0" eaLnBrk="1" fontAlgn="auto" latinLnBrk="0" hangingPunct="1">
              <a:lnSpc>
                <a:spcPct val="100000"/>
              </a:lnSpc>
              <a:spcBef>
                <a:spcPts val="0"/>
              </a:spcBef>
              <a:spcAft>
                <a:spcPts val="0"/>
              </a:spcAft>
              <a:buClr>
                <a:srgbClr val="000000"/>
              </a:buClr>
              <a:buSzPts val="2000"/>
              <a:buFont typeface="Figtree"/>
              <a:buAutoNum type="arabicPeriod"/>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Developmental Profile - 4 (DP-4)</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Figtree"/>
              <a:buAutoNum type="arabicPeriod"/>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BSID-IV - cognition domain</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Figtree"/>
              <a:buAutoNum type="arabicPeriod"/>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Awareness and responsivity</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71" name="Google Shape;271;g3d5aa790a68_0_264"/>
          <p:cNvSpPr/>
          <p:nvPr/>
        </p:nvSpPr>
        <p:spPr>
          <a:xfrm>
            <a:off x="1936500" y="2723475"/>
            <a:ext cx="2210400" cy="970500"/>
          </a:xfrm>
          <a:prstGeom prst="roundRect">
            <a:avLst>
              <a:gd name="adj" fmla="val 16667"/>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Associated neurological conditions</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72" name="Google Shape;272;g3d5aa790a68_0_264"/>
          <p:cNvSpPr/>
          <p:nvPr/>
        </p:nvSpPr>
        <p:spPr>
          <a:xfrm>
            <a:off x="1936500" y="4973025"/>
            <a:ext cx="2210400" cy="970500"/>
          </a:xfrm>
          <a:prstGeom prst="roundRect">
            <a:avLst>
              <a:gd name="adj" fmla="val 16667"/>
            </a:avLst>
          </a:prstGeom>
          <a:solidFill>
            <a:srgbClr val="351C7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Figtree"/>
                <a:ea typeface="Figtree"/>
                <a:cs typeface="Figtree"/>
                <a:sym typeface="Figtree"/>
              </a:rPr>
              <a:t>Quality of life</a:t>
            </a:r>
            <a:endParaRPr kumimoji="0" sz="2000" b="0" i="0" u="none" strike="noStrike" kern="0" cap="none" spc="0" normalizeH="0" baseline="0" noProof="0">
              <a:ln>
                <a:noFill/>
              </a:ln>
              <a:solidFill>
                <a:srgbClr val="FFFFFF"/>
              </a:solidFill>
              <a:effectLst/>
              <a:uLnTx/>
              <a:uFillTx/>
              <a:latin typeface="Figtree"/>
              <a:ea typeface="Figtree"/>
              <a:cs typeface="Figtree"/>
              <a:sym typeface="Figtree"/>
            </a:endParaRPr>
          </a:p>
        </p:txBody>
      </p:sp>
      <p:sp>
        <p:nvSpPr>
          <p:cNvPr id="273" name="Google Shape;273;g3d5aa790a68_0_264"/>
          <p:cNvSpPr/>
          <p:nvPr/>
        </p:nvSpPr>
        <p:spPr>
          <a:xfrm>
            <a:off x="1936500" y="3848250"/>
            <a:ext cx="2210400" cy="970500"/>
          </a:xfrm>
          <a:prstGeom prst="roundRect">
            <a:avLst>
              <a:gd name="adj" fmla="val 16667"/>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Treatment</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progress</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74" name="Google Shape;274;g3d5aa790a68_0_264"/>
          <p:cNvSpPr/>
          <p:nvPr/>
        </p:nvSpPr>
        <p:spPr>
          <a:xfrm>
            <a:off x="1936400" y="1444825"/>
            <a:ext cx="2210400" cy="10746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Functional impairments</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75" name="Google Shape;275;g3d5aa790a68_0_264"/>
          <p:cNvSpPr/>
          <p:nvPr/>
        </p:nvSpPr>
        <p:spPr>
          <a:xfrm>
            <a:off x="4357300" y="2723475"/>
            <a:ext cx="5328000" cy="9705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55600" algn="l" defTabSz="914400" rtl="0" eaLnBrk="1" fontAlgn="auto" latinLnBrk="0" hangingPunct="1">
              <a:lnSpc>
                <a:spcPct val="100000"/>
              </a:lnSpc>
              <a:spcBef>
                <a:spcPts val="0"/>
              </a:spcBef>
              <a:spcAft>
                <a:spcPts val="0"/>
              </a:spcAft>
              <a:buClr>
                <a:srgbClr val="000000"/>
              </a:buClr>
              <a:buSzPts val="2000"/>
              <a:buFont typeface="Figtree"/>
              <a:buAutoNum type="arabicPeriod"/>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Cortical visual impairment - based on CVI Range assessment</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Figtree"/>
              <a:buAutoNum type="arabicPeriod"/>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Motor impairments</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76" name="Google Shape;276;g3d5aa790a68_0_264"/>
          <p:cNvSpPr/>
          <p:nvPr/>
        </p:nvSpPr>
        <p:spPr>
          <a:xfrm>
            <a:off x="4357300" y="3856625"/>
            <a:ext cx="5328000" cy="9705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55600" algn="l" defTabSz="914400" rtl="0" eaLnBrk="1" fontAlgn="auto" latinLnBrk="0" hangingPunct="1">
              <a:lnSpc>
                <a:spcPct val="100000"/>
              </a:lnSpc>
              <a:spcBef>
                <a:spcPts val="0"/>
              </a:spcBef>
              <a:spcAft>
                <a:spcPts val="0"/>
              </a:spcAft>
              <a:buClr>
                <a:srgbClr val="000000"/>
              </a:buClr>
              <a:buSzPts val="2000"/>
              <a:buFont typeface="Figtree"/>
              <a:buAutoNum type="arabicPeriod"/>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Goal Attainment Scaling</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a:p>
            <a:pPr marL="457200" marR="0" lvl="0" indent="-355600" algn="l" defTabSz="914400" rtl="0" eaLnBrk="1" fontAlgn="auto" latinLnBrk="0" hangingPunct="1">
              <a:lnSpc>
                <a:spcPct val="100000"/>
              </a:lnSpc>
              <a:spcBef>
                <a:spcPts val="0"/>
              </a:spcBef>
              <a:spcAft>
                <a:spcPts val="0"/>
              </a:spcAft>
              <a:buClr>
                <a:srgbClr val="000000"/>
              </a:buClr>
              <a:buSzPts val="2000"/>
              <a:buFont typeface="Figtree"/>
              <a:buAutoNum type="arabicPeriod"/>
              <a:tabLst/>
              <a:defRPr/>
            </a:pPr>
            <a:r>
              <a:rPr kumimoji="0" lang="en-US" sz="2000" b="0" i="0" u="none" strike="noStrike" kern="0" cap="none" spc="0" normalizeH="0" baseline="0" noProof="0">
                <a:ln>
                  <a:noFill/>
                </a:ln>
                <a:solidFill>
                  <a:srgbClr val="000000"/>
                </a:solidFill>
                <a:effectLst/>
                <a:uLnTx/>
                <a:uFillTx/>
                <a:latin typeface="Figtree"/>
                <a:ea typeface="Figtree"/>
                <a:cs typeface="Figtree"/>
                <a:sym typeface="Figtree"/>
              </a:rPr>
              <a:t>Meaningful change</a:t>
            </a:r>
            <a:endParaRPr kumimoji="0" sz="2000" b="0" i="0" u="none" strike="noStrike" kern="0" cap="none" spc="0" normalizeH="0" baseline="0" noProof="0">
              <a:ln>
                <a:noFill/>
              </a:ln>
              <a:solidFill>
                <a:srgbClr val="000000"/>
              </a:solidFill>
              <a:effectLst/>
              <a:uLnTx/>
              <a:uFillTx/>
              <a:latin typeface="Figtree"/>
              <a:ea typeface="Figtree"/>
              <a:cs typeface="Figtree"/>
              <a:sym typeface="Figtree"/>
            </a:endParaRPr>
          </a:p>
        </p:txBody>
      </p:sp>
      <p:sp>
        <p:nvSpPr>
          <p:cNvPr id="277" name="Google Shape;277;g3d5aa790a68_0_264"/>
          <p:cNvSpPr/>
          <p:nvPr/>
        </p:nvSpPr>
        <p:spPr>
          <a:xfrm>
            <a:off x="4327925" y="4989775"/>
            <a:ext cx="5404200" cy="970500"/>
          </a:xfrm>
          <a:prstGeom prst="roundRect">
            <a:avLst>
              <a:gd name="adj" fmla="val 16667"/>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55600" algn="l" defTabSz="914400" rtl="0" eaLnBrk="1" fontAlgn="auto" latinLnBrk="0" hangingPunct="1">
              <a:lnSpc>
                <a:spcPct val="100000"/>
              </a:lnSpc>
              <a:spcBef>
                <a:spcPts val="0"/>
              </a:spcBef>
              <a:spcAft>
                <a:spcPts val="0"/>
              </a:spcAft>
              <a:buClr>
                <a:srgbClr val="FFFFFF"/>
              </a:buClr>
              <a:buSzPts val="2000"/>
              <a:buFont typeface="Figtree"/>
              <a:buAutoNum type="arabicPeriod"/>
              <a:tabLst/>
              <a:defRPr/>
            </a:pPr>
            <a:r>
              <a:rPr kumimoji="0" lang="en-US" sz="2000" b="0" i="0" u="none" strike="noStrike" kern="0" cap="none" spc="0" normalizeH="0" baseline="0" noProof="0">
                <a:ln>
                  <a:noFill/>
                </a:ln>
                <a:solidFill>
                  <a:srgbClr val="FFFFFF"/>
                </a:solidFill>
                <a:effectLst/>
                <a:uLnTx/>
                <a:uFillTx/>
                <a:latin typeface="Figtree"/>
                <a:ea typeface="Figtree"/>
                <a:cs typeface="Figtree"/>
                <a:sym typeface="Figtree"/>
              </a:rPr>
              <a:t>Quality of Life Inventory-Disability (QI-Disability)</a:t>
            </a:r>
            <a:endParaRPr kumimoji="0" sz="2000" b="0" i="0" u="none" strike="noStrike" kern="0" cap="none" spc="0" normalizeH="0" baseline="0" noProof="0">
              <a:ln>
                <a:noFill/>
              </a:ln>
              <a:solidFill>
                <a:srgbClr val="FFFFFF"/>
              </a:solidFill>
              <a:effectLst/>
              <a:uLnTx/>
              <a:uFillTx/>
              <a:latin typeface="Figtree"/>
              <a:ea typeface="Figtree"/>
              <a:cs typeface="Figtree"/>
              <a:sym typeface="Figtree"/>
            </a:endParaRPr>
          </a:p>
        </p:txBody>
      </p:sp>
      <p:sp>
        <p:nvSpPr>
          <p:cNvPr id="278" name="Google Shape;278;g3d5aa790a68_0_264"/>
          <p:cNvSpPr/>
          <p:nvPr/>
        </p:nvSpPr>
        <p:spPr>
          <a:xfrm>
            <a:off x="773700" y="5915875"/>
            <a:ext cx="11103300" cy="713400"/>
          </a:xfrm>
          <a:prstGeom prst="rightArrow">
            <a:avLst>
              <a:gd name="adj1" fmla="val 50000"/>
              <a:gd name="adj2" fmla="val 50000"/>
            </a:avLst>
          </a:prstGeom>
          <a:solidFill>
            <a:srgbClr val="1C458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300" b="0" i="0" u="none" strike="noStrike" kern="0" cap="none" spc="0" normalizeH="0" baseline="0" noProof="0">
                <a:ln>
                  <a:noFill/>
                </a:ln>
                <a:solidFill>
                  <a:srgbClr val="FFFFFF"/>
                </a:solidFill>
                <a:effectLst/>
                <a:uLnTx/>
                <a:uFillTx/>
                <a:latin typeface="Figtree"/>
                <a:ea typeface="Figtree"/>
                <a:cs typeface="Figtree"/>
                <a:sym typeface="Figtree"/>
              </a:rPr>
              <a:t>Achieving fit-for-purpose measures and endpoints for clinical trials</a:t>
            </a:r>
            <a:endParaRPr kumimoji="0" sz="1300" b="0" i="0" u="none" strike="noStrike" kern="0" cap="none" spc="0" normalizeH="0" baseline="0" noProof="0">
              <a:ln>
                <a:noFill/>
              </a:ln>
              <a:solidFill>
                <a:srgbClr val="FFFFFF"/>
              </a:solidFill>
              <a:effectLst/>
              <a:highlight>
                <a:srgbClr val="EAD1DC"/>
              </a:highlight>
              <a:uLnTx/>
              <a:uFillTx/>
              <a:latin typeface="Figtree"/>
              <a:ea typeface="Figtree"/>
              <a:cs typeface="Figtree"/>
              <a:sym typeface="Figtree"/>
            </a:endParaRPr>
          </a:p>
        </p:txBody>
      </p:sp>
      <p:pic>
        <p:nvPicPr>
          <p:cNvPr id="279" name="Google Shape;279;g3d5aa790a68_0_264" descr="A purple and white logo&#10;&#10;AI-generated content may be incorrect." title="inchstone-horzontal-logo-new.jpg"/>
          <p:cNvPicPr preferRelativeResize="0"/>
          <p:nvPr/>
        </p:nvPicPr>
        <p:blipFill rotWithShape="1">
          <a:blip r:embed="rId3">
            <a:alphaModFix/>
          </a:blip>
          <a:srcRect/>
          <a:stretch/>
        </p:blipFill>
        <p:spPr>
          <a:xfrm>
            <a:off x="9370300" y="223625"/>
            <a:ext cx="2506701" cy="495941"/>
          </a:xfrm>
          <a:prstGeom prst="rect">
            <a:avLst/>
          </a:prstGeom>
          <a:noFill/>
          <a:ln>
            <a:noFill/>
          </a:ln>
        </p:spPr>
      </p:pic>
      <p:sp>
        <p:nvSpPr>
          <p:cNvPr id="280" name="Google Shape;280;g3d5aa790a68_0_264"/>
          <p:cNvSpPr txBox="1"/>
          <p:nvPr/>
        </p:nvSpPr>
        <p:spPr>
          <a:xfrm>
            <a:off x="10150250" y="1865775"/>
            <a:ext cx="1726800" cy="2685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Parents Speak</a:t>
            </a:r>
            <a:endParaRPr kumimoji="0" sz="28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Survey II</a:t>
            </a:r>
            <a:endParaRPr kumimoji="0" sz="2800" b="0" i="0" u="none" strike="noStrike" kern="0" cap="none" spc="0" normalizeH="0" baseline="0" noProof="0">
              <a:ln>
                <a:noFill/>
              </a:ln>
              <a:solidFill>
                <a:srgbClr val="000000"/>
              </a:solidFill>
              <a:effectLst/>
              <a:uLnTx/>
              <a:uFillTx/>
              <a:latin typeface="Arial"/>
              <a:cs typeface="Arial"/>
              <a:sym typeface="Arial"/>
            </a:endParaRPr>
          </a:p>
        </p:txBody>
      </p:sp>
      <p:pic>
        <p:nvPicPr>
          <p:cNvPr id="281" name="Google Shape;281;g3d5aa790a68_0_264" title="IMG_20260414_171612.png"/>
          <p:cNvPicPr preferRelativeResize="0"/>
          <p:nvPr/>
        </p:nvPicPr>
        <p:blipFill>
          <a:blip r:embed="rId4">
            <a:alphaModFix/>
          </a:blip>
          <a:stretch>
            <a:fillRect/>
          </a:stretch>
        </p:blipFill>
        <p:spPr>
          <a:xfrm>
            <a:off x="10122800" y="3358075"/>
            <a:ext cx="1631700" cy="1631700"/>
          </a:xfrm>
          <a:prstGeom prst="rect">
            <a:avLst/>
          </a:prstGeom>
          <a:noFill/>
          <a:ln>
            <a:noFill/>
          </a:ln>
        </p:spPr>
      </p:pic>
      <p:sp>
        <p:nvSpPr>
          <p:cNvPr id="282" name="Google Shape;282;g3d5aa790a68_0_264"/>
          <p:cNvSpPr/>
          <p:nvPr/>
        </p:nvSpPr>
        <p:spPr>
          <a:xfrm>
            <a:off x="10097750" y="1792050"/>
            <a:ext cx="1831800" cy="32739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d5aa790a68_0_14"/>
          <p:cNvSpPr txBox="1"/>
          <p:nvPr/>
        </p:nvSpPr>
        <p:spPr>
          <a:xfrm>
            <a:off x="623850" y="2131250"/>
            <a:ext cx="10029900" cy="4150200"/>
          </a:xfrm>
          <a:prstGeom prst="rect">
            <a:avLst/>
          </a:prstGeom>
          <a:noFill/>
          <a:ln>
            <a:noFill/>
          </a:ln>
        </p:spPr>
        <p:txBody>
          <a:bodyPr spcFirstLastPara="1" wrap="square" lIns="87200" tIns="43600" rIns="87200" bIns="43600" anchor="t" anchorCtr="0">
            <a:noAutofit/>
          </a:bodyPr>
          <a:lstStyle/>
          <a:p>
            <a:pPr marL="457200" marR="0" lvl="0" indent="-387350" algn="l" defTabSz="914400" rtl="0" eaLnBrk="1" fontAlgn="auto" latinLnBrk="0" hangingPunct="1">
              <a:lnSpc>
                <a:spcPct val="115000"/>
              </a:lnSpc>
              <a:spcBef>
                <a:spcPts val="0"/>
              </a:spcBef>
              <a:spcAft>
                <a:spcPts val="0"/>
              </a:spcAft>
              <a:buClr>
                <a:srgbClr val="000000"/>
              </a:buClr>
              <a:buSzPts val="2500"/>
              <a:buFont typeface="Figtree"/>
              <a:buChar char="●"/>
              <a:tabLst/>
              <a:defRPr/>
            </a:pPr>
            <a:r>
              <a:rPr kumimoji="0" lang="en-US" sz="31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rPr>
              <a:t>The COG Model</a:t>
            </a:r>
            <a:br>
              <a:rPr kumimoji="0" lang="en-US" sz="31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rPr>
            </a:br>
            <a:endParaRPr kumimoji="0" sz="31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endParaRPr>
          </a:p>
          <a:p>
            <a:pPr marL="457200" marR="0" lvl="0" indent="-387350" algn="l" defTabSz="914400" rtl="0" eaLnBrk="1" fontAlgn="auto" latinLnBrk="0" hangingPunct="1">
              <a:lnSpc>
                <a:spcPct val="115000"/>
              </a:lnSpc>
              <a:spcBef>
                <a:spcPts val="0"/>
              </a:spcBef>
              <a:spcAft>
                <a:spcPts val="0"/>
              </a:spcAft>
              <a:buClr>
                <a:srgbClr val="000000"/>
              </a:buClr>
              <a:buSzPts val="2500"/>
              <a:buFont typeface="Figtree"/>
              <a:buChar char="●"/>
              <a:tabLst/>
              <a:defRPr/>
            </a:pPr>
            <a:r>
              <a:rPr kumimoji="0" lang="en-US" sz="31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rPr>
              <a:t>HIV Investments</a:t>
            </a:r>
            <a:endParaRPr kumimoji="0" sz="31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highlight>
                <a:srgbClr val="FFFFFF"/>
              </a:highlight>
              <a:uLnTx/>
              <a:uFillTx/>
              <a:latin typeface="Figtree"/>
              <a:ea typeface="Figtree"/>
              <a:cs typeface="Figtree"/>
              <a:sym typeface="Figtree"/>
            </a:endParaRPr>
          </a:p>
        </p:txBody>
      </p:sp>
      <p:sp>
        <p:nvSpPr>
          <p:cNvPr id="288" name="Google Shape;288;g3d5aa790a68_0_14"/>
          <p:cNvSpPr txBox="1">
            <a:spLocks noGrp="1"/>
          </p:cNvSpPr>
          <p:nvPr>
            <p:ph type="title"/>
          </p:nvPr>
        </p:nvSpPr>
        <p:spPr>
          <a:xfrm>
            <a:off x="623851" y="359150"/>
            <a:ext cx="10524000" cy="53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78ABD"/>
              </a:buClr>
              <a:buSzPts val="3200"/>
              <a:buFont typeface="Figtree"/>
              <a:buNone/>
            </a:pPr>
            <a:r>
              <a:rPr lang="en-US"/>
              <a:t>We MUST Embrace Data NOW to Find Cures Tomorrow</a:t>
            </a:r>
            <a:endParaRPr/>
          </a:p>
        </p:txBody>
      </p:sp>
      <p:pic>
        <p:nvPicPr>
          <p:cNvPr id="289" name="Google Shape;289;g3d5aa790a68_0_14" title="Screenshot 2026-02-17 at 7.06.17 PM.png"/>
          <p:cNvPicPr preferRelativeResize="0"/>
          <p:nvPr/>
        </p:nvPicPr>
        <p:blipFill>
          <a:blip r:embed="rId3">
            <a:alphaModFix/>
          </a:blip>
          <a:stretch>
            <a:fillRect/>
          </a:stretch>
        </p:blipFill>
        <p:spPr>
          <a:xfrm>
            <a:off x="5826509" y="1737550"/>
            <a:ext cx="6238516" cy="37454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d62ad890f8_0_0"/>
          <p:cNvSpPr txBox="1">
            <a:spLocks noGrp="1"/>
          </p:cNvSpPr>
          <p:nvPr>
            <p:ph type="title"/>
          </p:nvPr>
        </p:nvSpPr>
        <p:spPr>
          <a:xfrm>
            <a:off x="365075" y="362075"/>
            <a:ext cx="5700300" cy="53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C4C02"/>
              </a:buClr>
              <a:buSzPts val="3200"/>
              <a:buFont typeface="Figtree"/>
              <a:buNone/>
            </a:pPr>
            <a:r>
              <a:rPr lang="en-US">
                <a:solidFill>
                  <a:schemeClr val="accent2"/>
                </a:solidFill>
              </a:rPr>
              <a:t>Path to Meaningful Endpoints</a:t>
            </a:r>
            <a:endParaRPr>
              <a:solidFill>
                <a:schemeClr val="accent2"/>
              </a:solidFill>
            </a:endParaRPr>
          </a:p>
        </p:txBody>
      </p:sp>
      <p:sp>
        <p:nvSpPr>
          <p:cNvPr id="295" name="Google Shape;295;g3d62ad890f8_0_0"/>
          <p:cNvSpPr txBox="1">
            <a:spLocks noGrp="1"/>
          </p:cNvSpPr>
          <p:nvPr>
            <p:ph type="body" idx="1"/>
          </p:nvPr>
        </p:nvSpPr>
        <p:spPr>
          <a:xfrm>
            <a:off x="155575" y="1436200"/>
            <a:ext cx="5755500" cy="43053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en-US"/>
              <a:t>Engage Patient Communities from </a:t>
            </a:r>
            <a:r>
              <a:rPr lang="en-US" b="1"/>
              <a:t>Day 1</a:t>
            </a:r>
            <a:endParaRPr b="1"/>
          </a:p>
          <a:p>
            <a:pPr marL="457200" lvl="0" indent="-381000" algn="l" rtl="0">
              <a:lnSpc>
                <a:spcPct val="90000"/>
              </a:lnSpc>
              <a:spcBef>
                <a:spcPts val="0"/>
              </a:spcBef>
              <a:spcAft>
                <a:spcPts val="0"/>
              </a:spcAft>
              <a:buSzPts val="2400"/>
              <a:buChar char="•"/>
            </a:pPr>
            <a:r>
              <a:rPr lang="en-US"/>
              <a:t>Patient priorities need to underpin pre-clinical research and development</a:t>
            </a:r>
            <a:endParaRPr/>
          </a:p>
          <a:p>
            <a:pPr marL="457200" lvl="0" indent="-381000" algn="l" rtl="0">
              <a:lnSpc>
                <a:spcPct val="90000"/>
              </a:lnSpc>
              <a:spcBef>
                <a:spcPts val="0"/>
              </a:spcBef>
              <a:spcAft>
                <a:spcPts val="0"/>
              </a:spcAft>
              <a:buSzPts val="2400"/>
              <a:buChar char="•"/>
            </a:pPr>
            <a:r>
              <a:rPr lang="en-US"/>
              <a:t>Unreliable measurement instruments undermine both NHS and assessment of trial outcomes</a:t>
            </a:r>
            <a:endParaRPr/>
          </a:p>
          <a:p>
            <a:pPr marL="457200" lvl="0" indent="-381000" algn="l" rtl="0">
              <a:lnSpc>
                <a:spcPct val="90000"/>
              </a:lnSpc>
              <a:spcBef>
                <a:spcPts val="0"/>
              </a:spcBef>
              <a:spcAft>
                <a:spcPts val="0"/>
              </a:spcAft>
              <a:buSzPts val="2400"/>
              <a:buChar char="•"/>
            </a:pPr>
            <a:r>
              <a:rPr lang="en-US"/>
              <a:t>Collaborative effort needed across disorders with similar (profound) impacts to validate FFP outcome measurement tools</a:t>
            </a:r>
            <a:endParaRPr/>
          </a:p>
          <a:p>
            <a:pPr marL="457200" lvl="0" indent="-381000" algn="l" rtl="0">
              <a:lnSpc>
                <a:spcPct val="90000"/>
              </a:lnSpc>
              <a:spcBef>
                <a:spcPts val="0"/>
              </a:spcBef>
              <a:spcAft>
                <a:spcPts val="0"/>
              </a:spcAft>
              <a:buSzPts val="2400"/>
              <a:buChar char="•"/>
            </a:pPr>
            <a:r>
              <a:rPr lang="en-US"/>
              <a:t>New DMT are at risk of failure without appropriate measurement tools and endpoints </a:t>
            </a:r>
            <a:endParaRPr/>
          </a:p>
          <a:p>
            <a:pPr marL="457200" lvl="0" indent="0" algn="l" rtl="0">
              <a:lnSpc>
                <a:spcPct val="90000"/>
              </a:lnSpc>
              <a:spcBef>
                <a:spcPts val="0"/>
              </a:spcBef>
              <a:spcAft>
                <a:spcPts val="0"/>
              </a:spcAft>
              <a:buNone/>
            </a:pPr>
            <a:endParaRPr b="1"/>
          </a:p>
        </p:txBody>
      </p:sp>
      <p:sp>
        <p:nvSpPr>
          <p:cNvPr id="296" name="Google Shape;296;g3d62ad890f8_0_0"/>
          <p:cNvSpPr/>
          <p:nvPr/>
        </p:nvSpPr>
        <p:spPr>
          <a:xfrm>
            <a:off x="6316161" y="0"/>
            <a:ext cx="5875800" cy="6858000"/>
          </a:xfrm>
          <a:prstGeom prst="rect">
            <a:avLst/>
          </a:prstGeom>
          <a:solidFill>
            <a:srgbClr val="98A3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g3d62ad890f8_0_0"/>
          <p:cNvSpPr txBox="1"/>
          <p:nvPr/>
        </p:nvSpPr>
        <p:spPr>
          <a:xfrm>
            <a:off x="6918651" y="2130641"/>
            <a:ext cx="4671000" cy="2124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FFFFFF"/>
                </a:solidFill>
                <a:effectLst/>
                <a:uLnTx/>
                <a:uFillTx/>
                <a:latin typeface="Calibri"/>
                <a:ea typeface="Calibri"/>
                <a:cs typeface="Calibri"/>
                <a:sym typeface="Calibri"/>
              </a:rPr>
              <a:t>PLACE AN IMAGE HERE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g3d62ad890f8_0_0"/>
          <p:cNvSpPr/>
          <p:nvPr/>
        </p:nvSpPr>
        <p:spPr>
          <a:xfrm>
            <a:off x="6158077" y="0"/>
            <a:ext cx="220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9" name="Google Shape;299;g3d62ad890f8_0_0" title="Renee_Wray_IMG_6834.jpeg"/>
          <p:cNvPicPr preferRelativeResize="0"/>
          <p:nvPr/>
        </p:nvPicPr>
        <p:blipFill>
          <a:blip r:embed="rId3">
            <a:alphaModFix/>
          </a:blip>
          <a:stretch>
            <a:fillRect/>
          </a:stretch>
        </p:blipFill>
        <p:spPr>
          <a:xfrm>
            <a:off x="6348625" y="-144000"/>
            <a:ext cx="5994075" cy="77479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3d5aa790a68_0_1005"/>
          <p:cNvSpPr txBox="1">
            <a:spLocks noGrp="1"/>
          </p:cNvSpPr>
          <p:nvPr>
            <p:ph type="title"/>
          </p:nvPr>
        </p:nvSpPr>
        <p:spPr>
          <a:xfrm>
            <a:off x="517777" y="362075"/>
            <a:ext cx="6810600" cy="532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accent2"/>
                </a:solidFill>
              </a:rPr>
              <a:t>The Answers Are Waiting for Us </a:t>
            </a:r>
            <a:endParaRPr>
              <a:solidFill>
                <a:schemeClr val="accent2"/>
              </a:solidFill>
            </a:endParaRPr>
          </a:p>
        </p:txBody>
      </p:sp>
      <p:sp>
        <p:nvSpPr>
          <p:cNvPr id="306" name="Google Shape;306;g3d5aa790a68_0_1005"/>
          <p:cNvSpPr txBox="1">
            <a:spLocks noGrp="1"/>
          </p:cNvSpPr>
          <p:nvPr>
            <p:ph type="body" idx="1"/>
          </p:nvPr>
        </p:nvSpPr>
        <p:spPr>
          <a:xfrm>
            <a:off x="518450" y="1436200"/>
            <a:ext cx="8716800" cy="4305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solidFill>
                  <a:srgbClr val="363636"/>
                </a:solidFill>
                <a:highlight>
                  <a:srgbClr val="FFFFFF"/>
                </a:highlight>
                <a:latin typeface="Figtree"/>
                <a:ea typeface="Figtree"/>
                <a:cs typeface="Figtree"/>
                <a:sym typeface="Figtree"/>
              </a:rPr>
              <a:t>“Radically new science demands radically new thinking about how we regulate, manufacture, pay for and deliver treatments. Ten years from now, if children are still dying of conditions we know how to correct, it will not be because the science wasn’t ready. It will be because we lacked the imagination to build a system worthy of it. KJ’s story is a miracle. But it should not remain a miracle. It should become a model.”</a:t>
            </a:r>
            <a:endParaRPr sz="3000">
              <a:solidFill>
                <a:srgbClr val="363636"/>
              </a:solidFill>
              <a:highlight>
                <a:srgbClr val="FFFFFF"/>
              </a:highlight>
              <a:latin typeface="Figtree"/>
              <a:ea typeface="Figtree"/>
              <a:cs typeface="Figtree"/>
              <a:sym typeface="Figtree"/>
            </a:endParaRPr>
          </a:p>
          <a:p>
            <a:pPr marL="457200" lvl="0" indent="-419100" algn="l" rtl="0">
              <a:spcBef>
                <a:spcPts val="1000"/>
              </a:spcBef>
              <a:spcAft>
                <a:spcPts val="0"/>
              </a:spcAft>
              <a:buClr>
                <a:srgbClr val="363636"/>
              </a:buClr>
              <a:buSzPts val="3000"/>
              <a:buFont typeface="Figtree"/>
              <a:buChar char="-"/>
            </a:pPr>
            <a:r>
              <a:rPr lang="en-US" sz="3000">
                <a:solidFill>
                  <a:srgbClr val="363636"/>
                </a:solidFill>
                <a:highlight>
                  <a:srgbClr val="FFFFFF"/>
                </a:highlight>
                <a:latin typeface="Figtree"/>
                <a:ea typeface="Figtree"/>
                <a:cs typeface="Figtree"/>
                <a:sym typeface="Figtree"/>
              </a:rPr>
              <a:t>Dr. Jeff Coller, NYTimes OpEd, April 9th 2026</a:t>
            </a:r>
            <a:endParaRPr sz="3000">
              <a:solidFill>
                <a:srgbClr val="363636"/>
              </a:solidFill>
              <a:highlight>
                <a:srgbClr val="FFFFFF"/>
              </a:highlight>
              <a:latin typeface="Figtree"/>
              <a:ea typeface="Figtree"/>
              <a:cs typeface="Figtree"/>
              <a:sym typeface="Figtree"/>
            </a:endParaRPr>
          </a:p>
        </p:txBody>
      </p:sp>
      <p:pic>
        <p:nvPicPr>
          <p:cNvPr id="307" name="Google Shape;307;g3d5aa790a68_0_1005" title="Screen Shot 2026-04-14 at 3.26.10 PM.png"/>
          <p:cNvPicPr preferRelativeResize="0"/>
          <p:nvPr/>
        </p:nvPicPr>
        <p:blipFill>
          <a:blip r:embed="rId3">
            <a:alphaModFix/>
          </a:blip>
          <a:stretch>
            <a:fillRect/>
          </a:stretch>
        </p:blipFill>
        <p:spPr>
          <a:xfrm>
            <a:off x="9519401" y="1858050"/>
            <a:ext cx="2157299" cy="30185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6"/>
          <p:cNvSpPr txBox="1">
            <a:spLocks noGrp="1"/>
          </p:cNvSpPr>
          <p:nvPr>
            <p:ph type="ctrTitle"/>
          </p:nvPr>
        </p:nvSpPr>
        <p:spPr>
          <a:xfrm>
            <a:off x="5389504" y="3165609"/>
            <a:ext cx="5824200" cy="526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Figtree"/>
              <a:buNone/>
            </a:pPr>
            <a:r>
              <a:rPr lang="en-US"/>
              <a:t>Be in touch</a:t>
            </a:r>
            <a:endParaRPr/>
          </a:p>
        </p:txBody>
      </p:sp>
      <p:pic>
        <p:nvPicPr>
          <p:cNvPr id="313" name="Google Shape;313;p6"/>
          <p:cNvPicPr preferRelativeResize="0"/>
          <p:nvPr/>
        </p:nvPicPr>
        <p:blipFill rotWithShape="1">
          <a:blip r:embed="rId3">
            <a:alphaModFix/>
          </a:blip>
          <a:srcRect/>
          <a:stretch/>
        </p:blipFill>
        <p:spPr>
          <a:xfrm>
            <a:off x="436500" y="4514871"/>
            <a:ext cx="5186028" cy="1701670"/>
          </a:xfrm>
          <a:prstGeom prst="rect">
            <a:avLst/>
          </a:prstGeom>
          <a:noFill/>
          <a:ln>
            <a:noFill/>
          </a:ln>
        </p:spPr>
      </p:pic>
      <p:pic>
        <p:nvPicPr>
          <p:cNvPr id="314" name="Google Shape;314;p6" title="DDE_Logo_FullColor.png"/>
          <p:cNvPicPr preferRelativeResize="0"/>
          <p:nvPr/>
        </p:nvPicPr>
        <p:blipFill>
          <a:blip r:embed="rId4">
            <a:alphaModFix/>
          </a:blip>
          <a:stretch>
            <a:fillRect/>
          </a:stretch>
        </p:blipFill>
        <p:spPr>
          <a:xfrm>
            <a:off x="1933343" y="2920275"/>
            <a:ext cx="2127324" cy="1407493"/>
          </a:xfrm>
          <a:prstGeom prst="rect">
            <a:avLst/>
          </a:prstGeom>
          <a:noFill/>
          <a:ln>
            <a:noFill/>
          </a:ln>
        </p:spPr>
      </p:pic>
      <p:pic>
        <p:nvPicPr>
          <p:cNvPr id="315" name="Google Shape;315;p6" title="Screen Shot 2026-04-13 at 10.46.56 PM.png"/>
          <p:cNvPicPr preferRelativeResize="0"/>
          <p:nvPr/>
        </p:nvPicPr>
        <p:blipFill>
          <a:blip r:embed="rId5">
            <a:alphaModFix/>
          </a:blip>
          <a:stretch>
            <a:fillRect/>
          </a:stretch>
        </p:blipFill>
        <p:spPr>
          <a:xfrm>
            <a:off x="7269485" y="3951924"/>
            <a:ext cx="2064225" cy="2074550"/>
          </a:xfrm>
          <a:prstGeom prst="rect">
            <a:avLst/>
          </a:prstGeom>
          <a:noFill/>
          <a:ln>
            <a:noFill/>
          </a:ln>
        </p:spPr>
      </p:pic>
      <p:sp>
        <p:nvSpPr>
          <p:cNvPr id="316" name="Google Shape;316;p6"/>
          <p:cNvSpPr/>
          <p:nvPr/>
        </p:nvSpPr>
        <p:spPr>
          <a:xfrm>
            <a:off x="4094725" y="4858175"/>
            <a:ext cx="1294800" cy="1079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17" name="Google Shape;317;p6" title="inchstone project new.png"/>
          <p:cNvPicPr preferRelativeResize="0"/>
          <p:nvPr/>
        </p:nvPicPr>
        <p:blipFill>
          <a:blip r:embed="rId6">
            <a:alphaModFix/>
          </a:blip>
          <a:stretch>
            <a:fillRect/>
          </a:stretch>
        </p:blipFill>
        <p:spPr>
          <a:xfrm>
            <a:off x="3948147" y="5185850"/>
            <a:ext cx="1564976" cy="359725"/>
          </a:xfrm>
          <a:prstGeom prst="rect">
            <a:avLst/>
          </a:prstGeom>
          <a:solidFill>
            <a:schemeClr val="lt1"/>
          </a:solidFill>
          <a:ln w="9525" cap="flat" cmpd="sng">
            <a:solidFill>
              <a:schemeClr val="lt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980-F3C3-385B-E3E7-42D92F9FDFC7}"/>
              </a:ext>
            </a:extLst>
          </p:cNvPr>
          <p:cNvSpPr>
            <a:spLocks noGrp="1"/>
          </p:cNvSpPr>
          <p:nvPr>
            <p:ph type="ctrTitle"/>
          </p:nvPr>
        </p:nvSpPr>
        <p:spPr>
          <a:xfrm>
            <a:off x="3085066" y="3667409"/>
            <a:ext cx="6000176" cy="526774"/>
          </a:xfrm>
        </p:spPr>
        <p:txBody>
          <a:bodyPr>
            <a:normAutofit fontScale="90000"/>
          </a:bodyPr>
          <a:lstStyle/>
          <a:p>
            <a:r>
              <a:rPr lang="en-US" dirty="0"/>
              <a:t>Data for Endpoint Selection</a:t>
            </a:r>
          </a:p>
        </p:txBody>
      </p:sp>
      <p:sp>
        <p:nvSpPr>
          <p:cNvPr id="3" name="Subtitle 2">
            <a:extLst>
              <a:ext uri="{FF2B5EF4-FFF2-40B4-BE49-F238E27FC236}">
                <a16:creationId xmlns:a16="http://schemas.microsoft.com/office/drawing/2014/main" id="{B0A448A6-56F7-F8C6-36E4-631C6F510959}"/>
              </a:ext>
            </a:extLst>
          </p:cNvPr>
          <p:cNvSpPr>
            <a:spLocks noGrp="1"/>
          </p:cNvSpPr>
          <p:nvPr>
            <p:ph type="subTitle" idx="1"/>
          </p:nvPr>
        </p:nvSpPr>
        <p:spPr/>
        <p:txBody>
          <a:bodyPr/>
          <a:lstStyle/>
          <a:p>
            <a:r>
              <a:rPr lang="en-US" dirty="0">
                <a:solidFill>
                  <a:schemeClr val="tx1"/>
                </a:solidFill>
              </a:rPr>
              <a:t>Amy Raymond, PhD, PMP</a:t>
            </a:r>
          </a:p>
          <a:p>
            <a:r>
              <a:rPr lang="en-US" dirty="0">
                <a:solidFill>
                  <a:schemeClr val="tx1"/>
                </a:solidFill>
              </a:rPr>
              <a:t>Therapeutic Strategy Lead</a:t>
            </a:r>
          </a:p>
          <a:p>
            <a:r>
              <a:rPr lang="en-US" dirty="0">
                <a:solidFill>
                  <a:schemeClr val="tx1"/>
                </a:solidFill>
              </a:rPr>
              <a:t>Worldwide Clinical Trials</a:t>
            </a:r>
          </a:p>
        </p:txBody>
      </p:sp>
    </p:spTree>
    <p:extLst>
      <p:ext uri="{BB962C8B-B14F-4D97-AF65-F5344CB8AC3E}">
        <p14:creationId xmlns:p14="http://schemas.microsoft.com/office/powerpoint/2010/main" val="3930616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6E53-ABBF-BD50-5867-BDAF95CCFD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D288DC-868A-C047-7EA4-FC380CC7A7B0}"/>
              </a:ext>
            </a:extLst>
          </p:cNvPr>
          <p:cNvSpPr>
            <a:spLocks noGrp="1"/>
          </p:cNvSpPr>
          <p:nvPr>
            <p:ph type="title"/>
          </p:nvPr>
        </p:nvSpPr>
        <p:spPr/>
        <p:txBody>
          <a:bodyPr/>
          <a:lstStyle/>
          <a:p>
            <a:r>
              <a:rPr lang="en-US" dirty="0"/>
              <a:t>Goal: Safe, Effective, Meaningful Therapeutic Solutions</a:t>
            </a:r>
          </a:p>
        </p:txBody>
      </p:sp>
      <p:sp>
        <p:nvSpPr>
          <p:cNvPr id="35" name="TextBox 34">
            <a:extLst>
              <a:ext uri="{FF2B5EF4-FFF2-40B4-BE49-F238E27FC236}">
                <a16:creationId xmlns:a16="http://schemas.microsoft.com/office/drawing/2014/main" id="{C7AAF6EE-E90C-1FD6-96D7-96518A6BB252}"/>
              </a:ext>
            </a:extLst>
          </p:cNvPr>
          <p:cNvSpPr txBox="1"/>
          <p:nvPr/>
        </p:nvSpPr>
        <p:spPr>
          <a:xfrm>
            <a:off x="3800559" y="5732385"/>
            <a:ext cx="4590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Product Development Lifecycle</a:t>
            </a:r>
          </a:p>
        </p:txBody>
      </p:sp>
      <p:graphicFrame>
        <p:nvGraphicFramePr>
          <p:cNvPr id="36" name="Table 21">
            <a:extLst>
              <a:ext uri="{FF2B5EF4-FFF2-40B4-BE49-F238E27FC236}">
                <a16:creationId xmlns:a16="http://schemas.microsoft.com/office/drawing/2014/main" id="{08168F03-EA71-88F9-3C96-407C3B7C5C78}"/>
              </a:ext>
            </a:extLst>
          </p:cNvPr>
          <p:cNvGraphicFramePr>
            <a:graphicFrameLocks noGrp="1"/>
          </p:cNvGraphicFramePr>
          <p:nvPr/>
        </p:nvGraphicFramePr>
        <p:xfrm>
          <a:off x="381000" y="4736630"/>
          <a:ext cx="11430000" cy="741680"/>
        </p:xfrm>
        <a:graphic>
          <a:graphicData uri="http://schemas.openxmlformats.org/drawingml/2006/table">
            <a:tbl>
              <a:tblPr firstRow="1" bandRow="1"/>
              <a:tblGrid>
                <a:gridCol w="1752600">
                  <a:extLst>
                    <a:ext uri="{9D8B030D-6E8A-4147-A177-3AD203B41FA5}">
                      <a16:colId xmlns:a16="http://schemas.microsoft.com/office/drawing/2014/main" val="1298535242"/>
                    </a:ext>
                  </a:extLst>
                </a:gridCol>
                <a:gridCol w="1692166">
                  <a:extLst>
                    <a:ext uri="{9D8B030D-6E8A-4147-A177-3AD203B41FA5}">
                      <a16:colId xmlns:a16="http://schemas.microsoft.com/office/drawing/2014/main" val="2969657272"/>
                    </a:ext>
                  </a:extLst>
                </a:gridCol>
                <a:gridCol w="1650124">
                  <a:extLst>
                    <a:ext uri="{9D8B030D-6E8A-4147-A177-3AD203B41FA5}">
                      <a16:colId xmlns:a16="http://schemas.microsoft.com/office/drawing/2014/main" val="3715556966"/>
                    </a:ext>
                  </a:extLst>
                </a:gridCol>
                <a:gridCol w="1660634">
                  <a:extLst>
                    <a:ext uri="{9D8B030D-6E8A-4147-A177-3AD203B41FA5}">
                      <a16:colId xmlns:a16="http://schemas.microsoft.com/office/drawing/2014/main" val="1889010135"/>
                    </a:ext>
                  </a:extLst>
                </a:gridCol>
                <a:gridCol w="2196662">
                  <a:extLst>
                    <a:ext uri="{9D8B030D-6E8A-4147-A177-3AD203B41FA5}">
                      <a16:colId xmlns:a16="http://schemas.microsoft.com/office/drawing/2014/main" val="2085500214"/>
                    </a:ext>
                  </a:extLst>
                </a:gridCol>
                <a:gridCol w="2477814">
                  <a:extLst>
                    <a:ext uri="{9D8B030D-6E8A-4147-A177-3AD203B41FA5}">
                      <a16:colId xmlns:a16="http://schemas.microsoft.com/office/drawing/2014/main" val="4126224655"/>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dirty="0">
                          <a:solidFill>
                            <a:schemeClr val="bg1"/>
                          </a:solidFill>
                          <a:latin typeface="Alexandria" pitchFamily="2" charset="-78"/>
                          <a:cs typeface="Alexandria" pitchFamily="2" charset="-78"/>
                        </a:rPr>
                        <a:t>Pre-Clinical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lexandria" pitchFamily="2" charset="-78"/>
                          <a:cs typeface="Alexandria" pitchFamily="2" charset="-78"/>
                        </a:rPr>
                        <a:t>Clinical Development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tc hMerge="1">
                  <a:txBody>
                    <a:bodyPr/>
                    <a:lstStyle/>
                    <a:p>
                      <a:endParaRPr lang="en-US" dirty="0"/>
                    </a:p>
                  </a:txBody>
                  <a:tcPr/>
                </a:tc>
                <a:tc hMerge="1">
                  <a:txBody>
                    <a:bodyPr/>
                    <a:lstStyle/>
                    <a:p>
                      <a:endParaRPr lang="en-US" dirty="0"/>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lexandria" pitchFamily="2" charset="-78"/>
                          <a:cs typeface="Alexandria" pitchFamily="2" charset="-78"/>
                        </a:rPr>
                        <a:t>Regulatory Review</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lexandria" pitchFamily="2" charset="-78"/>
                          <a:cs typeface="Alexandria" pitchFamily="2" charset="-78"/>
                        </a:rPr>
                        <a:t>Post-Marketing/LTFU</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extLst>
                  <a:ext uri="{0D108BD9-81ED-4DB2-BD59-A6C34878D82A}">
                    <a16:rowId xmlns:a16="http://schemas.microsoft.com/office/drawing/2014/main" val="4018769927"/>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400" dirty="0">
                        <a:solidFill>
                          <a:schemeClr val="bg1"/>
                        </a:solidFill>
                        <a:latin typeface="Alexandria" pitchFamily="2" charset="-78"/>
                        <a:cs typeface="Alexandria" pitchFamily="2" charset="-78"/>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200" b="0" dirty="0">
                          <a:solidFill>
                            <a:schemeClr val="accent2"/>
                          </a:solidFill>
                          <a:latin typeface="Alexandria" pitchFamily="2" charset="-78"/>
                          <a:cs typeface="Alexandria" pitchFamily="2" charset="-78"/>
                        </a:rPr>
                        <a:t>Phase 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defRPr/>
                      </a:pPr>
                      <a:r>
                        <a:rPr lang="en-US" sz="1200" b="0" dirty="0">
                          <a:solidFill>
                            <a:schemeClr val="accent2"/>
                          </a:solidFill>
                          <a:latin typeface="Alexandria" pitchFamily="2" charset="-78"/>
                          <a:cs typeface="Alexandria" pitchFamily="2" charset="-78"/>
                        </a:rPr>
                        <a:t>Phase II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200" b="0" dirty="0">
                          <a:solidFill>
                            <a:schemeClr val="accent2"/>
                          </a:solidFill>
                          <a:latin typeface="Alexandria" pitchFamily="2" charset="-78"/>
                          <a:cs typeface="Alexandria" pitchFamily="2" charset="-78"/>
                        </a:rPr>
                        <a:t>Phase III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1200" b="0" dirty="0">
                        <a:solidFill>
                          <a:schemeClr val="accent2"/>
                        </a:solidFill>
                        <a:latin typeface="Alexandria" pitchFamily="2" charset="-78"/>
                        <a:cs typeface="Alexandria" pitchFamily="2" charset="-78"/>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200" b="0" dirty="0">
                          <a:solidFill>
                            <a:schemeClr val="accent2"/>
                          </a:solidFill>
                          <a:latin typeface="Alexandria" pitchFamily="2" charset="-78"/>
                          <a:cs typeface="Alexandria" pitchFamily="2" charset="-78"/>
                        </a:rPr>
                        <a:t>Phase IV</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extLst>
                  <a:ext uri="{0D108BD9-81ED-4DB2-BD59-A6C34878D82A}">
                    <a16:rowId xmlns:a16="http://schemas.microsoft.com/office/drawing/2014/main" val="329046149"/>
                  </a:ext>
                </a:extLst>
              </a:tr>
            </a:tbl>
          </a:graphicData>
        </a:graphic>
      </p:graphicFrame>
      <p:sp>
        <p:nvSpPr>
          <p:cNvPr id="37" name="TextBox 36">
            <a:extLst>
              <a:ext uri="{FF2B5EF4-FFF2-40B4-BE49-F238E27FC236}">
                <a16:creationId xmlns:a16="http://schemas.microsoft.com/office/drawing/2014/main" id="{62DD5A1E-E989-1C02-8548-4125526DD255}"/>
              </a:ext>
            </a:extLst>
          </p:cNvPr>
          <p:cNvSpPr txBox="1"/>
          <p:nvPr/>
        </p:nvSpPr>
        <p:spPr>
          <a:xfrm>
            <a:off x="6300318" y="4344461"/>
            <a:ext cx="16504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Submissions </a:t>
            </a:r>
          </a:p>
        </p:txBody>
      </p:sp>
      <p:grpSp>
        <p:nvGrpSpPr>
          <p:cNvPr id="38" name="Group 37">
            <a:extLst>
              <a:ext uri="{FF2B5EF4-FFF2-40B4-BE49-F238E27FC236}">
                <a16:creationId xmlns:a16="http://schemas.microsoft.com/office/drawing/2014/main" id="{916E8D49-F165-0F42-7016-77DD42AB58C7}"/>
              </a:ext>
            </a:extLst>
          </p:cNvPr>
          <p:cNvGrpSpPr/>
          <p:nvPr/>
        </p:nvGrpSpPr>
        <p:grpSpPr>
          <a:xfrm>
            <a:off x="6813760" y="3694202"/>
            <a:ext cx="616088" cy="616088"/>
            <a:chOff x="6621865" y="3730449"/>
            <a:chExt cx="766434" cy="766434"/>
          </a:xfrm>
        </p:grpSpPr>
        <p:sp>
          <p:nvSpPr>
            <p:cNvPr id="39" name="Oval 38">
              <a:extLst>
                <a:ext uri="{FF2B5EF4-FFF2-40B4-BE49-F238E27FC236}">
                  <a16:creationId xmlns:a16="http://schemas.microsoft.com/office/drawing/2014/main" id="{7FD26CA5-8DDA-4109-1896-53DB9F96BA04}"/>
                </a:ext>
              </a:extLst>
            </p:cNvPr>
            <p:cNvSpPr/>
            <p:nvPr/>
          </p:nvSpPr>
          <p:spPr>
            <a:xfrm>
              <a:off x="6621865" y="3730449"/>
              <a:ext cx="766434" cy="766434"/>
            </a:xfrm>
            <a:prstGeom prst="ellipse">
              <a:avLst/>
            </a:prstGeom>
            <a:solidFill>
              <a:srgbClr val="00314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endParaRPr>
            </a:p>
          </p:txBody>
        </p:sp>
        <p:pic>
          <p:nvPicPr>
            <p:cNvPr id="40" name="Graphic 39">
              <a:extLst>
                <a:ext uri="{FF2B5EF4-FFF2-40B4-BE49-F238E27FC236}">
                  <a16:creationId xmlns:a16="http://schemas.microsoft.com/office/drawing/2014/main" id="{AC43B0E4-D88F-AF5B-F6A7-941A7748B3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5782" y="3948790"/>
              <a:ext cx="358599" cy="358599"/>
            </a:xfrm>
            <a:prstGeom prst="rect">
              <a:avLst/>
            </a:prstGeom>
          </p:spPr>
        </p:pic>
      </p:grpSp>
      <p:sp>
        <p:nvSpPr>
          <p:cNvPr id="41" name="TextBox 40">
            <a:extLst>
              <a:ext uri="{FF2B5EF4-FFF2-40B4-BE49-F238E27FC236}">
                <a16:creationId xmlns:a16="http://schemas.microsoft.com/office/drawing/2014/main" id="{1EFE7A59-EE72-888C-1B98-6C8B51ABFA46}"/>
              </a:ext>
            </a:extLst>
          </p:cNvPr>
          <p:cNvSpPr txBox="1"/>
          <p:nvPr/>
        </p:nvSpPr>
        <p:spPr>
          <a:xfrm>
            <a:off x="8512628" y="4344461"/>
            <a:ext cx="16504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Approval</a:t>
            </a:r>
          </a:p>
        </p:txBody>
      </p:sp>
      <p:grpSp>
        <p:nvGrpSpPr>
          <p:cNvPr id="42" name="Group 41">
            <a:extLst>
              <a:ext uri="{FF2B5EF4-FFF2-40B4-BE49-F238E27FC236}">
                <a16:creationId xmlns:a16="http://schemas.microsoft.com/office/drawing/2014/main" id="{AA18A89E-3A15-6D33-148F-703E4C0B07D4}"/>
              </a:ext>
            </a:extLst>
          </p:cNvPr>
          <p:cNvGrpSpPr/>
          <p:nvPr/>
        </p:nvGrpSpPr>
        <p:grpSpPr>
          <a:xfrm>
            <a:off x="8979885" y="3694202"/>
            <a:ext cx="616088" cy="616088"/>
            <a:chOff x="8954632" y="3771900"/>
            <a:chExt cx="766434" cy="766434"/>
          </a:xfrm>
        </p:grpSpPr>
        <p:sp>
          <p:nvSpPr>
            <p:cNvPr id="43" name="Oval 42">
              <a:extLst>
                <a:ext uri="{FF2B5EF4-FFF2-40B4-BE49-F238E27FC236}">
                  <a16:creationId xmlns:a16="http://schemas.microsoft.com/office/drawing/2014/main" id="{6BE29D14-9166-F290-6E71-44024E275D58}"/>
                </a:ext>
              </a:extLst>
            </p:cNvPr>
            <p:cNvSpPr/>
            <p:nvPr/>
          </p:nvSpPr>
          <p:spPr>
            <a:xfrm>
              <a:off x="8954632" y="3771900"/>
              <a:ext cx="766434" cy="766434"/>
            </a:xfrm>
            <a:prstGeom prst="ellipse">
              <a:avLst/>
            </a:prstGeom>
            <a:solidFill>
              <a:srgbClr val="00314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endParaRPr>
            </a:p>
          </p:txBody>
        </p:sp>
        <p:pic>
          <p:nvPicPr>
            <p:cNvPr id="44" name="Graphic 43">
              <a:extLst>
                <a:ext uri="{FF2B5EF4-FFF2-40B4-BE49-F238E27FC236}">
                  <a16:creationId xmlns:a16="http://schemas.microsoft.com/office/drawing/2014/main" id="{4A41F137-A5EE-585B-C6F0-F26EB91D446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147463" y="3962460"/>
              <a:ext cx="380456" cy="380456"/>
            </a:xfrm>
            <a:prstGeom prst="rect">
              <a:avLst/>
            </a:prstGeom>
          </p:spPr>
        </p:pic>
      </p:grpSp>
      <p:grpSp>
        <p:nvGrpSpPr>
          <p:cNvPr id="61" name="Group 60">
            <a:extLst>
              <a:ext uri="{FF2B5EF4-FFF2-40B4-BE49-F238E27FC236}">
                <a16:creationId xmlns:a16="http://schemas.microsoft.com/office/drawing/2014/main" id="{87E9D9DD-2EE7-CF81-0EFD-172365629567}"/>
              </a:ext>
            </a:extLst>
          </p:cNvPr>
          <p:cNvGrpSpPr/>
          <p:nvPr/>
        </p:nvGrpSpPr>
        <p:grpSpPr>
          <a:xfrm>
            <a:off x="10114446" y="4229291"/>
            <a:ext cx="1726211" cy="338554"/>
            <a:chOff x="9868095" y="3821499"/>
            <a:chExt cx="1726211" cy="338554"/>
          </a:xfrm>
        </p:grpSpPr>
        <p:sp>
          <p:nvSpPr>
            <p:cNvPr id="62" name="Rectangle 61">
              <a:extLst>
                <a:ext uri="{FF2B5EF4-FFF2-40B4-BE49-F238E27FC236}">
                  <a16:creationId xmlns:a16="http://schemas.microsoft.com/office/drawing/2014/main" id="{CF168368-65FC-D10C-F468-018452C948D8}"/>
                </a:ext>
              </a:extLst>
            </p:cNvPr>
            <p:cNvSpPr/>
            <p:nvPr/>
          </p:nvSpPr>
          <p:spPr>
            <a:xfrm>
              <a:off x="9903672" y="3832270"/>
              <a:ext cx="1650442"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3" name="TextBox 62">
              <a:extLst>
                <a:ext uri="{FF2B5EF4-FFF2-40B4-BE49-F238E27FC236}">
                  <a16:creationId xmlns:a16="http://schemas.microsoft.com/office/drawing/2014/main" id="{5E5B4087-C609-905B-8404-DEB40327F2A6}"/>
                </a:ext>
              </a:extLst>
            </p:cNvPr>
            <p:cNvSpPr txBox="1"/>
            <p:nvPr/>
          </p:nvSpPr>
          <p:spPr>
            <a:xfrm>
              <a:off x="9868095" y="3821499"/>
              <a:ext cx="17262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 Access</a:t>
              </a:r>
            </a:p>
          </p:txBody>
        </p:sp>
      </p:grpSp>
      <p:cxnSp>
        <p:nvCxnSpPr>
          <p:cNvPr id="64" name="Straight Connector 63">
            <a:extLst>
              <a:ext uri="{FF2B5EF4-FFF2-40B4-BE49-F238E27FC236}">
                <a16:creationId xmlns:a16="http://schemas.microsoft.com/office/drawing/2014/main" id="{1AB96EB1-AE92-A8FB-5A72-731F35B31C24}"/>
              </a:ext>
            </a:extLst>
          </p:cNvPr>
          <p:cNvCxnSpPr>
            <a:cxnSpLocks/>
          </p:cNvCxnSpPr>
          <p:nvPr/>
        </p:nvCxnSpPr>
        <p:spPr>
          <a:xfrm>
            <a:off x="488660" y="5888695"/>
            <a:ext cx="3775383" cy="0"/>
          </a:xfrm>
          <a:prstGeom prst="line">
            <a:avLst/>
          </a:prstGeom>
          <a:noFill/>
          <a:ln w="28575" cap="flat" cmpd="sng" algn="ctr">
            <a:solidFill>
              <a:srgbClr val="003142"/>
            </a:solidFill>
            <a:prstDash val="dash"/>
            <a:miter lim="800000"/>
          </a:ln>
          <a:effectLst/>
        </p:spPr>
      </p:cxnSp>
      <p:cxnSp>
        <p:nvCxnSpPr>
          <p:cNvPr id="65" name="Straight Connector 64">
            <a:extLst>
              <a:ext uri="{FF2B5EF4-FFF2-40B4-BE49-F238E27FC236}">
                <a16:creationId xmlns:a16="http://schemas.microsoft.com/office/drawing/2014/main" id="{8E0237AB-D788-D6F5-DD44-E39A1ABB0370}"/>
              </a:ext>
            </a:extLst>
          </p:cNvPr>
          <p:cNvCxnSpPr>
            <a:cxnSpLocks/>
          </p:cNvCxnSpPr>
          <p:nvPr/>
        </p:nvCxnSpPr>
        <p:spPr>
          <a:xfrm>
            <a:off x="7874613" y="5888695"/>
            <a:ext cx="3936387" cy="0"/>
          </a:xfrm>
          <a:prstGeom prst="line">
            <a:avLst/>
          </a:prstGeom>
          <a:noFill/>
          <a:ln w="28575" cap="flat" cmpd="sng" algn="ctr">
            <a:solidFill>
              <a:srgbClr val="003142"/>
            </a:solidFill>
            <a:prstDash val="dash"/>
            <a:miter lim="800000"/>
            <a:tailEnd type="triangle"/>
          </a:ln>
          <a:effectLst/>
        </p:spPr>
      </p:cxnSp>
    </p:spTree>
    <p:extLst>
      <p:ext uri="{BB962C8B-B14F-4D97-AF65-F5344CB8AC3E}">
        <p14:creationId xmlns:p14="http://schemas.microsoft.com/office/powerpoint/2010/main" val="469941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47C0-909A-633B-D372-133C98F46E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56A5FA-E272-5F77-D15B-06B33D6F11B9}"/>
              </a:ext>
            </a:extLst>
          </p:cNvPr>
          <p:cNvSpPr>
            <a:spLocks noGrp="1"/>
          </p:cNvSpPr>
          <p:nvPr>
            <p:ph type="title"/>
          </p:nvPr>
        </p:nvSpPr>
        <p:spPr/>
        <p:txBody>
          <a:bodyPr/>
          <a:lstStyle/>
          <a:p>
            <a:r>
              <a:rPr lang="en-US" dirty="0"/>
              <a:t>Endpoint Objectives</a:t>
            </a:r>
          </a:p>
        </p:txBody>
      </p:sp>
      <p:grpSp>
        <p:nvGrpSpPr>
          <p:cNvPr id="2" name="Group 1">
            <a:extLst>
              <a:ext uri="{FF2B5EF4-FFF2-40B4-BE49-F238E27FC236}">
                <a16:creationId xmlns:a16="http://schemas.microsoft.com/office/drawing/2014/main" id="{C6454AFB-3659-2978-2A46-91BC3332BA29}"/>
              </a:ext>
            </a:extLst>
          </p:cNvPr>
          <p:cNvGrpSpPr/>
          <p:nvPr/>
        </p:nvGrpSpPr>
        <p:grpSpPr>
          <a:xfrm>
            <a:off x="986951" y="1997635"/>
            <a:ext cx="10725588" cy="1770545"/>
            <a:chOff x="986951" y="2235379"/>
            <a:chExt cx="10725588" cy="1770545"/>
          </a:xfrm>
        </p:grpSpPr>
        <p:sp>
          <p:nvSpPr>
            <p:cNvPr id="9" name="Freeform: Shape 8">
              <a:extLst>
                <a:ext uri="{FF2B5EF4-FFF2-40B4-BE49-F238E27FC236}">
                  <a16:creationId xmlns:a16="http://schemas.microsoft.com/office/drawing/2014/main" id="{8ACCFE74-BC63-BD2E-4F0A-74453EB854CB}"/>
                </a:ext>
              </a:extLst>
            </p:cNvPr>
            <p:cNvSpPr/>
            <p:nvPr/>
          </p:nvSpPr>
          <p:spPr>
            <a:xfrm>
              <a:off x="986951" y="2235379"/>
              <a:ext cx="3399631" cy="587959"/>
            </a:xfrm>
            <a:custGeom>
              <a:avLst/>
              <a:gdLst>
                <a:gd name="csX0" fmla="*/ 0 w 3399631"/>
                <a:gd name="csY0" fmla="*/ 0 h 587959"/>
                <a:gd name="csX1" fmla="*/ 3105652 w 3399631"/>
                <a:gd name="csY1" fmla="*/ 0 h 587959"/>
                <a:gd name="csX2" fmla="*/ 3399631 w 3399631"/>
                <a:gd name="csY2" fmla="*/ 293980 h 587959"/>
                <a:gd name="csX3" fmla="*/ 3105652 w 3399631"/>
                <a:gd name="csY3" fmla="*/ 587959 h 587959"/>
                <a:gd name="csX4" fmla="*/ 0 w 3399631"/>
                <a:gd name="csY4" fmla="*/ 587959 h 587959"/>
                <a:gd name="csX5" fmla="*/ 293980 w 3399631"/>
                <a:gd name="csY5" fmla="*/ 293980 h 587959"/>
                <a:gd name="csX6" fmla="*/ 0 w 3399631"/>
                <a:gd name="csY6" fmla="*/ 0 h 5879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99631" h="587959">
                  <a:moveTo>
                    <a:pt x="0" y="0"/>
                  </a:moveTo>
                  <a:lnTo>
                    <a:pt x="3105652" y="0"/>
                  </a:lnTo>
                  <a:lnTo>
                    <a:pt x="3399631" y="293980"/>
                  </a:lnTo>
                  <a:lnTo>
                    <a:pt x="3105652" y="587959"/>
                  </a:lnTo>
                  <a:lnTo>
                    <a:pt x="0" y="587959"/>
                  </a:lnTo>
                  <a:lnTo>
                    <a:pt x="293980" y="29398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accent1">
                <a:lumMod val="20000"/>
                <a:lumOff val="80000"/>
                <a:hueOff val="0"/>
                <a:satOff val="0"/>
                <a:lumOff val="0"/>
                <a:alphaOff val="0"/>
              </a:schemeClr>
            </a:fontRef>
          </p:style>
          <p:txBody>
            <a:bodyPr spcFirstLastPara="0" vert="horz" wrap="square" lIns="343510" tIns="0" rIns="328650" bIns="34671"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b="1"/>
              </a:pPr>
              <a:r>
                <a:rPr kumimoji="0" lang="en-US" sz="2600" b="1" i="0" u="none" strike="noStrike" kern="1200" cap="none" spc="0" normalizeH="0" baseline="0" noProof="0" dirty="0">
                  <a:ln>
                    <a:noFill/>
                  </a:ln>
                  <a:solidFill>
                    <a:srgbClr val="F54C02">
                      <a:lumMod val="20000"/>
                      <a:lumOff val="80000"/>
                      <a:hueOff val="0"/>
                      <a:satOff val="0"/>
                      <a:lumOff val="0"/>
                      <a:alphaOff val="0"/>
                    </a:srgbClr>
                  </a:solidFill>
                  <a:effectLst/>
                  <a:uLnTx/>
                  <a:uFillTx/>
                  <a:latin typeface="Calibri" panose="020F0502020204030204"/>
                  <a:ea typeface="+mn-ea"/>
                  <a:cs typeface="+mn-cs"/>
                </a:rPr>
                <a:t>Target Engagement</a:t>
              </a:r>
            </a:p>
          </p:txBody>
        </p:sp>
        <p:sp>
          <p:nvSpPr>
            <p:cNvPr id="10" name="Freeform: Shape 9">
              <a:extLst>
                <a:ext uri="{FF2B5EF4-FFF2-40B4-BE49-F238E27FC236}">
                  <a16:creationId xmlns:a16="http://schemas.microsoft.com/office/drawing/2014/main" id="{AEAEE884-5FE5-00DC-E2D7-8398A084FFB6}"/>
                </a:ext>
              </a:extLst>
            </p:cNvPr>
            <p:cNvSpPr/>
            <p:nvPr/>
          </p:nvSpPr>
          <p:spPr>
            <a:xfrm>
              <a:off x="1145206" y="3088699"/>
              <a:ext cx="3399631" cy="917225"/>
            </a:xfrm>
            <a:custGeom>
              <a:avLst/>
              <a:gdLst>
                <a:gd name="csX0" fmla="*/ 0 w 3399631"/>
                <a:gd name="csY0" fmla="*/ 0 h 917225"/>
                <a:gd name="csX1" fmla="*/ 3399631 w 3399631"/>
                <a:gd name="csY1" fmla="*/ 0 h 917225"/>
                <a:gd name="csX2" fmla="*/ 3399631 w 3399631"/>
                <a:gd name="csY2" fmla="*/ 917225 h 917225"/>
                <a:gd name="csX3" fmla="*/ 0 w 3399631"/>
                <a:gd name="csY3" fmla="*/ 917225 h 917225"/>
                <a:gd name="csX4" fmla="*/ 0 w 3399631"/>
                <a:gd name="csY4" fmla="*/ 0 h 917225"/>
              </a:gdLst>
              <a:ahLst/>
              <a:cxnLst>
                <a:cxn ang="0">
                  <a:pos x="csX0" y="csY0"/>
                </a:cxn>
                <a:cxn ang="0">
                  <a:pos x="csX1" y="csY1"/>
                </a:cxn>
                <a:cxn ang="0">
                  <a:pos x="csX2" y="csY2"/>
                </a:cxn>
                <a:cxn ang="0">
                  <a:pos x="csX3" y="csY3"/>
                </a:cxn>
                <a:cxn ang="0">
                  <a:pos x="csX4" y="csY4"/>
                </a:cxn>
              </a:cxnLst>
              <a:rect l="l" t="t" r="r" b="b"/>
              <a:pathLst>
                <a:path w="3399631" h="917225">
                  <a:moveTo>
                    <a:pt x="0" y="0"/>
                  </a:moveTo>
                  <a:lnTo>
                    <a:pt x="3399631" y="0"/>
                  </a:lnTo>
                  <a:lnTo>
                    <a:pt x="3399631" y="917225"/>
                  </a:lnTo>
                  <a:lnTo>
                    <a:pt x="0" y="9172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2">
                <a:hueOff val="0"/>
                <a:satOff val="0"/>
                <a:lumOff val="0"/>
                <a:alphaOff val="0"/>
              </a:schemeClr>
            </a:fontRef>
          </p:style>
          <p:txBody>
            <a:bodyPr spcFirstLastPara="0" vert="horz" wrap="square" lIns="59966" tIns="35560" rIns="23986" bIns="3556" numCol="1" spcCol="1270" anchor="t" anchorCtr="0">
              <a:noAutofit/>
            </a:bodyPr>
            <a:lstStyle/>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panose="020F0502020204030204"/>
                  <a:ea typeface="+mn-ea"/>
                  <a:cs typeface="+mn-cs"/>
                </a:rPr>
                <a:t>Is the drug active?</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B6770"/>
                </a:solidFill>
                <a:effectLst/>
                <a:uLnTx/>
                <a:uFillTx/>
                <a:latin typeface="Calibri" panose="020F0502020204030204"/>
                <a:ea typeface="+mn-ea"/>
                <a:cs typeface="+mn-cs"/>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Calibri Light"/>
                  <a:ea typeface="+mn-ea"/>
                  <a:cs typeface="Calibri Light"/>
                </a:rPr>
                <a:t>Proximal biomarker    tied to MoA of drug</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srgbClr val="404040"/>
                </a:solidFill>
                <a:effectLst/>
                <a:uLnTx/>
                <a:uFillTx/>
                <a:latin typeface="Calibri Light"/>
                <a:ea typeface="+mn-ea"/>
                <a:cs typeface="Calibri Light"/>
              </a:endParaRP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dirty="0">
                <a:ln>
                  <a:noFill/>
                </a:ln>
                <a:solidFill>
                  <a:srgbClr val="404040"/>
                </a:solidFill>
                <a:effectLst/>
                <a:uLnTx/>
                <a:uFillTx/>
                <a:latin typeface="Calibri Light"/>
                <a:ea typeface="+mn-ea"/>
                <a:cs typeface="Calibri Light"/>
              </a:endParaRP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404040"/>
                  </a:solidFill>
                  <a:effectLst/>
                  <a:uLnTx/>
                  <a:uFillTx/>
                  <a:latin typeface="Calibri Light"/>
                  <a:ea typeface="+mn-ea"/>
                  <a:cs typeface="Calibri Light"/>
                </a:rPr>
                <a:t>					</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6770">
                    <a:hueOff val="0"/>
                    <a:satOff val="0"/>
                    <a:lumOff val="0"/>
                    <a:alphaOff val="0"/>
                  </a:srgb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D2C1BA-2D7F-09BF-843C-342B6DC6D9CC}"/>
                </a:ext>
              </a:extLst>
            </p:cNvPr>
            <p:cNvSpPr/>
            <p:nvPr/>
          </p:nvSpPr>
          <p:spPr>
            <a:xfrm>
              <a:off x="4404566" y="2235379"/>
              <a:ext cx="3399631" cy="587959"/>
            </a:xfrm>
            <a:custGeom>
              <a:avLst/>
              <a:gdLst>
                <a:gd name="csX0" fmla="*/ 0 w 3399631"/>
                <a:gd name="csY0" fmla="*/ 0 h 587959"/>
                <a:gd name="csX1" fmla="*/ 3105652 w 3399631"/>
                <a:gd name="csY1" fmla="*/ 0 h 587959"/>
                <a:gd name="csX2" fmla="*/ 3399631 w 3399631"/>
                <a:gd name="csY2" fmla="*/ 293980 h 587959"/>
                <a:gd name="csX3" fmla="*/ 3105652 w 3399631"/>
                <a:gd name="csY3" fmla="*/ 587959 h 587959"/>
                <a:gd name="csX4" fmla="*/ 0 w 3399631"/>
                <a:gd name="csY4" fmla="*/ 587959 h 587959"/>
                <a:gd name="csX5" fmla="*/ 293980 w 3399631"/>
                <a:gd name="csY5" fmla="*/ 293980 h 587959"/>
                <a:gd name="csX6" fmla="*/ 0 w 3399631"/>
                <a:gd name="csY6" fmla="*/ 0 h 5879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99631" h="587959">
                  <a:moveTo>
                    <a:pt x="0" y="0"/>
                  </a:moveTo>
                  <a:lnTo>
                    <a:pt x="3105652" y="0"/>
                  </a:lnTo>
                  <a:lnTo>
                    <a:pt x="3399631" y="293980"/>
                  </a:lnTo>
                  <a:lnTo>
                    <a:pt x="3105652" y="587959"/>
                  </a:lnTo>
                  <a:lnTo>
                    <a:pt x="0" y="587959"/>
                  </a:lnTo>
                  <a:lnTo>
                    <a:pt x="293980" y="29398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accent1">
                <a:lumMod val="20000"/>
                <a:lumOff val="80000"/>
                <a:hueOff val="0"/>
                <a:satOff val="0"/>
                <a:lumOff val="0"/>
                <a:alphaOff val="0"/>
              </a:schemeClr>
            </a:fontRef>
          </p:style>
          <p:txBody>
            <a:bodyPr spcFirstLastPara="0" vert="horz" wrap="square" lIns="343510" tIns="0" rIns="328650" bIns="34671"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b="1"/>
              </a:pPr>
              <a:r>
                <a:rPr kumimoji="0" lang="en-US" sz="2600" b="1" i="0" u="none" strike="noStrike" kern="1200" cap="none" spc="0" normalizeH="0" baseline="0" noProof="0" dirty="0">
                  <a:ln>
                    <a:noFill/>
                  </a:ln>
                  <a:solidFill>
                    <a:srgbClr val="F54C02">
                      <a:lumMod val="20000"/>
                      <a:lumOff val="80000"/>
                      <a:hueOff val="0"/>
                      <a:satOff val="0"/>
                      <a:lumOff val="0"/>
                      <a:alphaOff val="0"/>
                    </a:srgbClr>
                  </a:solidFill>
                  <a:effectLst/>
                  <a:uLnTx/>
                  <a:uFillTx/>
                  <a:latin typeface="Calibri" panose="020F0502020204030204"/>
                  <a:ea typeface="+mn-ea"/>
                  <a:cs typeface="+mn-cs"/>
                </a:rPr>
                <a:t>Pharmacodynamics</a:t>
              </a:r>
            </a:p>
          </p:txBody>
        </p:sp>
        <p:sp>
          <p:nvSpPr>
            <p:cNvPr id="13" name="Freeform: Shape 12">
              <a:extLst>
                <a:ext uri="{FF2B5EF4-FFF2-40B4-BE49-F238E27FC236}">
                  <a16:creationId xmlns:a16="http://schemas.microsoft.com/office/drawing/2014/main" id="{F612A32B-2A65-CCEA-8C88-96D176BB0895}"/>
                </a:ext>
              </a:extLst>
            </p:cNvPr>
            <p:cNvSpPr/>
            <p:nvPr/>
          </p:nvSpPr>
          <p:spPr>
            <a:xfrm>
              <a:off x="4271509" y="3088699"/>
              <a:ext cx="3836171" cy="917225"/>
            </a:xfrm>
            <a:custGeom>
              <a:avLst/>
              <a:gdLst>
                <a:gd name="csX0" fmla="*/ 0 w 3399631"/>
                <a:gd name="csY0" fmla="*/ 0 h 917225"/>
                <a:gd name="csX1" fmla="*/ 3399631 w 3399631"/>
                <a:gd name="csY1" fmla="*/ 0 h 917225"/>
                <a:gd name="csX2" fmla="*/ 3399631 w 3399631"/>
                <a:gd name="csY2" fmla="*/ 917225 h 917225"/>
                <a:gd name="csX3" fmla="*/ 0 w 3399631"/>
                <a:gd name="csY3" fmla="*/ 917225 h 917225"/>
                <a:gd name="csX4" fmla="*/ 0 w 3399631"/>
                <a:gd name="csY4" fmla="*/ 0 h 917225"/>
              </a:gdLst>
              <a:ahLst/>
              <a:cxnLst>
                <a:cxn ang="0">
                  <a:pos x="csX0" y="csY0"/>
                </a:cxn>
                <a:cxn ang="0">
                  <a:pos x="csX1" y="csY1"/>
                </a:cxn>
                <a:cxn ang="0">
                  <a:pos x="csX2" y="csY2"/>
                </a:cxn>
                <a:cxn ang="0">
                  <a:pos x="csX3" y="csY3"/>
                </a:cxn>
                <a:cxn ang="0">
                  <a:pos x="csX4" y="csY4"/>
                </a:cxn>
              </a:cxnLst>
              <a:rect l="l" t="t" r="r" b="b"/>
              <a:pathLst>
                <a:path w="3399631" h="917225">
                  <a:moveTo>
                    <a:pt x="0" y="0"/>
                  </a:moveTo>
                  <a:lnTo>
                    <a:pt x="3399631" y="0"/>
                  </a:lnTo>
                  <a:lnTo>
                    <a:pt x="3399631" y="917225"/>
                  </a:lnTo>
                  <a:lnTo>
                    <a:pt x="0" y="9172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2">
                <a:hueOff val="0"/>
                <a:satOff val="0"/>
                <a:lumOff val="0"/>
                <a:alphaOff val="0"/>
              </a:schemeClr>
            </a:fontRef>
          </p:style>
          <p:txBody>
            <a:bodyPr spcFirstLastPara="0" vert="horz" wrap="square" lIns="59966" tIns="35560" rIns="23986" bIns="3556" numCol="1" spcCol="1270" anchor="t" anchorCtr="0">
              <a:noAutofit/>
            </a:bodyPr>
            <a:lstStyle/>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panose="020F0502020204030204"/>
                  <a:ea typeface="+mn-ea"/>
                  <a:cs typeface="+mn-cs"/>
                </a:rPr>
                <a:t>Is there a biological effect?</a:t>
              </a:r>
              <a:endParaRPr kumimoji="0" lang="en-US" sz="1000" b="0" i="0" u="none" strike="noStrike" kern="1200" cap="none" spc="0" normalizeH="0" baseline="0" noProof="0" dirty="0">
                <a:ln>
                  <a:noFill/>
                </a:ln>
                <a:solidFill>
                  <a:srgbClr val="5B6770"/>
                </a:solidFill>
                <a:effectLst/>
                <a:uLnTx/>
                <a:uFillTx/>
                <a:latin typeface="Calibri" panose="020F0502020204030204"/>
                <a:ea typeface="+mn-ea"/>
                <a:cs typeface="+mn-cs"/>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B6770"/>
                </a:solidFill>
                <a:effectLst/>
                <a:uLnTx/>
                <a:uFillTx/>
                <a:latin typeface="Calibri" panose="020F0502020204030204"/>
                <a:ea typeface="+mn-ea"/>
                <a:cs typeface="+mn-cs"/>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Calibri Light"/>
                  <a:ea typeface="+mn-ea"/>
                  <a:cs typeface="Calibri Light"/>
                </a:rPr>
                <a:t>Downstream biomarkers from MoA of drug</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6770">
                    <a:hueOff val="0"/>
                    <a:satOff val="0"/>
                    <a:lumOff val="0"/>
                    <a:alphaOff val="0"/>
                  </a:srgb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A5D485-E22E-ADC7-225A-954584B53DBF}"/>
                </a:ext>
              </a:extLst>
            </p:cNvPr>
            <p:cNvSpPr/>
            <p:nvPr/>
          </p:nvSpPr>
          <p:spPr>
            <a:xfrm>
              <a:off x="7822180" y="2235379"/>
              <a:ext cx="3399631" cy="587959"/>
            </a:xfrm>
            <a:custGeom>
              <a:avLst/>
              <a:gdLst>
                <a:gd name="csX0" fmla="*/ 0 w 3399631"/>
                <a:gd name="csY0" fmla="*/ 0 h 587959"/>
                <a:gd name="csX1" fmla="*/ 3105652 w 3399631"/>
                <a:gd name="csY1" fmla="*/ 0 h 587959"/>
                <a:gd name="csX2" fmla="*/ 3399631 w 3399631"/>
                <a:gd name="csY2" fmla="*/ 293980 h 587959"/>
                <a:gd name="csX3" fmla="*/ 3105652 w 3399631"/>
                <a:gd name="csY3" fmla="*/ 587959 h 587959"/>
                <a:gd name="csX4" fmla="*/ 0 w 3399631"/>
                <a:gd name="csY4" fmla="*/ 587959 h 587959"/>
                <a:gd name="csX5" fmla="*/ 293980 w 3399631"/>
                <a:gd name="csY5" fmla="*/ 293980 h 587959"/>
                <a:gd name="csX6" fmla="*/ 0 w 3399631"/>
                <a:gd name="csY6" fmla="*/ 0 h 5879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99631" h="587959">
                  <a:moveTo>
                    <a:pt x="0" y="0"/>
                  </a:moveTo>
                  <a:lnTo>
                    <a:pt x="3105652" y="0"/>
                  </a:lnTo>
                  <a:lnTo>
                    <a:pt x="3399631" y="293980"/>
                  </a:lnTo>
                  <a:lnTo>
                    <a:pt x="3105652" y="587959"/>
                  </a:lnTo>
                  <a:lnTo>
                    <a:pt x="0" y="587959"/>
                  </a:lnTo>
                  <a:lnTo>
                    <a:pt x="293980" y="29398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accent1">
                <a:lumMod val="20000"/>
                <a:lumOff val="80000"/>
                <a:hueOff val="0"/>
                <a:satOff val="0"/>
                <a:lumOff val="0"/>
                <a:alphaOff val="0"/>
              </a:schemeClr>
            </a:fontRef>
          </p:style>
          <p:txBody>
            <a:bodyPr spcFirstLastPara="0" vert="horz" wrap="square" lIns="343510" tIns="0" rIns="328650" bIns="34671"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b="1"/>
              </a:pPr>
              <a:r>
                <a:rPr kumimoji="0" lang="en-US" sz="2600" b="1" i="0" u="none" strike="noStrike" kern="1200" cap="none" spc="0" normalizeH="0" baseline="0" noProof="0" dirty="0">
                  <a:ln>
                    <a:noFill/>
                  </a:ln>
                  <a:solidFill>
                    <a:srgbClr val="F54C02">
                      <a:lumMod val="20000"/>
                      <a:lumOff val="80000"/>
                      <a:hueOff val="0"/>
                      <a:satOff val="0"/>
                      <a:lumOff val="0"/>
                      <a:alphaOff val="0"/>
                    </a:srgbClr>
                  </a:solidFill>
                  <a:effectLst/>
                  <a:uLnTx/>
                  <a:uFillTx/>
                  <a:latin typeface="Calibri" panose="020F0502020204030204"/>
                  <a:ea typeface="+mn-ea"/>
                  <a:cs typeface="+mn-cs"/>
                </a:rPr>
                <a:t>Clinical Benefit</a:t>
              </a:r>
              <a:endParaRPr kumimoji="0" sz="2600" b="1" i="0" u="none" strike="noStrike" kern="1200" cap="none" spc="0" normalizeH="0" baseline="0" noProof="0" dirty="0">
                <a:ln>
                  <a:noFill/>
                </a:ln>
                <a:solidFill>
                  <a:srgbClr val="F54C02">
                    <a:lumMod val="20000"/>
                    <a:lumOff val="80000"/>
                    <a:hueOff val="0"/>
                    <a:satOff val="0"/>
                    <a:lumOff val="0"/>
                    <a:alphaOff val="0"/>
                  </a:srgbClr>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F95C15B-7204-CEB5-34F3-C9F2627E96BF}"/>
                </a:ext>
              </a:extLst>
            </p:cNvPr>
            <p:cNvSpPr/>
            <p:nvPr/>
          </p:nvSpPr>
          <p:spPr>
            <a:xfrm>
              <a:off x="8041987" y="3088699"/>
              <a:ext cx="3670552" cy="917225"/>
            </a:xfrm>
            <a:custGeom>
              <a:avLst/>
              <a:gdLst>
                <a:gd name="csX0" fmla="*/ 0 w 3399631"/>
                <a:gd name="csY0" fmla="*/ 0 h 917225"/>
                <a:gd name="csX1" fmla="*/ 3399631 w 3399631"/>
                <a:gd name="csY1" fmla="*/ 0 h 917225"/>
                <a:gd name="csX2" fmla="*/ 3399631 w 3399631"/>
                <a:gd name="csY2" fmla="*/ 917225 h 917225"/>
                <a:gd name="csX3" fmla="*/ 0 w 3399631"/>
                <a:gd name="csY3" fmla="*/ 917225 h 917225"/>
                <a:gd name="csX4" fmla="*/ 0 w 3399631"/>
                <a:gd name="csY4" fmla="*/ 0 h 917225"/>
              </a:gdLst>
              <a:ahLst/>
              <a:cxnLst>
                <a:cxn ang="0">
                  <a:pos x="csX0" y="csY0"/>
                </a:cxn>
                <a:cxn ang="0">
                  <a:pos x="csX1" y="csY1"/>
                </a:cxn>
                <a:cxn ang="0">
                  <a:pos x="csX2" y="csY2"/>
                </a:cxn>
                <a:cxn ang="0">
                  <a:pos x="csX3" y="csY3"/>
                </a:cxn>
                <a:cxn ang="0">
                  <a:pos x="csX4" y="csY4"/>
                </a:cxn>
              </a:cxnLst>
              <a:rect l="l" t="t" r="r" b="b"/>
              <a:pathLst>
                <a:path w="3399631" h="917225">
                  <a:moveTo>
                    <a:pt x="0" y="0"/>
                  </a:moveTo>
                  <a:lnTo>
                    <a:pt x="3399631" y="0"/>
                  </a:lnTo>
                  <a:lnTo>
                    <a:pt x="3399631" y="917225"/>
                  </a:lnTo>
                  <a:lnTo>
                    <a:pt x="0" y="9172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2">
                <a:hueOff val="0"/>
                <a:satOff val="0"/>
                <a:lumOff val="0"/>
                <a:alphaOff val="0"/>
              </a:schemeClr>
            </a:fontRef>
          </p:style>
          <p:txBody>
            <a:bodyPr spcFirstLastPara="0" vert="horz" wrap="square" lIns="59966" tIns="35560" rIns="23986" bIns="3556" numCol="1" spcCol="1270" anchor="t" anchorCtr="0">
              <a:noAutofit/>
            </a:bodyPr>
            <a:lstStyle/>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panose="020F0502020204030204"/>
                  <a:ea typeface="+mn-ea"/>
                  <a:cs typeface="+mn-cs"/>
                </a:rPr>
                <a:t>Is the drug effective?</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B6770"/>
                </a:solidFill>
                <a:effectLst/>
                <a:uLnTx/>
                <a:uFillTx/>
                <a:latin typeface="Calibri" panose="020F0502020204030204"/>
                <a:ea typeface="+mn-ea"/>
                <a:cs typeface="+mn-cs"/>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04040"/>
                  </a:solidFill>
                  <a:effectLst/>
                  <a:uLnTx/>
                  <a:uFillTx/>
                  <a:latin typeface="Calibri Light"/>
                  <a:ea typeface="+mn-ea"/>
                  <a:cs typeface="Calibri Light"/>
                </a:rPr>
                <a:t>Feels, functions, or survives</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6770">
                    <a:hueOff val="0"/>
                    <a:satOff val="0"/>
                    <a:lumOff val="0"/>
                    <a:alphaOff val="0"/>
                  </a:srgbClr>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B5BAA167-4E33-83F9-35D0-5E0E2DAA8B56}"/>
              </a:ext>
            </a:extLst>
          </p:cNvPr>
          <p:cNvSpPr txBox="1"/>
          <p:nvPr/>
        </p:nvSpPr>
        <p:spPr>
          <a:xfrm>
            <a:off x="2324729" y="6138132"/>
            <a:ext cx="88698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MoA, mechanism of action</a:t>
            </a:r>
          </a:p>
        </p:txBody>
      </p:sp>
    </p:spTree>
    <p:extLst>
      <p:ext uri="{BB962C8B-B14F-4D97-AF65-F5344CB8AC3E}">
        <p14:creationId xmlns:p14="http://schemas.microsoft.com/office/powerpoint/2010/main" val="2968199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FD12D8-85E6-9716-8AD3-CB48D5AC12C9}"/>
              </a:ext>
            </a:extLst>
          </p:cNvPr>
          <p:cNvSpPr>
            <a:spLocks noGrp="1"/>
          </p:cNvSpPr>
          <p:nvPr>
            <p:ph type="title"/>
          </p:nvPr>
        </p:nvSpPr>
        <p:spPr/>
        <p:txBody>
          <a:bodyPr/>
          <a:lstStyle/>
          <a:p>
            <a:r>
              <a:rPr lang="en-US" dirty="0"/>
              <a:t>Shared Goal: Safe, Effective, Meaningful Therapeutic Solutions</a:t>
            </a:r>
          </a:p>
        </p:txBody>
      </p:sp>
      <p:sp>
        <p:nvSpPr>
          <p:cNvPr id="35" name="TextBox 34">
            <a:extLst>
              <a:ext uri="{FF2B5EF4-FFF2-40B4-BE49-F238E27FC236}">
                <a16:creationId xmlns:a16="http://schemas.microsoft.com/office/drawing/2014/main" id="{46FCB23E-7A53-6A64-2956-CCF5C6DCAD25}"/>
              </a:ext>
            </a:extLst>
          </p:cNvPr>
          <p:cNvSpPr txBox="1"/>
          <p:nvPr/>
        </p:nvSpPr>
        <p:spPr>
          <a:xfrm>
            <a:off x="3800559" y="5732385"/>
            <a:ext cx="45908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Product Development Lifecycle</a:t>
            </a:r>
          </a:p>
        </p:txBody>
      </p:sp>
      <p:graphicFrame>
        <p:nvGraphicFramePr>
          <p:cNvPr id="36" name="Table 21">
            <a:extLst>
              <a:ext uri="{FF2B5EF4-FFF2-40B4-BE49-F238E27FC236}">
                <a16:creationId xmlns:a16="http://schemas.microsoft.com/office/drawing/2014/main" id="{DB9E5516-E32D-726F-550E-B533EFAF4F59}"/>
              </a:ext>
            </a:extLst>
          </p:cNvPr>
          <p:cNvGraphicFramePr>
            <a:graphicFrameLocks noGrp="1"/>
          </p:cNvGraphicFramePr>
          <p:nvPr/>
        </p:nvGraphicFramePr>
        <p:xfrm>
          <a:off x="381000" y="4736630"/>
          <a:ext cx="11430000" cy="741680"/>
        </p:xfrm>
        <a:graphic>
          <a:graphicData uri="http://schemas.openxmlformats.org/drawingml/2006/table">
            <a:tbl>
              <a:tblPr firstRow="1" bandRow="1"/>
              <a:tblGrid>
                <a:gridCol w="1752600">
                  <a:extLst>
                    <a:ext uri="{9D8B030D-6E8A-4147-A177-3AD203B41FA5}">
                      <a16:colId xmlns:a16="http://schemas.microsoft.com/office/drawing/2014/main" val="1298535242"/>
                    </a:ext>
                  </a:extLst>
                </a:gridCol>
                <a:gridCol w="1692166">
                  <a:extLst>
                    <a:ext uri="{9D8B030D-6E8A-4147-A177-3AD203B41FA5}">
                      <a16:colId xmlns:a16="http://schemas.microsoft.com/office/drawing/2014/main" val="2969657272"/>
                    </a:ext>
                  </a:extLst>
                </a:gridCol>
                <a:gridCol w="1650124">
                  <a:extLst>
                    <a:ext uri="{9D8B030D-6E8A-4147-A177-3AD203B41FA5}">
                      <a16:colId xmlns:a16="http://schemas.microsoft.com/office/drawing/2014/main" val="3715556966"/>
                    </a:ext>
                  </a:extLst>
                </a:gridCol>
                <a:gridCol w="1660634">
                  <a:extLst>
                    <a:ext uri="{9D8B030D-6E8A-4147-A177-3AD203B41FA5}">
                      <a16:colId xmlns:a16="http://schemas.microsoft.com/office/drawing/2014/main" val="1889010135"/>
                    </a:ext>
                  </a:extLst>
                </a:gridCol>
                <a:gridCol w="2196662">
                  <a:extLst>
                    <a:ext uri="{9D8B030D-6E8A-4147-A177-3AD203B41FA5}">
                      <a16:colId xmlns:a16="http://schemas.microsoft.com/office/drawing/2014/main" val="2085500214"/>
                    </a:ext>
                  </a:extLst>
                </a:gridCol>
                <a:gridCol w="2477814">
                  <a:extLst>
                    <a:ext uri="{9D8B030D-6E8A-4147-A177-3AD203B41FA5}">
                      <a16:colId xmlns:a16="http://schemas.microsoft.com/office/drawing/2014/main" val="4126224655"/>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dirty="0">
                          <a:solidFill>
                            <a:schemeClr val="bg1"/>
                          </a:solidFill>
                          <a:latin typeface="Alexandria" pitchFamily="2" charset="-78"/>
                          <a:cs typeface="Alexandria" pitchFamily="2" charset="-78"/>
                        </a:rPr>
                        <a:t>Pre-Clinical </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lexandria" pitchFamily="2" charset="-78"/>
                          <a:cs typeface="Alexandria" pitchFamily="2" charset="-78"/>
                        </a:rPr>
                        <a:t>Clinical Development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tc hMerge="1">
                  <a:txBody>
                    <a:bodyPr/>
                    <a:lstStyle/>
                    <a:p>
                      <a:endParaRPr lang="en-US" dirty="0"/>
                    </a:p>
                  </a:txBody>
                  <a:tcPr/>
                </a:tc>
                <a:tc hMerge="1">
                  <a:txBody>
                    <a:bodyPr/>
                    <a:lstStyle/>
                    <a:p>
                      <a:endParaRPr lang="en-US" dirty="0"/>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lexandria" pitchFamily="2" charset="-78"/>
                          <a:cs typeface="Alexandria" pitchFamily="2" charset="-78"/>
                        </a:rPr>
                        <a:t>Regulatory Review</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lexandria" pitchFamily="2" charset="-78"/>
                          <a:cs typeface="Alexandria" pitchFamily="2" charset="-78"/>
                        </a:rPr>
                        <a:t>Post-Marketing/LTFU</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142"/>
                    </a:solidFill>
                  </a:tcPr>
                </a:tc>
                <a:extLst>
                  <a:ext uri="{0D108BD9-81ED-4DB2-BD59-A6C34878D82A}">
                    <a16:rowId xmlns:a16="http://schemas.microsoft.com/office/drawing/2014/main" val="4018769927"/>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400" dirty="0">
                        <a:solidFill>
                          <a:schemeClr val="bg1"/>
                        </a:solidFill>
                        <a:latin typeface="Alexandria" pitchFamily="2" charset="-78"/>
                        <a:cs typeface="Alexandria" pitchFamily="2" charset="-78"/>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200" b="0" dirty="0">
                          <a:solidFill>
                            <a:schemeClr val="accent2"/>
                          </a:solidFill>
                          <a:latin typeface="Alexandria" pitchFamily="2" charset="-78"/>
                          <a:cs typeface="Alexandria" pitchFamily="2" charset="-78"/>
                        </a:rPr>
                        <a:t>Phase 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defRPr/>
                      </a:pPr>
                      <a:r>
                        <a:rPr lang="en-US" sz="1200" b="0" dirty="0">
                          <a:solidFill>
                            <a:schemeClr val="accent2"/>
                          </a:solidFill>
                          <a:latin typeface="Alexandria" pitchFamily="2" charset="-78"/>
                          <a:cs typeface="Alexandria" pitchFamily="2" charset="-78"/>
                        </a:rPr>
                        <a:t>Phase II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200" b="0" dirty="0">
                          <a:solidFill>
                            <a:schemeClr val="accent2"/>
                          </a:solidFill>
                          <a:latin typeface="Alexandria" pitchFamily="2" charset="-78"/>
                          <a:cs typeface="Alexandria" pitchFamily="2" charset="-78"/>
                        </a:rPr>
                        <a:t>Phase III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1200" b="0" dirty="0">
                        <a:solidFill>
                          <a:schemeClr val="accent2"/>
                        </a:solidFill>
                        <a:latin typeface="Alexandria" pitchFamily="2" charset="-78"/>
                        <a:cs typeface="Alexandria" pitchFamily="2" charset="-78"/>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384" rtl="0" eaLnBrk="1" fontAlgn="auto" latinLnBrk="0" hangingPunct="1">
                        <a:lnSpc>
                          <a:spcPct val="100000"/>
                        </a:lnSpc>
                        <a:spcBef>
                          <a:spcPts val="0"/>
                        </a:spcBef>
                        <a:spcAft>
                          <a:spcPts val="0"/>
                        </a:spcAft>
                        <a:buClrTx/>
                        <a:buSzTx/>
                        <a:buFontTx/>
                        <a:buNone/>
                        <a:tabLst/>
                        <a:defRPr/>
                      </a:pPr>
                      <a:r>
                        <a:rPr lang="en-US" sz="1200" b="0" dirty="0">
                          <a:solidFill>
                            <a:schemeClr val="accent2"/>
                          </a:solidFill>
                          <a:latin typeface="Alexandria" pitchFamily="2" charset="-78"/>
                          <a:cs typeface="Alexandria" pitchFamily="2" charset="-78"/>
                        </a:rPr>
                        <a:t>Phase IV</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3DEE7">
                        <a:alpha val="50000"/>
                      </a:srgbClr>
                    </a:solidFill>
                  </a:tcPr>
                </a:tc>
                <a:extLst>
                  <a:ext uri="{0D108BD9-81ED-4DB2-BD59-A6C34878D82A}">
                    <a16:rowId xmlns:a16="http://schemas.microsoft.com/office/drawing/2014/main" val="329046149"/>
                  </a:ext>
                </a:extLst>
              </a:tr>
            </a:tbl>
          </a:graphicData>
        </a:graphic>
      </p:graphicFrame>
      <p:sp>
        <p:nvSpPr>
          <p:cNvPr id="37" name="TextBox 36">
            <a:extLst>
              <a:ext uri="{FF2B5EF4-FFF2-40B4-BE49-F238E27FC236}">
                <a16:creationId xmlns:a16="http://schemas.microsoft.com/office/drawing/2014/main" id="{1BFD1B76-3B8D-1A8F-52B7-B84BA9F9462C}"/>
              </a:ext>
            </a:extLst>
          </p:cNvPr>
          <p:cNvSpPr txBox="1"/>
          <p:nvPr/>
        </p:nvSpPr>
        <p:spPr>
          <a:xfrm>
            <a:off x="6300318" y="4344461"/>
            <a:ext cx="16504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Submissions </a:t>
            </a:r>
          </a:p>
        </p:txBody>
      </p:sp>
      <p:grpSp>
        <p:nvGrpSpPr>
          <p:cNvPr id="38" name="Group 37">
            <a:extLst>
              <a:ext uri="{FF2B5EF4-FFF2-40B4-BE49-F238E27FC236}">
                <a16:creationId xmlns:a16="http://schemas.microsoft.com/office/drawing/2014/main" id="{FF130197-B4DD-BE31-7C4E-D7475726CDD2}"/>
              </a:ext>
            </a:extLst>
          </p:cNvPr>
          <p:cNvGrpSpPr/>
          <p:nvPr/>
        </p:nvGrpSpPr>
        <p:grpSpPr>
          <a:xfrm>
            <a:off x="6813760" y="3694202"/>
            <a:ext cx="616088" cy="616088"/>
            <a:chOff x="6621865" y="3730449"/>
            <a:chExt cx="766434" cy="766434"/>
          </a:xfrm>
        </p:grpSpPr>
        <p:sp>
          <p:nvSpPr>
            <p:cNvPr id="39" name="Oval 38">
              <a:extLst>
                <a:ext uri="{FF2B5EF4-FFF2-40B4-BE49-F238E27FC236}">
                  <a16:creationId xmlns:a16="http://schemas.microsoft.com/office/drawing/2014/main" id="{8661BC4D-E754-D6B2-1199-1436752C831B}"/>
                </a:ext>
              </a:extLst>
            </p:cNvPr>
            <p:cNvSpPr/>
            <p:nvPr/>
          </p:nvSpPr>
          <p:spPr>
            <a:xfrm>
              <a:off x="6621865" y="3730449"/>
              <a:ext cx="766434" cy="766434"/>
            </a:xfrm>
            <a:prstGeom prst="ellipse">
              <a:avLst/>
            </a:prstGeom>
            <a:solidFill>
              <a:srgbClr val="00314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endParaRPr>
            </a:p>
          </p:txBody>
        </p:sp>
        <p:pic>
          <p:nvPicPr>
            <p:cNvPr id="40" name="Graphic 39">
              <a:extLst>
                <a:ext uri="{FF2B5EF4-FFF2-40B4-BE49-F238E27FC236}">
                  <a16:creationId xmlns:a16="http://schemas.microsoft.com/office/drawing/2014/main" id="{DF26236E-B6A7-A0BD-9AFB-BF57F3169F8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5782" y="3948790"/>
              <a:ext cx="358599" cy="358599"/>
            </a:xfrm>
            <a:prstGeom prst="rect">
              <a:avLst/>
            </a:prstGeom>
          </p:spPr>
        </p:pic>
      </p:grpSp>
      <p:sp>
        <p:nvSpPr>
          <p:cNvPr id="41" name="TextBox 40">
            <a:extLst>
              <a:ext uri="{FF2B5EF4-FFF2-40B4-BE49-F238E27FC236}">
                <a16:creationId xmlns:a16="http://schemas.microsoft.com/office/drawing/2014/main" id="{DAD2FE14-E12F-D07C-FCF0-4CE4A3DC14CA}"/>
              </a:ext>
            </a:extLst>
          </p:cNvPr>
          <p:cNvSpPr txBox="1"/>
          <p:nvPr/>
        </p:nvSpPr>
        <p:spPr>
          <a:xfrm>
            <a:off x="8512628" y="4344461"/>
            <a:ext cx="16504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Approval</a:t>
            </a:r>
          </a:p>
        </p:txBody>
      </p:sp>
      <p:grpSp>
        <p:nvGrpSpPr>
          <p:cNvPr id="42" name="Group 41">
            <a:extLst>
              <a:ext uri="{FF2B5EF4-FFF2-40B4-BE49-F238E27FC236}">
                <a16:creationId xmlns:a16="http://schemas.microsoft.com/office/drawing/2014/main" id="{30F49E1A-7C1D-7045-6C85-C5E4859B4E26}"/>
              </a:ext>
            </a:extLst>
          </p:cNvPr>
          <p:cNvGrpSpPr/>
          <p:nvPr/>
        </p:nvGrpSpPr>
        <p:grpSpPr>
          <a:xfrm>
            <a:off x="8979885" y="3694202"/>
            <a:ext cx="616088" cy="616088"/>
            <a:chOff x="8954632" y="3771900"/>
            <a:chExt cx="766434" cy="766434"/>
          </a:xfrm>
        </p:grpSpPr>
        <p:sp>
          <p:nvSpPr>
            <p:cNvPr id="43" name="Oval 42">
              <a:extLst>
                <a:ext uri="{FF2B5EF4-FFF2-40B4-BE49-F238E27FC236}">
                  <a16:creationId xmlns:a16="http://schemas.microsoft.com/office/drawing/2014/main" id="{8964CDD7-2FD6-A88A-D78E-1ABE64FD8FF4}"/>
                </a:ext>
              </a:extLst>
            </p:cNvPr>
            <p:cNvSpPr/>
            <p:nvPr/>
          </p:nvSpPr>
          <p:spPr>
            <a:xfrm>
              <a:off x="8954632" y="3771900"/>
              <a:ext cx="766434" cy="766434"/>
            </a:xfrm>
            <a:prstGeom prst="ellipse">
              <a:avLst/>
            </a:prstGeom>
            <a:solidFill>
              <a:srgbClr val="00314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endParaRPr>
            </a:p>
          </p:txBody>
        </p:sp>
        <p:pic>
          <p:nvPicPr>
            <p:cNvPr id="44" name="Graphic 43">
              <a:extLst>
                <a:ext uri="{FF2B5EF4-FFF2-40B4-BE49-F238E27FC236}">
                  <a16:creationId xmlns:a16="http://schemas.microsoft.com/office/drawing/2014/main" id="{01FDC18C-C89F-9F03-3EEF-BD60FA3B73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147463" y="3962460"/>
              <a:ext cx="380456" cy="380456"/>
            </a:xfrm>
            <a:prstGeom prst="rect">
              <a:avLst/>
            </a:prstGeom>
          </p:spPr>
        </p:pic>
      </p:grpSp>
      <p:sp>
        <p:nvSpPr>
          <p:cNvPr id="45" name="TextBox 44">
            <a:extLst>
              <a:ext uri="{FF2B5EF4-FFF2-40B4-BE49-F238E27FC236}">
                <a16:creationId xmlns:a16="http://schemas.microsoft.com/office/drawing/2014/main" id="{C2AB3F64-ACCB-E1EA-168B-BFFBDF012451}"/>
              </a:ext>
            </a:extLst>
          </p:cNvPr>
          <p:cNvSpPr txBox="1"/>
          <p:nvPr/>
        </p:nvSpPr>
        <p:spPr>
          <a:xfrm>
            <a:off x="4379280" y="2762840"/>
            <a:ext cx="8290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Sites</a:t>
            </a:r>
          </a:p>
        </p:txBody>
      </p:sp>
      <p:sp>
        <p:nvSpPr>
          <p:cNvPr id="46" name="TextBox 45">
            <a:extLst>
              <a:ext uri="{FF2B5EF4-FFF2-40B4-BE49-F238E27FC236}">
                <a16:creationId xmlns:a16="http://schemas.microsoft.com/office/drawing/2014/main" id="{F61B8B08-17CE-656B-1EA3-4A31045499F9}"/>
              </a:ext>
            </a:extLst>
          </p:cNvPr>
          <p:cNvSpPr txBox="1"/>
          <p:nvPr/>
        </p:nvSpPr>
        <p:spPr>
          <a:xfrm>
            <a:off x="10375070" y="2762840"/>
            <a:ext cx="1059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B5BD"/>
                </a:solidFill>
                <a:effectLst/>
                <a:uLnTx/>
                <a:uFillTx/>
                <a:latin typeface="Alexandria" pitchFamily="2" charset="-78"/>
                <a:ea typeface="+mn-ea"/>
                <a:cs typeface="Alexandria" pitchFamily="2" charset="-78"/>
              </a:rPr>
              <a:t>Payors</a:t>
            </a:r>
          </a:p>
        </p:txBody>
      </p:sp>
      <p:sp>
        <p:nvSpPr>
          <p:cNvPr id="47" name="TextBox 46">
            <a:extLst>
              <a:ext uri="{FF2B5EF4-FFF2-40B4-BE49-F238E27FC236}">
                <a16:creationId xmlns:a16="http://schemas.microsoft.com/office/drawing/2014/main" id="{AC0C613F-A353-5520-F32D-0B429242B3CC}"/>
              </a:ext>
            </a:extLst>
          </p:cNvPr>
          <p:cNvSpPr txBox="1"/>
          <p:nvPr/>
        </p:nvSpPr>
        <p:spPr>
          <a:xfrm>
            <a:off x="587911" y="27628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D379B"/>
                </a:solidFill>
                <a:effectLst/>
                <a:uLnTx/>
                <a:uFillTx/>
                <a:latin typeface="Alexandria" pitchFamily="2" charset="-78"/>
                <a:ea typeface="+mn-ea"/>
                <a:cs typeface="Alexandria" pitchFamily="2" charset="-78"/>
              </a:rPr>
              <a:t>Sponsor</a:t>
            </a:r>
          </a:p>
        </p:txBody>
      </p:sp>
      <p:sp>
        <p:nvSpPr>
          <p:cNvPr id="48" name="TextBox 47">
            <a:extLst>
              <a:ext uri="{FF2B5EF4-FFF2-40B4-BE49-F238E27FC236}">
                <a16:creationId xmlns:a16="http://schemas.microsoft.com/office/drawing/2014/main" id="{E2C55D2D-8B63-34C8-95CF-1CE0A4C50B2A}"/>
              </a:ext>
            </a:extLst>
          </p:cNvPr>
          <p:cNvSpPr txBox="1"/>
          <p:nvPr/>
        </p:nvSpPr>
        <p:spPr>
          <a:xfrm>
            <a:off x="7978661" y="2762840"/>
            <a:ext cx="1783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4993B"/>
                </a:solidFill>
                <a:effectLst/>
                <a:uLnTx/>
                <a:uFillTx/>
                <a:latin typeface="Alexandria" pitchFamily="2" charset="-78"/>
                <a:ea typeface="+mn-ea"/>
                <a:cs typeface="Alexandria" pitchFamily="2" charset="-78"/>
              </a:rPr>
              <a:t>Regulators</a:t>
            </a:r>
          </a:p>
        </p:txBody>
      </p:sp>
      <p:grpSp>
        <p:nvGrpSpPr>
          <p:cNvPr id="49" name="Group 48">
            <a:extLst>
              <a:ext uri="{FF2B5EF4-FFF2-40B4-BE49-F238E27FC236}">
                <a16:creationId xmlns:a16="http://schemas.microsoft.com/office/drawing/2014/main" id="{68C61AA1-EBC8-B1F5-A76F-4D6E3E66FB2A}"/>
              </a:ext>
            </a:extLst>
          </p:cNvPr>
          <p:cNvGrpSpPr/>
          <p:nvPr/>
        </p:nvGrpSpPr>
        <p:grpSpPr>
          <a:xfrm>
            <a:off x="2402400" y="2749945"/>
            <a:ext cx="1277914" cy="400110"/>
            <a:chOff x="2405056" y="2704808"/>
            <a:chExt cx="1277914" cy="400110"/>
          </a:xfrm>
        </p:grpSpPr>
        <p:sp>
          <p:nvSpPr>
            <p:cNvPr id="50" name="Rectangle 49">
              <a:extLst>
                <a:ext uri="{FF2B5EF4-FFF2-40B4-BE49-F238E27FC236}">
                  <a16:creationId xmlns:a16="http://schemas.microsoft.com/office/drawing/2014/main" id="{0AE0B09A-3D03-2A2B-B1E6-7723BC6F9E86}"/>
                </a:ext>
              </a:extLst>
            </p:cNvPr>
            <p:cNvSpPr/>
            <p:nvPr/>
          </p:nvSpPr>
          <p:spPr>
            <a:xfrm>
              <a:off x="2440632" y="2762840"/>
              <a:ext cx="1200299"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316A2D00-E4FD-00D1-F76F-B30D6937827C}"/>
                </a:ext>
              </a:extLst>
            </p:cNvPr>
            <p:cNvSpPr txBox="1"/>
            <p:nvPr/>
          </p:nvSpPr>
          <p:spPr>
            <a:xfrm>
              <a:off x="2405056" y="2704808"/>
              <a:ext cx="1277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Patients</a:t>
              </a:r>
            </a:p>
          </p:txBody>
        </p:sp>
      </p:grpSp>
      <p:pic>
        <p:nvPicPr>
          <p:cNvPr id="55" name="Graphic 54">
            <a:extLst>
              <a:ext uri="{FF2B5EF4-FFF2-40B4-BE49-F238E27FC236}">
                <a16:creationId xmlns:a16="http://schemas.microsoft.com/office/drawing/2014/main" id="{18DB691A-F652-FD2C-2A38-1052ADC0B86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6092" y="1581421"/>
            <a:ext cx="1633538" cy="852803"/>
          </a:xfrm>
          <a:prstGeom prst="rect">
            <a:avLst/>
          </a:prstGeom>
        </p:spPr>
      </p:pic>
      <p:sp>
        <p:nvSpPr>
          <p:cNvPr id="56" name="TextBox 55">
            <a:extLst>
              <a:ext uri="{FF2B5EF4-FFF2-40B4-BE49-F238E27FC236}">
                <a16:creationId xmlns:a16="http://schemas.microsoft.com/office/drawing/2014/main" id="{5D080FD1-9EBF-E828-54BB-566372D41E6F}"/>
              </a:ext>
            </a:extLst>
          </p:cNvPr>
          <p:cNvSpPr txBox="1"/>
          <p:nvPr/>
        </p:nvSpPr>
        <p:spPr>
          <a:xfrm>
            <a:off x="6458275" y="2762840"/>
            <a:ext cx="755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97B6"/>
                </a:solidFill>
                <a:effectLst/>
                <a:uLnTx/>
                <a:uFillTx/>
                <a:latin typeface="Alexandria" pitchFamily="2" charset="-78"/>
                <a:ea typeface="+mn-ea"/>
                <a:cs typeface="Alexandria" pitchFamily="2" charset="-78"/>
              </a:rPr>
              <a:t>CRO</a:t>
            </a:r>
          </a:p>
        </p:txBody>
      </p:sp>
      <p:pic>
        <p:nvPicPr>
          <p:cNvPr id="57" name="Graphic 56">
            <a:extLst>
              <a:ext uri="{FF2B5EF4-FFF2-40B4-BE49-F238E27FC236}">
                <a16:creationId xmlns:a16="http://schemas.microsoft.com/office/drawing/2014/main" id="{3DDF2879-E70E-D129-D291-08B7B9245BB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19174" y="1567136"/>
            <a:ext cx="1633538" cy="852803"/>
          </a:xfrm>
          <a:prstGeom prst="rect">
            <a:avLst/>
          </a:prstGeom>
        </p:spPr>
      </p:pic>
      <p:pic>
        <p:nvPicPr>
          <p:cNvPr id="58" name="Graphic 57">
            <a:extLst>
              <a:ext uri="{FF2B5EF4-FFF2-40B4-BE49-F238E27FC236}">
                <a16:creationId xmlns:a16="http://schemas.microsoft.com/office/drawing/2014/main" id="{B068DC40-D8EB-7DF8-1487-C87267F5B31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84634" y="1581421"/>
            <a:ext cx="1633538" cy="852803"/>
          </a:xfrm>
          <a:prstGeom prst="rect">
            <a:avLst/>
          </a:prstGeom>
        </p:spPr>
      </p:pic>
      <p:pic>
        <p:nvPicPr>
          <p:cNvPr id="59" name="Graphic 58">
            <a:extLst>
              <a:ext uri="{FF2B5EF4-FFF2-40B4-BE49-F238E27FC236}">
                <a16:creationId xmlns:a16="http://schemas.microsoft.com/office/drawing/2014/main" id="{C8CFBECE-B7F8-AD3E-4523-8A244D8E08D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53714" y="1581421"/>
            <a:ext cx="1633538" cy="852803"/>
          </a:xfrm>
          <a:prstGeom prst="rect">
            <a:avLst/>
          </a:prstGeom>
        </p:spPr>
      </p:pic>
      <p:pic>
        <p:nvPicPr>
          <p:cNvPr id="60" name="Graphic 59">
            <a:extLst>
              <a:ext uri="{FF2B5EF4-FFF2-40B4-BE49-F238E27FC236}">
                <a16:creationId xmlns:a16="http://schemas.microsoft.com/office/drawing/2014/main" id="{C1B23C0D-52AE-6D47-5496-87669ED21B7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088254" y="1581421"/>
            <a:ext cx="1633538" cy="852803"/>
          </a:xfrm>
          <a:prstGeom prst="rect">
            <a:avLst/>
          </a:prstGeom>
        </p:spPr>
      </p:pic>
      <p:grpSp>
        <p:nvGrpSpPr>
          <p:cNvPr id="61" name="Group 60">
            <a:extLst>
              <a:ext uri="{FF2B5EF4-FFF2-40B4-BE49-F238E27FC236}">
                <a16:creationId xmlns:a16="http://schemas.microsoft.com/office/drawing/2014/main" id="{140F439E-BDE3-D978-8441-017AD9530519}"/>
              </a:ext>
            </a:extLst>
          </p:cNvPr>
          <p:cNvGrpSpPr/>
          <p:nvPr/>
        </p:nvGrpSpPr>
        <p:grpSpPr>
          <a:xfrm>
            <a:off x="10114446" y="4229291"/>
            <a:ext cx="1726211" cy="338554"/>
            <a:chOff x="9868095" y="3821499"/>
            <a:chExt cx="1726211" cy="338554"/>
          </a:xfrm>
        </p:grpSpPr>
        <p:sp>
          <p:nvSpPr>
            <p:cNvPr id="62" name="Rectangle 61">
              <a:extLst>
                <a:ext uri="{FF2B5EF4-FFF2-40B4-BE49-F238E27FC236}">
                  <a16:creationId xmlns:a16="http://schemas.microsoft.com/office/drawing/2014/main" id="{5E25DF2F-119C-4C43-8D30-440ABC1636CA}"/>
                </a:ext>
              </a:extLst>
            </p:cNvPr>
            <p:cNvSpPr/>
            <p:nvPr/>
          </p:nvSpPr>
          <p:spPr>
            <a:xfrm>
              <a:off x="9903672" y="3832270"/>
              <a:ext cx="1650442"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3" name="TextBox 62">
              <a:extLst>
                <a:ext uri="{FF2B5EF4-FFF2-40B4-BE49-F238E27FC236}">
                  <a16:creationId xmlns:a16="http://schemas.microsoft.com/office/drawing/2014/main" id="{51B6F6E9-4443-5A95-5DFB-5BDD81C56904}"/>
                </a:ext>
              </a:extLst>
            </p:cNvPr>
            <p:cNvSpPr txBox="1"/>
            <p:nvPr/>
          </p:nvSpPr>
          <p:spPr>
            <a:xfrm>
              <a:off x="9868095" y="3821499"/>
              <a:ext cx="17262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 Access</a:t>
              </a:r>
            </a:p>
          </p:txBody>
        </p:sp>
      </p:grpSp>
      <p:cxnSp>
        <p:nvCxnSpPr>
          <p:cNvPr id="64" name="Straight Connector 63">
            <a:extLst>
              <a:ext uri="{FF2B5EF4-FFF2-40B4-BE49-F238E27FC236}">
                <a16:creationId xmlns:a16="http://schemas.microsoft.com/office/drawing/2014/main" id="{ED4D5A0B-B951-DBA8-DDBB-F00A36FBD0B3}"/>
              </a:ext>
            </a:extLst>
          </p:cNvPr>
          <p:cNvCxnSpPr>
            <a:cxnSpLocks/>
          </p:cNvCxnSpPr>
          <p:nvPr/>
        </p:nvCxnSpPr>
        <p:spPr>
          <a:xfrm>
            <a:off x="488660" y="5888695"/>
            <a:ext cx="3775383" cy="0"/>
          </a:xfrm>
          <a:prstGeom prst="line">
            <a:avLst/>
          </a:prstGeom>
          <a:noFill/>
          <a:ln w="28575" cap="flat" cmpd="sng" algn="ctr">
            <a:solidFill>
              <a:srgbClr val="003142"/>
            </a:solidFill>
            <a:prstDash val="dash"/>
            <a:miter lim="800000"/>
          </a:ln>
          <a:effectLst/>
        </p:spPr>
      </p:cxnSp>
      <p:cxnSp>
        <p:nvCxnSpPr>
          <p:cNvPr id="65" name="Straight Connector 64">
            <a:extLst>
              <a:ext uri="{FF2B5EF4-FFF2-40B4-BE49-F238E27FC236}">
                <a16:creationId xmlns:a16="http://schemas.microsoft.com/office/drawing/2014/main" id="{A1ACD3D4-EE65-DA1E-191C-65C4D1F81CF8}"/>
              </a:ext>
            </a:extLst>
          </p:cNvPr>
          <p:cNvCxnSpPr>
            <a:cxnSpLocks/>
          </p:cNvCxnSpPr>
          <p:nvPr/>
        </p:nvCxnSpPr>
        <p:spPr>
          <a:xfrm>
            <a:off x="7874613" y="5888695"/>
            <a:ext cx="3936387" cy="0"/>
          </a:xfrm>
          <a:prstGeom prst="line">
            <a:avLst/>
          </a:prstGeom>
          <a:noFill/>
          <a:ln w="28575" cap="flat" cmpd="sng" algn="ctr">
            <a:solidFill>
              <a:srgbClr val="003142"/>
            </a:solidFill>
            <a:prstDash val="dash"/>
            <a:miter lim="800000"/>
            <a:tailEnd type="triangle"/>
          </a:ln>
          <a:effectLst/>
        </p:spPr>
      </p:cxnSp>
      <p:sp>
        <p:nvSpPr>
          <p:cNvPr id="2" name="Oval 1">
            <a:extLst>
              <a:ext uri="{FF2B5EF4-FFF2-40B4-BE49-F238E27FC236}">
                <a16:creationId xmlns:a16="http://schemas.microsoft.com/office/drawing/2014/main" id="{5402EB85-6E39-661C-C262-4F1ED4C5162A}"/>
              </a:ext>
            </a:extLst>
          </p:cNvPr>
          <p:cNvSpPr/>
          <p:nvPr/>
        </p:nvSpPr>
        <p:spPr>
          <a:xfrm>
            <a:off x="2440632" y="1436322"/>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 name="Graphic 3">
            <a:extLst>
              <a:ext uri="{FF2B5EF4-FFF2-40B4-BE49-F238E27FC236}">
                <a16:creationId xmlns:a16="http://schemas.microsoft.com/office/drawing/2014/main" id="{4D17DFCD-EE12-06C7-B0AF-53748645DC7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812875" y="1776685"/>
            <a:ext cx="470135" cy="470135"/>
          </a:xfrm>
          <a:prstGeom prst="rect">
            <a:avLst/>
          </a:prstGeom>
        </p:spPr>
      </p:pic>
    </p:spTree>
    <p:extLst>
      <p:ext uri="{BB962C8B-B14F-4D97-AF65-F5344CB8AC3E}">
        <p14:creationId xmlns:p14="http://schemas.microsoft.com/office/powerpoint/2010/main" val="1284203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40FE7-880E-F197-E169-2A1EA5E37B34}"/>
              </a:ext>
            </a:extLst>
          </p:cNvPr>
          <p:cNvSpPr>
            <a:spLocks noGrp="1"/>
          </p:cNvSpPr>
          <p:nvPr>
            <p:ph type="title"/>
          </p:nvPr>
        </p:nvSpPr>
        <p:spPr/>
        <p:txBody>
          <a:bodyPr/>
          <a:lstStyle/>
          <a:p>
            <a:r>
              <a:rPr lang="en-US" dirty="0"/>
              <a:t>Rarity of Disease is a Spectrum</a:t>
            </a:r>
          </a:p>
        </p:txBody>
      </p:sp>
      <p:sp>
        <p:nvSpPr>
          <p:cNvPr id="4" name="Rectangle 3">
            <a:extLst>
              <a:ext uri="{FF2B5EF4-FFF2-40B4-BE49-F238E27FC236}">
                <a16:creationId xmlns:a16="http://schemas.microsoft.com/office/drawing/2014/main" id="{DD53924C-82EC-E68A-8F06-CC9ED84F797F}"/>
              </a:ext>
            </a:extLst>
          </p:cNvPr>
          <p:cNvSpPr/>
          <p:nvPr/>
        </p:nvSpPr>
        <p:spPr>
          <a:xfrm>
            <a:off x="7607094" y="1625232"/>
            <a:ext cx="4584905" cy="3691506"/>
          </a:xfrm>
          <a:prstGeom prst="rect">
            <a:avLst/>
          </a:prstGeom>
          <a:solidFill>
            <a:schemeClr val="accent2"/>
          </a:solidFill>
          <a:ln w="12700" cap="flat" cmpd="sng" algn="ctr">
            <a:solidFill>
              <a:srgbClr val="D1D2D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93F6988B-EC78-13B4-3F92-81E51021FA35}"/>
              </a:ext>
            </a:extLst>
          </p:cNvPr>
          <p:cNvSpPr/>
          <p:nvPr/>
        </p:nvSpPr>
        <p:spPr>
          <a:xfrm>
            <a:off x="0" y="1625232"/>
            <a:ext cx="7533314" cy="3691506"/>
          </a:xfrm>
          <a:prstGeom prst="rect">
            <a:avLst/>
          </a:prstGeom>
          <a:solidFill>
            <a:schemeClr val="accent1">
              <a:lumMod val="60000"/>
              <a:lumOff val="40000"/>
            </a:schemeClr>
          </a:solidFill>
          <a:ln w="12700" cap="flat" cmpd="sng" algn="ctr">
            <a:solidFill>
              <a:srgbClr val="D1D2D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957AE358-AD27-C465-1ACE-85E5947D2ADC}"/>
              </a:ext>
            </a:extLst>
          </p:cNvPr>
          <p:cNvGraphicFramePr>
            <a:graphicFrameLocks noGrp="1"/>
          </p:cNvGraphicFramePr>
          <p:nvPr/>
        </p:nvGraphicFramePr>
        <p:xfrm>
          <a:off x="252318" y="4515868"/>
          <a:ext cx="11687364" cy="370840"/>
        </p:xfrm>
        <a:graphic>
          <a:graphicData uri="http://schemas.openxmlformats.org/drawingml/2006/table">
            <a:tbl>
              <a:tblPr firstRow="1" bandRow="1"/>
              <a:tblGrid>
                <a:gridCol w="1947894">
                  <a:extLst>
                    <a:ext uri="{9D8B030D-6E8A-4147-A177-3AD203B41FA5}">
                      <a16:colId xmlns:a16="http://schemas.microsoft.com/office/drawing/2014/main" val="2819160886"/>
                    </a:ext>
                  </a:extLst>
                </a:gridCol>
                <a:gridCol w="1947894">
                  <a:extLst>
                    <a:ext uri="{9D8B030D-6E8A-4147-A177-3AD203B41FA5}">
                      <a16:colId xmlns:a16="http://schemas.microsoft.com/office/drawing/2014/main" val="3665705087"/>
                    </a:ext>
                  </a:extLst>
                </a:gridCol>
                <a:gridCol w="1947894">
                  <a:extLst>
                    <a:ext uri="{9D8B030D-6E8A-4147-A177-3AD203B41FA5}">
                      <a16:colId xmlns:a16="http://schemas.microsoft.com/office/drawing/2014/main" val="3534665068"/>
                    </a:ext>
                  </a:extLst>
                </a:gridCol>
                <a:gridCol w="1947894">
                  <a:extLst>
                    <a:ext uri="{9D8B030D-6E8A-4147-A177-3AD203B41FA5}">
                      <a16:colId xmlns:a16="http://schemas.microsoft.com/office/drawing/2014/main" val="1769783757"/>
                    </a:ext>
                  </a:extLst>
                </a:gridCol>
                <a:gridCol w="1947894">
                  <a:extLst>
                    <a:ext uri="{9D8B030D-6E8A-4147-A177-3AD203B41FA5}">
                      <a16:colId xmlns:a16="http://schemas.microsoft.com/office/drawing/2014/main" val="1431180768"/>
                    </a:ext>
                  </a:extLst>
                </a:gridCol>
                <a:gridCol w="1947894">
                  <a:extLst>
                    <a:ext uri="{9D8B030D-6E8A-4147-A177-3AD203B41FA5}">
                      <a16:colId xmlns:a16="http://schemas.microsoft.com/office/drawing/2014/main" val="1109745114"/>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2099097"/>
                  </a:ext>
                </a:extLst>
              </a:tr>
            </a:tbl>
          </a:graphicData>
        </a:graphic>
      </p:graphicFrame>
      <p:sp>
        <p:nvSpPr>
          <p:cNvPr id="7" name="TextBox 6">
            <a:extLst>
              <a:ext uri="{FF2B5EF4-FFF2-40B4-BE49-F238E27FC236}">
                <a16:creationId xmlns:a16="http://schemas.microsoft.com/office/drawing/2014/main" id="{C1F068BE-79B7-970F-2DB9-704930A82540}"/>
              </a:ext>
            </a:extLst>
          </p:cNvPr>
          <p:cNvSpPr txBox="1"/>
          <p:nvPr/>
        </p:nvSpPr>
        <p:spPr>
          <a:xfrm>
            <a:off x="113772"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 / 10,000,000</a:t>
            </a:r>
          </a:p>
        </p:txBody>
      </p:sp>
      <p:sp>
        <p:nvSpPr>
          <p:cNvPr id="8" name="TextBox 7">
            <a:extLst>
              <a:ext uri="{FF2B5EF4-FFF2-40B4-BE49-F238E27FC236}">
                <a16:creationId xmlns:a16="http://schemas.microsoft.com/office/drawing/2014/main" id="{3C6785BC-99AD-D8F7-C883-FFA7EA2C0D72}"/>
              </a:ext>
            </a:extLst>
          </p:cNvPr>
          <p:cNvSpPr txBox="1"/>
          <p:nvPr/>
        </p:nvSpPr>
        <p:spPr>
          <a:xfrm>
            <a:off x="1633154"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1,000,000</a:t>
            </a:r>
          </a:p>
        </p:txBody>
      </p:sp>
      <p:sp>
        <p:nvSpPr>
          <p:cNvPr id="9" name="TextBox 8">
            <a:extLst>
              <a:ext uri="{FF2B5EF4-FFF2-40B4-BE49-F238E27FC236}">
                <a16:creationId xmlns:a16="http://schemas.microsoft.com/office/drawing/2014/main" id="{08796733-1A37-D5F4-2BBF-F2ECD781521D}"/>
              </a:ext>
            </a:extLst>
          </p:cNvPr>
          <p:cNvSpPr txBox="1"/>
          <p:nvPr/>
        </p:nvSpPr>
        <p:spPr>
          <a:xfrm>
            <a:off x="3625273"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100,000</a:t>
            </a:r>
          </a:p>
        </p:txBody>
      </p:sp>
      <p:sp>
        <p:nvSpPr>
          <p:cNvPr id="10" name="TextBox 9">
            <a:extLst>
              <a:ext uri="{FF2B5EF4-FFF2-40B4-BE49-F238E27FC236}">
                <a16:creationId xmlns:a16="http://schemas.microsoft.com/office/drawing/2014/main" id="{87347949-97F3-9476-D1E4-CFE28ED7D7EF}"/>
              </a:ext>
            </a:extLst>
          </p:cNvPr>
          <p:cNvSpPr txBox="1"/>
          <p:nvPr/>
        </p:nvSpPr>
        <p:spPr>
          <a:xfrm>
            <a:off x="5617392"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10,000</a:t>
            </a:r>
          </a:p>
        </p:txBody>
      </p:sp>
      <p:sp>
        <p:nvSpPr>
          <p:cNvPr id="11" name="TextBox 10">
            <a:extLst>
              <a:ext uri="{FF2B5EF4-FFF2-40B4-BE49-F238E27FC236}">
                <a16:creationId xmlns:a16="http://schemas.microsoft.com/office/drawing/2014/main" id="{B657900E-635A-3754-A1E7-A15C226F79EB}"/>
              </a:ext>
            </a:extLst>
          </p:cNvPr>
          <p:cNvSpPr txBox="1"/>
          <p:nvPr/>
        </p:nvSpPr>
        <p:spPr>
          <a:xfrm>
            <a:off x="7609511"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a:t>
            </a:r>
          </a:p>
        </p:txBody>
      </p:sp>
      <p:sp>
        <p:nvSpPr>
          <p:cNvPr id="12" name="TextBox 11">
            <a:extLst>
              <a:ext uri="{FF2B5EF4-FFF2-40B4-BE49-F238E27FC236}">
                <a16:creationId xmlns:a16="http://schemas.microsoft.com/office/drawing/2014/main" id="{0AE5449C-E2A0-A336-8FF8-D1C421323211}"/>
              </a:ext>
            </a:extLst>
          </p:cNvPr>
          <p:cNvSpPr txBox="1"/>
          <p:nvPr/>
        </p:nvSpPr>
        <p:spPr>
          <a:xfrm>
            <a:off x="9632059"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a:t>
            </a:r>
          </a:p>
        </p:txBody>
      </p:sp>
      <p:sp>
        <p:nvSpPr>
          <p:cNvPr id="13" name="TextBox 12">
            <a:extLst>
              <a:ext uri="{FF2B5EF4-FFF2-40B4-BE49-F238E27FC236}">
                <a16:creationId xmlns:a16="http://schemas.microsoft.com/office/drawing/2014/main" id="{D6F11FF9-D962-F035-AB25-FFAA386FFD91}"/>
              </a:ext>
            </a:extLst>
          </p:cNvPr>
          <p:cNvSpPr txBox="1"/>
          <p:nvPr/>
        </p:nvSpPr>
        <p:spPr>
          <a:xfrm>
            <a:off x="11621762" y="4232307"/>
            <a:ext cx="7743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a:t>
            </a:r>
          </a:p>
        </p:txBody>
      </p:sp>
      <p:sp>
        <p:nvSpPr>
          <p:cNvPr id="14" name="TextBox 13">
            <a:extLst>
              <a:ext uri="{FF2B5EF4-FFF2-40B4-BE49-F238E27FC236}">
                <a16:creationId xmlns:a16="http://schemas.microsoft.com/office/drawing/2014/main" id="{C3866729-06BD-DCEB-CE0D-E07171501FD5}"/>
              </a:ext>
            </a:extLst>
          </p:cNvPr>
          <p:cNvSpPr txBox="1"/>
          <p:nvPr/>
        </p:nvSpPr>
        <p:spPr>
          <a:xfrm>
            <a:off x="113772" y="1553110"/>
            <a:ext cx="74195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2BC"/>
                </a:solidFill>
                <a:effectLst/>
                <a:uLnTx/>
                <a:uFillTx/>
                <a:latin typeface="Arial"/>
                <a:ea typeface="+mn-ea"/>
                <a:cs typeface="+mn-cs"/>
              </a:rPr>
              <a:t>Rare and Orphan Diseases</a:t>
            </a:r>
          </a:p>
        </p:txBody>
      </p:sp>
      <p:sp>
        <p:nvSpPr>
          <p:cNvPr id="15" name="TextBox 14">
            <a:extLst>
              <a:ext uri="{FF2B5EF4-FFF2-40B4-BE49-F238E27FC236}">
                <a16:creationId xmlns:a16="http://schemas.microsoft.com/office/drawing/2014/main" id="{D7CAA8A6-08F9-8E86-4FFB-7994E951532A}"/>
              </a:ext>
            </a:extLst>
          </p:cNvPr>
          <p:cNvSpPr txBox="1"/>
          <p:nvPr/>
        </p:nvSpPr>
        <p:spPr>
          <a:xfrm>
            <a:off x="7587700" y="1553110"/>
            <a:ext cx="45849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4C02"/>
                </a:solidFill>
                <a:effectLst/>
                <a:uLnTx/>
                <a:uFillTx/>
                <a:latin typeface="Arial"/>
                <a:ea typeface="+mn-ea"/>
                <a:cs typeface="+mn-cs"/>
              </a:rPr>
              <a:t>Non-Rare / Common Diseases</a:t>
            </a:r>
          </a:p>
        </p:txBody>
      </p:sp>
      <p:sp>
        <p:nvSpPr>
          <p:cNvPr id="16" name="TextBox 15">
            <a:extLst>
              <a:ext uri="{FF2B5EF4-FFF2-40B4-BE49-F238E27FC236}">
                <a16:creationId xmlns:a16="http://schemas.microsoft.com/office/drawing/2014/main" id="{C51C1D69-FA5E-6321-7C16-1C0411EC2A59}"/>
              </a:ext>
            </a:extLst>
          </p:cNvPr>
          <p:cNvSpPr txBox="1"/>
          <p:nvPr/>
        </p:nvSpPr>
        <p:spPr>
          <a:xfrm>
            <a:off x="312478" y="3145038"/>
            <a:ext cx="728757"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92BC"/>
                </a:solidFill>
                <a:effectLst/>
                <a:uLnTx/>
                <a:uFillTx/>
                <a:latin typeface="Arial"/>
                <a:ea typeface="+mn-ea"/>
                <a:cs typeface="+mn-cs"/>
              </a:rPr>
              <a:t>Gaucher Type 2</a:t>
            </a:r>
          </a:p>
        </p:txBody>
      </p:sp>
      <p:sp>
        <p:nvSpPr>
          <p:cNvPr id="17" name="TextBox 16">
            <a:extLst>
              <a:ext uri="{FF2B5EF4-FFF2-40B4-BE49-F238E27FC236}">
                <a16:creationId xmlns:a16="http://schemas.microsoft.com/office/drawing/2014/main" id="{52008F7E-A68D-58F7-A856-4C88738F6124}"/>
              </a:ext>
            </a:extLst>
          </p:cNvPr>
          <p:cNvSpPr txBox="1"/>
          <p:nvPr/>
        </p:nvSpPr>
        <p:spPr>
          <a:xfrm>
            <a:off x="833343" y="3589547"/>
            <a:ext cx="1134002"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92BC"/>
                </a:solidFill>
                <a:effectLst/>
                <a:uLnTx/>
                <a:uFillTx/>
                <a:latin typeface="Arial"/>
                <a:ea typeface="+mn-ea"/>
                <a:cs typeface="+mn-cs"/>
              </a:rPr>
              <a:t>Fibrodysplasia Ossificans</a:t>
            </a:r>
          </a:p>
        </p:txBody>
      </p:sp>
      <p:sp>
        <p:nvSpPr>
          <p:cNvPr id="18" name="TextBox 17">
            <a:extLst>
              <a:ext uri="{FF2B5EF4-FFF2-40B4-BE49-F238E27FC236}">
                <a16:creationId xmlns:a16="http://schemas.microsoft.com/office/drawing/2014/main" id="{04B43DAB-9BF8-96CB-09C9-0E2B543B347D}"/>
              </a:ext>
            </a:extLst>
          </p:cNvPr>
          <p:cNvSpPr txBox="1"/>
          <p:nvPr/>
        </p:nvSpPr>
        <p:spPr>
          <a:xfrm>
            <a:off x="2443068" y="3306903"/>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MPS VI</a:t>
            </a:r>
          </a:p>
        </p:txBody>
      </p:sp>
      <p:sp>
        <p:nvSpPr>
          <p:cNvPr id="19" name="TextBox 18">
            <a:extLst>
              <a:ext uri="{FF2B5EF4-FFF2-40B4-BE49-F238E27FC236}">
                <a16:creationId xmlns:a16="http://schemas.microsoft.com/office/drawing/2014/main" id="{B5E82D81-2EC1-50D6-8102-52622323D71F}"/>
              </a:ext>
            </a:extLst>
          </p:cNvPr>
          <p:cNvSpPr txBox="1"/>
          <p:nvPr/>
        </p:nvSpPr>
        <p:spPr>
          <a:xfrm>
            <a:off x="2686916" y="3920762"/>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MPS III</a:t>
            </a:r>
          </a:p>
        </p:txBody>
      </p:sp>
      <p:sp>
        <p:nvSpPr>
          <p:cNvPr id="20" name="TextBox 19">
            <a:extLst>
              <a:ext uri="{FF2B5EF4-FFF2-40B4-BE49-F238E27FC236}">
                <a16:creationId xmlns:a16="http://schemas.microsoft.com/office/drawing/2014/main" id="{72EC9543-D08A-CA4D-EB69-8394D9A32352}"/>
              </a:ext>
            </a:extLst>
          </p:cNvPr>
          <p:cNvSpPr txBox="1"/>
          <p:nvPr/>
        </p:nvSpPr>
        <p:spPr>
          <a:xfrm>
            <a:off x="2041125" y="3626740"/>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MLD</a:t>
            </a:r>
          </a:p>
        </p:txBody>
      </p:sp>
      <p:sp>
        <p:nvSpPr>
          <p:cNvPr id="21" name="TextBox 20">
            <a:extLst>
              <a:ext uri="{FF2B5EF4-FFF2-40B4-BE49-F238E27FC236}">
                <a16:creationId xmlns:a16="http://schemas.microsoft.com/office/drawing/2014/main" id="{A4446230-FE20-25F7-3171-9DC3D363C211}"/>
              </a:ext>
            </a:extLst>
          </p:cNvPr>
          <p:cNvSpPr txBox="1"/>
          <p:nvPr/>
        </p:nvSpPr>
        <p:spPr>
          <a:xfrm>
            <a:off x="2686916" y="2785468"/>
            <a:ext cx="799811"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Hunter Syndrome</a:t>
            </a:r>
          </a:p>
        </p:txBody>
      </p:sp>
      <p:sp>
        <p:nvSpPr>
          <p:cNvPr id="22" name="TextBox 21">
            <a:extLst>
              <a:ext uri="{FF2B5EF4-FFF2-40B4-BE49-F238E27FC236}">
                <a16:creationId xmlns:a16="http://schemas.microsoft.com/office/drawing/2014/main" id="{5ECCD5D6-9C73-0AA0-4107-FA0627ABC6F9}"/>
              </a:ext>
            </a:extLst>
          </p:cNvPr>
          <p:cNvSpPr txBox="1"/>
          <p:nvPr/>
        </p:nvSpPr>
        <p:spPr>
          <a:xfrm>
            <a:off x="2529176" y="2221438"/>
            <a:ext cx="1044236"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Primary Hyperoxaluria</a:t>
            </a:r>
          </a:p>
        </p:txBody>
      </p:sp>
      <p:sp>
        <p:nvSpPr>
          <p:cNvPr id="23" name="TextBox 22">
            <a:extLst>
              <a:ext uri="{FF2B5EF4-FFF2-40B4-BE49-F238E27FC236}">
                <a16:creationId xmlns:a16="http://schemas.microsoft.com/office/drawing/2014/main" id="{ACE17507-5FAC-A087-FA25-CCC35E7F831D}"/>
              </a:ext>
            </a:extLst>
          </p:cNvPr>
          <p:cNvSpPr txBox="1"/>
          <p:nvPr/>
        </p:nvSpPr>
        <p:spPr>
          <a:xfrm>
            <a:off x="3823302" y="3403892"/>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NPC</a:t>
            </a:r>
          </a:p>
        </p:txBody>
      </p:sp>
      <p:sp>
        <p:nvSpPr>
          <p:cNvPr id="24" name="TextBox 23">
            <a:extLst>
              <a:ext uri="{FF2B5EF4-FFF2-40B4-BE49-F238E27FC236}">
                <a16:creationId xmlns:a16="http://schemas.microsoft.com/office/drawing/2014/main" id="{D7FF3891-E120-A296-9C2F-275FCEEEC492}"/>
              </a:ext>
            </a:extLst>
          </p:cNvPr>
          <p:cNvSpPr txBox="1"/>
          <p:nvPr/>
        </p:nvSpPr>
        <p:spPr>
          <a:xfrm>
            <a:off x="3823303" y="3003312"/>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Gaucher</a:t>
            </a:r>
          </a:p>
        </p:txBody>
      </p:sp>
      <p:sp>
        <p:nvSpPr>
          <p:cNvPr id="25" name="TextBox 24">
            <a:extLst>
              <a:ext uri="{FF2B5EF4-FFF2-40B4-BE49-F238E27FC236}">
                <a16:creationId xmlns:a16="http://schemas.microsoft.com/office/drawing/2014/main" id="{E771519B-61BF-7F37-C22E-6A42EFE05A9A}"/>
              </a:ext>
            </a:extLst>
          </p:cNvPr>
          <p:cNvSpPr txBox="1"/>
          <p:nvPr/>
        </p:nvSpPr>
        <p:spPr>
          <a:xfrm>
            <a:off x="3823302" y="2576362"/>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err="1">
                <a:ln>
                  <a:noFill/>
                </a:ln>
                <a:solidFill>
                  <a:srgbClr val="0092BC"/>
                </a:solidFill>
                <a:effectLst/>
                <a:uLnTx/>
                <a:uFillTx/>
                <a:latin typeface="Arial"/>
                <a:ea typeface="+mn-ea"/>
                <a:cs typeface="+mn-cs"/>
              </a:rPr>
              <a:t>Krabbe</a:t>
            </a:r>
            <a:endParaRPr kumimoji="0" lang="en-US" sz="1000" b="0" i="0" u="none" strike="noStrike" kern="0" cap="none" spc="0" normalizeH="0" baseline="0" noProof="0">
              <a:ln>
                <a:noFill/>
              </a:ln>
              <a:solidFill>
                <a:srgbClr val="0092BC"/>
              </a:solidFill>
              <a:effectLst/>
              <a:uLnTx/>
              <a:uFillTx/>
              <a:latin typeface="Arial"/>
              <a:ea typeface="+mn-ea"/>
              <a:cs typeface="+mn-cs"/>
            </a:endParaRPr>
          </a:p>
        </p:txBody>
      </p:sp>
      <p:sp>
        <p:nvSpPr>
          <p:cNvPr id="26" name="TextBox 25">
            <a:extLst>
              <a:ext uri="{FF2B5EF4-FFF2-40B4-BE49-F238E27FC236}">
                <a16:creationId xmlns:a16="http://schemas.microsoft.com/office/drawing/2014/main" id="{B0F36100-D7FB-0EF2-0AC2-C36A7A65BF55}"/>
              </a:ext>
            </a:extLst>
          </p:cNvPr>
          <p:cNvSpPr txBox="1"/>
          <p:nvPr/>
        </p:nvSpPr>
        <p:spPr>
          <a:xfrm>
            <a:off x="4316822" y="3763414"/>
            <a:ext cx="899296"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Leigh Syndrome</a:t>
            </a:r>
          </a:p>
        </p:txBody>
      </p:sp>
      <p:sp>
        <p:nvSpPr>
          <p:cNvPr id="27" name="TextBox 26">
            <a:extLst>
              <a:ext uri="{FF2B5EF4-FFF2-40B4-BE49-F238E27FC236}">
                <a16:creationId xmlns:a16="http://schemas.microsoft.com/office/drawing/2014/main" id="{3862830E-79FA-50F3-49CF-28C06124A86B}"/>
              </a:ext>
            </a:extLst>
          </p:cNvPr>
          <p:cNvSpPr txBox="1"/>
          <p:nvPr/>
        </p:nvSpPr>
        <p:spPr>
          <a:xfrm>
            <a:off x="5765150" y="3840358"/>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PKU</a:t>
            </a:r>
          </a:p>
        </p:txBody>
      </p:sp>
      <p:sp>
        <p:nvSpPr>
          <p:cNvPr id="28" name="TextBox 27">
            <a:extLst>
              <a:ext uri="{FF2B5EF4-FFF2-40B4-BE49-F238E27FC236}">
                <a16:creationId xmlns:a16="http://schemas.microsoft.com/office/drawing/2014/main" id="{C0672196-FEAC-4E04-A24B-F944E3667122}"/>
              </a:ext>
            </a:extLst>
          </p:cNvPr>
          <p:cNvSpPr txBox="1"/>
          <p:nvPr/>
        </p:nvSpPr>
        <p:spPr>
          <a:xfrm>
            <a:off x="6693502" y="3840358"/>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Heme A</a:t>
            </a:r>
          </a:p>
        </p:txBody>
      </p:sp>
      <p:sp>
        <p:nvSpPr>
          <p:cNvPr id="29" name="TextBox 28">
            <a:extLst>
              <a:ext uri="{FF2B5EF4-FFF2-40B4-BE49-F238E27FC236}">
                <a16:creationId xmlns:a16="http://schemas.microsoft.com/office/drawing/2014/main" id="{916DE0D7-67E9-F7FB-0978-1FC585B1E442}"/>
              </a:ext>
            </a:extLst>
          </p:cNvPr>
          <p:cNvSpPr txBox="1"/>
          <p:nvPr/>
        </p:nvSpPr>
        <p:spPr>
          <a:xfrm>
            <a:off x="4947804" y="2297839"/>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Heme B</a:t>
            </a:r>
          </a:p>
        </p:txBody>
      </p:sp>
      <p:sp>
        <p:nvSpPr>
          <p:cNvPr id="30" name="TextBox 29">
            <a:extLst>
              <a:ext uri="{FF2B5EF4-FFF2-40B4-BE49-F238E27FC236}">
                <a16:creationId xmlns:a16="http://schemas.microsoft.com/office/drawing/2014/main" id="{7F07F602-6672-09A5-EA0C-D06462163ABF}"/>
              </a:ext>
            </a:extLst>
          </p:cNvPr>
          <p:cNvSpPr txBox="1"/>
          <p:nvPr/>
        </p:nvSpPr>
        <p:spPr>
          <a:xfrm>
            <a:off x="4638626" y="2662357"/>
            <a:ext cx="978766"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Huntington’s</a:t>
            </a:r>
          </a:p>
        </p:txBody>
      </p:sp>
      <p:sp>
        <p:nvSpPr>
          <p:cNvPr id="31" name="TextBox 30">
            <a:extLst>
              <a:ext uri="{FF2B5EF4-FFF2-40B4-BE49-F238E27FC236}">
                <a16:creationId xmlns:a16="http://schemas.microsoft.com/office/drawing/2014/main" id="{747BD903-95DB-D6EC-FB5A-3726EC131E92}"/>
              </a:ext>
            </a:extLst>
          </p:cNvPr>
          <p:cNvSpPr txBox="1"/>
          <p:nvPr/>
        </p:nvSpPr>
        <p:spPr>
          <a:xfrm>
            <a:off x="4997618" y="3422037"/>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ALS</a:t>
            </a:r>
          </a:p>
        </p:txBody>
      </p:sp>
      <p:sp>
        <p:nvSpPr>
          <p:cNvPr id="32" name="TextBox 31">
            <a:extLst>
              <a:ext uri="{FF2B5EF4-FFF2-40B4-BE49-F238E27FC236}">
                <a16:creationId xmlns:a16="http://schemas.microsoft.com/office/drawing/2014/main" id="{C98401E2-0BA4-5C02-4F80-DB9A1826248E}"/>
              </a:ext>
            </a:extLst>
          </p:cNvPr>
          <p:cNvSpPr txBox="1"/>
          <p:nvPr/>
        </p:nvSpPr>
        <p:spPr>
          <a:xfrm>
            <a:off x="5964745" y="3422037"/>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Rett</a:t>
            </a:r>
          </a:p>
        </p:txBody>
      </p:sp>
      <p:sp>
        <p:nvSpPr>
          <p:cNvPr id="33" name="TextBox 32">
            <a:extLst>
              <a:ext uri="{FF2B5EF4-FFF2-40B4-BE49-F238E27FC236}">
                <a16:creationId xmlns:a16="http://schemas.microsoft.com/office/drawing/2014/main" id="{E493A77D-CB0C-95C9-9AE4-7B5408D9A34A}"/>
              </a:ext>
            </a:extLst>
          </p:cNvPr>
          <p:cNvSpPr txBox="1"/>
          <p:nvPr/>
        </p:nvSpPr>
        <p:spPr>
          <a:xfrm>
            <a:off x="5765149" y="2662356"/>
            <a:ext cx="728757"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Sickle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Cell</a:t>
            </a:r>
          </a:p>
        </p:txBody>
      </p:sp>
      <p:sp>
        <p:nvSpPr>
          <p:cNvPr id="34" name="TextBox 33">
            <a:extLst>
              <a:ext uri="{FF2B5EF4-FFF2-40B4-BE49-F238E27FC236}">
                <a16:creationId xmlns:a16="http://schemas.microsoft.com/office/drawing/2014/main" id="{E48914E7-880A-B8EA-F07C-8295749FDE01}"/>
              </a:ext>
            </a:extLst>
          </p:cNvPr>
          <p:cNvSpPr txBox="1"/>
          <p:nvPr/>
        </p:nvSpPr>
        <p:spPr>
          <a:xfrm>
            <a:off x="6563490" y="2718482"/>
            <a:ext cx="83079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Duchenne</a:t>
            </a:r>
          </a:p>
        </p:txBody>
      </p:sp>
      <p:sp>
        <p:nvSpPr>
          <p:cNvPr id="35" name="TextBox 34">
            <a:extLst>
              <a:ext uri="{FF2B5EF4-FFF2-40B4-BE49-F238E27FC236}">
                <a16:creationId xmlns:a16="http://schemas.microsoft.com/office/drawing/2014/main" id="{5BDBFE96-9AD3-DC84-BB38-238577178CBA}"/>
              </a:ext>
            </a:extLst>
          </p:cNvPr>
          <p:cNvSpPr txBox="1"/>
          <p:nvPr/>
        </p:nvSpPr>
        <p:spPr>
          <a:xfrm>
            <a:off x="6700454" y="2307131"/>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92BC"/>
                </a:solidFill>
                <a:effectLst/>
                <a:uLnTx/>
                <a:uFillTx/>
                <a:latin typeface="Arial"/>
                <a:ea typeface="+mn-ea"/>
                <a:cs typeface="+mn-cs"/>
              </a:rPr>
              <a:t>SMA</a:t>
            </a:r>
          </a:p>
        </p:txBody>
      </p:sp>
      <p:sp>
        <p:nvSpPr>
          <p:cNvPr id="36" name="TextBox 35">
            <a:extLst>
              <a:ext uri="{FF2B5EF4-FFF2-40B4-BE49-F238E27FC236}">
                <a16:creationId xmlns:a16="http://schemas.microsoft.com/office/drawing/2014/main" id="{881ADC9C-0B89-E475-076C-536D33EA3AFC}"/>
              </a:ext>
            </a:extLst>
          </p:cNvPr>
          <p:cNvSpPr txBox="1"/>
          <p:nvPr/>
        </p:nvSpPr>
        <p:spPr>
          <a:xfrm>
            <a:off x="10106458" y="2739300"/>
            <a:ext cx="830797"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54C02"/>
                </a:solidFill>
                <a:effectLst/>
                <a:uLnTx/>
                <a:uFillTx/>
                <a:latin typeface="Arial"/>
                <a:ea typeface="+mn-ea"/>
                <a:cs typeface="+mn-cs"/>
              </a:rPr>
              <a:t>Type II Diabetes</a:t>
            </a:r>
          </a:p>
        </p:txBody>
      </p:sp>
      <p:sp>
        <p:nvSpPr>
          <p:cNvPr id="37" name="TextBox 36">
            <a:extLst>
              <a:ext uri="{FF2B5EF4-FFF2-40B4-BE49-F238E27FC236}">
                <a16:creationId xmlns:a16="http://schemas.microsoft.com/office/drawing/2014/main" id="{47A8D872-09AB-9534-9714-F626DF3C109E}"/>
              </a:ext>
            </a:extLst>
          </p:cNvPr>
          <p:cNvSpPr txBox="1"/>
          <p:nvPr/>
        </p:nvSpPr>
        <p:spPr>
          <a:xfrm>
            <a:off x="9540699" y="3298089"/>
            <a:ext cx="930757"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54C02"/>
                </a:solidFill>
                <a:effectLst/>
                <a:uLnTx/>
                <a:uFillTx/>
                <a:latin typeface="Arial"/>
                <a:ea typeface="+mn-ea"/>
                <a:cs typeface="+mn-cs"/>
              </a:rPr>
              <a:t>Rheumatoid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54C02"/>
                </a:solidFill>
                <a:effectLst/>
                <a:uLnTx/>
                <a:uFillTx/>
                <a:latin typeface="Arial"/>
                <a:ea typeface="+mn-ea"/>
                <a:cs typeface="+mn-cs"/>
              </a:rPr>
              <a:t>Arthritis</a:t>
            </a:r>
          </a:p>
        </p:txBody>
      </p:sp>
      <p:sp>
        <p:nvSpPr>
          <p:cNvPr id="38" name="TextBox 37">
            <a:extLst>
              <a:ext uri="{FF2B5EF4-FFF2-40B4-BE49-F238E27FC236}">
                <a16:creationId xmlns:a16="http://schemas.microsoft.com/office/drawing/2014/main" id="{6FDC3B96-601A-004A-026F-52EF287FB4EB}"/>
              </a:ext>
            </a:extLst>
          </p:cNvPr>
          <p:cNvSpPr txBox="1"/>
          <p:nvPr/>
        </p:nvSpPr>
        <p:spPr>
          <a:xfrm>
            <a:off x="10471456" y="3840883"/>
            <a:ext cx="728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54C02"/>
                </a:solidFill>
                <a:effectLst/>
                <a:uLnTx/>
                <a:uFillTx/>
                <a:latin typeface="Arial"/>
                <a:ea typeface="+mn-ea"/>
                <a:cs typeface="+mn-cs"/>
              </a:rPr>
              <a:t>Stroke</a:t>
            </a:r>
          </a:p>
        </p:txBody>
      </p:sp>
      <p:sp>
        <p:nvSpPr>
          <p:cNvPr id="39" name="TextBox 38">
            <a:extLst>
              <a:ext uri="{FF2B5EF4-FFF2-40B4-BE49-F238E27FC236}">
                <a16:creationId xmlns:a16="http://schemas.microsoft.com/office/drawing/2014/main" id="{E5426897-CB13-FC22-BC28-787E96C39F70}"/>
              </a:ext>
            </a:extLst>
          </p:cNvPr>
          <p:cNvSpPr txBox="1"/>
          <p:nvPr/>
        </p:nvSpPr>
        <p:spPr>
          <a:xfrm>
            <a:off x="11067790" y="3072261"/>
            <a:ext cx="930757" cy="246221"/>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54C02"/>
                </a:solidFill>
                <a:effectLst/>
                <a:uLnTx/>
                <a:uFillTx/>
                <a:latin typeface="Arial"/>
                <a:ea typeface="+mn-ea"/>
                <a:cs typeface="+mn-cs"/>
              </a:rPr>
              <a:t>Alzheimer's</a:t>
            </a:r>
          </a:p>
        </p:txBody>
      </p:sp>
      <p:sp>
        <p:nvSpPr>
          <p:cNvPr id="40" name="TextBox 39">
            <a:extLst>
              <a:ext uri="{FF2B5EF4-FFF2-40B4-BE49-F238E27FC236}">
                <a16:creationId xmlns:a16="http://schemas.microsoft.com/office/drawing/2014/main" id="{CA4353CA-135D-428C-F007-A896E64A6EC3}"/>
              </a:ext>
            </a:extLst>
          </p:cNvPr>
          <p:cNvSpPr txBox="1"/>
          <p:nvPr/>
        </p:nvSpPr>
        <p:spPr>
          <a:xfrm>
            <a:off x="8062513" y="2757794"/>
            <a:ext cx="930757" cy="400110"/>
          </a:xfrm>
          <a:prstGeom prst="rect">
            <a:avLst/>
          </a:prstGeom>
          <a:solidFill>
            <a:schemeClr val="bg1">
              <a:lumMod val="95000"/>
            </a:schemeClr>
          </a:solidFill>
          <a:ln w="12700" cap="flat" cmpd="sng" algn="ctr">
            <a:solidFill>
              <a:srgbClr val="595756">
                <a:shade val="50000"/>
              </a:srgbClr>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54C02"/>
                </a:solidFill>
                <a:effectLst/>
                <a:uLnTx/>
                <a:uFillTx/>
                <a:latin typeface="Arial"/>
                <a:ea typeface="+mn-ea"/>
                <a:cs typeface="+mn-cs"/>
              </a:rPr>
              <a:t>Parkinson’s Disease</a:t>
            </a:r>
          </a:p>
        </p:txBody>
      </p:sp>
      <p:sp>
        <p:nvSpPr>
          <p:cNvPr id="41" name="TextBox 40">
            <a:extLst>
              <a:ext uri="{FF2B5EF4-FFF2-40B4-BE49-F238E27FC236}">
                <a16:creationId xmlns:a16="http://schemas.microsoft.com/office/drawing/2014/main" id="{A4135565-7583-E0B5-6FBE-A58ACD110E72}"/>
              </a:ext>
            </a:extLst>
          </p:cNvPr>
          <p:cNvSpPr txBox="1"/>
          <p:nvPr/>
        </p:nvSpPr>
        <p:spPr>
          <a:xfrm>
            <a:off x="98281"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a:t>
            </a:r>
          </a:p>
        </p:txBody>
      </p:sp>
      <p:sp>
        <p:nvSpPr>
          <p:cNvPr id="42" name="TextBox 41">
            <a:extLst>
              <a:ext uri="{FF2B5EF4-FFF2-40B4-BE49-F238E27FC236}">
                <a16:creationId xmlns:a16="http://schemas.microsoft.com/office/drawing/2014/main" id="{FE04ED39-6638-5684-BCA0-98608259697A}"/>
              </a:ext>
            </a:extLst>
          </p:cNvPr>
          <p:cNvSpPr txBox="1"/>
          <p:nvPr/>
        </p:nvSpPr>
        <p:spPr>
          <a:xfrm>
            <a:off x="1880659"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1,000</a:t>
            </a:r>
          </a:p>
        </p:txBody>
      </p:sp>
      <p:sp>
        <p:nvSpPr>
          <p:cNvPr id="43" name="TextBox 42">
            <a:extLst>
              <a:ext uri="{FF2B5EF4-FFF2-40B4-BE49-F238E27FC236}">
                <a16:creationId xmlns:a16="http://schemas.microsoft.com/office/drawing/2014/main" id="{5DDD5A1D-1C1D-F6EF-93EF-FAD961A7A451}"/>
              </a:ext>
            </a:extLst>
          </p:cNvPr>
          <p:cNvSpPr txBox="1"/>
          <p:nvPr/>
        </p:nvSpPr>
        <p:spPr>
          <a:xfrm>
            <a:off x="3839683"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10,000</a:t>
            </a:r>
          </a:p>
        </p:txBody>
      </p:sp>
      <p:sp>
        <p:nvSpPr>
          <p:cNvPr id="44" name="TextBox 43">
            <a:extLst>
              <a:ext uri="{FF2B5EF4-FFF2-40B4-BE49-F238E27FC236}">
                <a16:creationId xmlns:a16="http://schemas.microsoft.com/office/drawing/2014/main" id="{48B96517-8353-3BDC-1E25-8A0DA95E5606}"/>
              </a:ext>
            </a:extLst>
          </p:cNvPr>
          <p:cNvSpPr txBox="1"/>
          <p:nvPr/>
        </p:nvSpPr>
        <p:spPr>
          <a:xfrm>
            <a:off x="5734127"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100,000</a:t>
            </a:r>
          </a:p>
        </p:txBody>
      </p:sp>
      <p:sp>
        <p:nvSpPr>
          <p:cNvPr id="45" name="TextBox 44">
            <a:extLst>
              <a:ext uri="{FF2B5EF4-FFF2-40B4-BE49-F238E27FC236}">
                <a16:creationId xmlns:a16="http://schemas.microsoft.com/office/drawing/2014/main" id="{992F5CAD-FD61-AEE2-0F82-12942D5538F3}"/>
              </a:ext>
            </a:extLst>
          </p:cNvPr>
          <p:cNvSpPr txBox="1"/>
          <p:nvPr/>
        </p:nvSpPr>
        <p:spPr>
          <a:xfrm>
            <a:off x="7594020"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1,000,000</a:t>
            </a:r>
          </a:p>
        </p:txBody>
      </p:sp>
      <p:sp>
        <p:nvSpPr>
          <p:cNvPr id="46" name="TextBox 45">
            <a:extLst>
              <a:ext uri="{FF2B5EF4-FFF2-40B4-BE49-F238E27FC236}">
                <a16:creationId xmlns:a16="http://schemas.microsoft.com/office/drawing/2014/main" id="{939FA4CD-BD36-7214-FFDA-42F9FCEAF655}"/>
              </a:ext>
            </a:extLst>
          </p:cNvPr>
          <p:cNvSpPr txBox="1"/>
          <p:nvPr/>
        </p:nvSpPr>
        <p:spPr>
          <a:xfrm>
            <a:off x="9460667" y="493232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10,000,000</a:t>
            </a:r>
          </a:p>
        </p:txBody>
      </p:sp>
      <p:cxnSp>
        <p:nvCxnSpPr>
          <p:cNvPr id="47" name="Straight Connector 46">
            <a:extLst>
              <a:ext uri="{FF2B5EF4-FFF2-40B4-BE49-F238E27FC236}">
                <a16:creationId xmlns:a16="http://schemas.microsoft.com/office/drawing/2014/main" id="{635FFAF2-65F4-0324-11F3-F097913C2E66}"/>
              </a:ext>
            </a:extLst>
          </p:cNvPr>
          <p:cNvCxnSpPr>
            <a:endCxn id="6" idx="3"/>
          </p:cNvCxnSpPr>
          <p:nvPr/>
        </p:nvCxnSpPr>
        <p:spPr>
          <a:xfrm>
            <a:off x="252318" y="4697613"/>
            <a:ext cx="11687364" cy="3675"/>
          </a:xfrm>
          <a:prstGeom prst="line">
            <a:avLst/>
          </a:prstGeom>
          <a:noFill/>
          <a:ln w="6350" cap="flat" cmpd="sng" algn="ctr">
            <a:solidFill>
              <a:srgbClr val="595756"/>
            </a:solidFill>
            <a:prstDash val="solid"/>
            <a:miter lim="800000"/>
          </a:ln>
          <a:effectLst/>
        </p:spPr>
      </p:cxnSp>
      <p:cxnSp>
        <p:nvCxnSpPr>
          <p:cNvPr id="48" name="Straight Arrow Connector 47">
            <a:extLst>
              <a:ext uri="{FF2B5EF4-FFF2-40B4-BE49-F238E27FC236}">
                <a16:creationId xmlns:a16="http://schemas.microsoft.com/office/drawing/2014/main" id="{EA150239-7FA0-184F-9597-E50E89C62857}"/>
              </a:ext>
            </a:extLst>
          </p:cNvPr>
          <p:cNvCxnSpPr>
            <a:cxnSpLocks/>
          </p:cNvCxnSpPr>
          <p:nvPr/>
        </p:nvCxnSpPr>
        <p:spPr>
          <a:xfrm flipV="1">
            <a:off x="7570640" y="5362458"/>
            <a:ext cx="0" cy="502920"/>
          </a:xfrm>
          <a:prstGeom prst="straightConnector1">
            <a:avLst/>
          </a:prstGeom>
          <a:noFill/>
          <a:ln w="6350" cap="flat" cmpd="sng" algn="ctr">
            <a:solidFill>
              <a:srgbClr val="595756"/>
            </a:solidFill>
            <a:prstDash val="solid"/>
            <a:miter lim="800000"/>
            <a:tailEnd type="triangle"/>
          </a:ln>
          <a:effectLst/>
        </p:spPr>
      </p:cxnSp>
      <p:sp>
        <p:nvSpPr>
          <p:cNvPr id="49" name="TextBox 48">
            <a:extLst>
              <a:ext uri="{FF2B5EF4-FFF2-40B4-BE49-F238E27FC236}">
                <a16:creationId xmlns:a16="http://schemas.microsoft.com/office/drawing/2014/main" id="{12808446-C18D-8770-9251-51E607A09ED0}"/>
              </a:ext>
            </a:extLst>
          </p:cNvPr>
          <p:cNvSpPr txBox="1"/>
          <p:nvPr/>
        </p:nvSpPr>
        <p:spPr>
          <a:xfrm rot="16200000">
            <a:off x="-271477" y="4504665"/>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50" name="TextBox 49">
            <a:extLst>
              <a:ext uri="{FF2B5EF4-FFF2-40B4-BE49-F238E27FC236}">
                <a16:creationId xmlns:a16="http://schemas.microsoft.com/office/drawing/2014/main" id="{9BF81DB4-A2E5-DB6C-F10B-093E243DD327}"/>
              </a:ext>
            </a:extLst>
          </p:cNvPr>
          <p:cNvSpPr txBox="1"/>
          <p:nvPr/>
        </p:nvSpPr>
        <p:spPr>
          <a:xfrm>
            <a:off x="6700454" y="5863874"/>
            <a:ext cx="1882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5-6 per 10,000</a:t>
            </a:r>
          </a:p>
        </p:txBody>
      </p:sp>
      <p:sp>
        <p:nvSpPr>
          <p:cNvPr id="51" name="TextBox 50">
            <a:extLst>
              <a:ext uri="{FF2B5EF4-FFF2-40B4-BE49-F238E27FC236}">
                <a16:creationId xmlns:a16="http://schemas.microsoft.com/office/drawing/2014/main" id="{D966B20A-96CA-8D6B-6390-D1D86CA989D3}"/>
              </a:ext>
            </a:extLst>
          </p:cNvPr>
          <p:cNvSpPr txBox="1"/>
          <p:nvPr/>
        </p:nvSpPr>
        <p:spPr>
          <a:xfrm rot="16200000">
            <a:off x="-271477" y="3606409"/>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52" name="TextBox 51">
            <a:extLst>
              <a:ext uri="{FF2B5EF4-FFF2-40B4-BE49-F238E27FC236}">
                <a16:creationId xmlns:a16="http://schemas.microsoft.com/office/drawing/2014/main" id="{81909CDC-287E-9BDB-F7F3-B336F2389F71}"/>
              </a:ext>
            </a:extLst>
          </p:cNvPr>
          <p:cNvSpPr txBox="1"/>
          <p:nvPr/>
        </p:nvSpPr>
        <p:spPr>
          <a:xfrm rot="16200000">
            <a:off x="-271477" y="2708153"/>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53" name="TextBox 52">
            <a:extLst>
              <a:ext uri="{FF2B5EF4-FFF2-40B4-BE49-F238E27FC236}">
                <a16:creationId xmlns:a16="http://schemas.microsoft.com/office/drawing/2014/main" id="{BA4FEC49-2653-88D2-C1BD-B774C06A9C26}"/>
              </a:ext>
            </a:extLst>
          </p:cNvPr>
          <p:cNvSpPr txBox="1"/>
          <p:nvPr/>
        </p:nvSpPr>
        <p:spPr>
          <a:xfrm rot="16200000">
            <a:off x="-271477" y="1809897"/>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Tree>
    <p:extLst>
      <p:ext uri="{BB962C8B-B14F-4D97-AF65-F5344CB8AC3E}">
        <p14:creationId xmlns:p14="http://schemas.microsoft.com/office/powerpoint/2010/main" val="3369490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DC8A6-E216-632C-CDBD-6F57104C7F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C18F9C-C3B0-9B5E-80B6-4F6F18A41A2E}"/>
              </a:ext>
            </a:extLst>
          </p:cNvPr>
          <p:cNvSpPr>
            <a:spLocks noGrp="1"/>
          </p:cNvSpPr>
          <p:nvPr>
            <p:ph type="title"/>
          </p:nvPr>
        </p:nvSpPr>
        <p:spPr/>
        <p:txBody>
          <a:bodyPr/>
          <a:lstStyle/>
          <a:p>
            <a:r>
              <a:rPr lang="en-US" dirty="0"/>
              <a:t>Rarity of Disease is a Spectrum</a:t>
            </a:r>
          </a:p>
        </p:txBody>
      </p:sp>
      <p:sp>
        <p:nvSpPr>
          <p:cNvPr id="4" name="Rectangle 3">
            <a:extLst>
              <a:ext uri="{FF2B5EF4-FFF2-40B4-BE49-F238E27FC236}">
                <a16:creationId xmlns:a16="http://schemas.microsoft.com/office/drawing/2014/main" id="{7AFC256E-4ACC-F6F3-C5D6-C01E328F8DD2}"/>
              </a:ext>
            </a:extLst>
          </p:cNvPr>
          <p:cNvSpPr/>
          <p:nvPr/>
        </p:nvSpPr>
        <p:spPr>
          <a:xfrm>
            <a:off x="7607094" y="1625232"/>
            <a:ext cx="4584905" cy="3691506"/>
          </a:xfrm>
          <a:prstGeom prst="rect">
            <a:avLst/>
          </a:prstGeom>
          <a:solidFill>
            <a:schemeClr val="accent2"/>
          </a:solidFill>
          <a:ln w="12700" cap="flat" cmpd="sng" algn="ctr">
            <a:solidFill>
              <a:srgbClr val="D1D2D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40E4B6E5-1E79-11FF-C680-6FB31F96598C}"/>
              </a:ext>
            </a:extLst>
          </p:cNvPr>
          <p:cNvSpPr/>
          <p:nvPr/>
        </p:nvSpPr>
        <p:spPr>
          <a:xfrm>
            <a:off x="0" y="1625232"/>
            <a:ext cx="7533314" cy="3691506"/>
          </a:xfrm>
          <a:prstGeom prst="rect">
            <a:avLst/>
          </a:prstGeom>
          <a:solidFill>
            <a:schemeClr val="accent1">
              <a:lumMod val="60000"/>
              <a:lumOff val="40000"/>
            </a:schemeClr>
          </a:solidFill>
          <a:ln w="12700" cap="flat" cmpd="sng" algn="ctr">
            <a:solidFill>
              <a:srgbClr val="D1D2D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F7661E7F-9259-AD02-CFB5-720C9A410F2F}"/>
              </a:ext>
            </a:extLst>
          </p:cNvPr>
          <p:cNvGraphicFramePr>
            <a:graphicFrameLocks noGrp="1"/>
          </p:cNvGraphicFramePr>
          <p:nvPr/>
        </p:nvGraphicFramePr>
        <p:xfrm>
          <a:off x="252318" y="4515868"/>
          <a:ext cx="11687364" cy="370840"/>
        </p:xfrm>
        <a:graphic>
          <a:graphicData uri="http://schemas.openxmlformats.org/drawingml/2006/table">
            <a:tbl>
              <a:tblPr firstRow="1" bandRow="1"/>
              <a:tblGrid>
                <a:gridCol w="1947894">
                  <a:extLst>
                    <a:ext uri="{9D8B030D-6E8A-4147-A177-3AD203B41FA5}">
                      <a16:colId xmlns:a16="http://schemas.microsoft.com/office/drawing/2014/main" val="2819160886"/>
                    </a:ext>
                  </a:extLst>
                </a:gridCol>
                <a:gridCol w="1947894">
                  <a:extLst>
                    <a:ext uri="{9D8B030D-6E8A-4147-A177-3AD203B41FA5}">
                      <a16:colId xmlns:a16="http://schemas.microsoft.com/office/drawing/2014/main" val="3665705087"/>
                    </a:ext>
                  </a:extLst>
                </a:gridCol>
                <a:gridCol w="1947894">
                  <a:extLst>
                    <a:ext uri="{9D8B030D-6E8A-4147-A177-3AD203B41FA5}">
                      <a16:colId xmlns:a16="http://schemas.microsoft.com/office/drawing/2014/main" val="3534665068"/>
                    </a:ext>
                  </a:extLst>
                </a:gridCol>
                <a:gridCol w="1947894">
                  <a:extLst>
                    <a:ext uri="{9D8B030D-6E8A-4147-A177-3AD203B41FA5}">
                      <a16:colId xmlns:a16="http://schemas.microsoft.com/office/drawing/2014/main" val="1769783757"/>
                    </a:ext>
                  </a:extLst>
                </a:gridCol>
                <a:gridCol w="1947894">
                  <a:extLst>
                    <a:ext uri="{9D8B030D-6E8A-4147-A177-3AD203B41FA5}">
                      <a16:colId xmlns:a16="http://schemas.microsoft.com/office/drawing/2014/main" val="1431180768"/>
                    </a:ext>
                  </a:extLst>
                </a:gridCol>
                <a:gridCol w="1947894">
                  <a:extLst>
                    <a:ext uri="{9D8B030D-6E8A-4147-A177-3AD203B41FA5}">
                      <a16:colId xmlns:a16="http://schemas.microsoft.com/office/drawing/2014/main" val="1109745114"/>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2099097"/>
                  </a:ext>
                </a:extLst>
              </a:tr>
            </a:tbl>
          </a:graphicData>
        </a:graphic>
      </p:graphicFrame>
      <p:sp>
        <p:nvSpPr>
          <p:cNvPr id="7" name="TextBox 6">
            <a:extLst>
              <a:ext uri="{FF2B5EF4-FFF2-40B4-BE49-F238E27FC236}">
                <a16:creationId xmlns:a16="http://schemas.microsoft.com/office/drawing/2014/main" id="{7319A983-077E-DE02-EDB3-B4E5FD1D0044}"/>
              </a:ext>
            </a:extLst>
          </p:cNvPr>
          <p:cNvSpPr txBox="1"/>
          <p:nvPr/>
        </p:nvSpPr>
        <p:spPr>
          <a:xfrm>
            <a:off x="113772"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10,000,000</a:t>
            </a:r>
          </a:p>
        </p:txBody>
      </p:sp>
      <p:sp>
        <p:nvSpPr>
          <p:cNvPr id="8" name="TextBox 7">
            <a:extLst>
              <a:ext uri="{FF2B5EF4-FFF2-40B4-BE49-F238E27FC236}">
                <a16:creationId xmlns:a16="http://schemas.microsoft.com/office/drawing/2014/main" id="{5493959F-E3FF-EFCA-CCF7-6FD29AC527C7}"/>
              </a:ext>
            </a:extLst>
          </p:cNvPr>
          <p:cNvSpPr txBox="1"/>
          <p:nvPr/>
        </p:nvSpPr>
        <p:spPr>
          <a:xfrm>
            <a:off x="1633154"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1,000,000</a:t>
            </a:r>
          </a:p>
        </p:txBody>
      </p:sp>
      <p:sp>
        <p:nvSpPr>
          <p:cNvPr id="9" name="TextBox 8">
            <a:extLst>
              <a:ext uri="{FF2B5EF4-FFF2-40B4-BE49-F238E27FC236}">
                <a16:creationId xmlns:a16="http://schemas.microsoft.com/office/drawing/2014/main" id="{EE2EEFA0-1B5E-5A75-FE5E-CAD1E5C75D64}"/>
              </a:ext>
            </a:extLst>
          </p:cNvPr>
          <p:cNvSpPr txBox="1"/>
          <p:nvPr/>
        </p:nvSpPr>
        <p:spPr>
          <a:xfrm>
            <a:off x="3625273"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100,000</a:t>
            </a:r>
          </a:p>
        </p:txBody>
      </p:sp>
      <p:sp>
        <p:nvSpPr>
          <p:cNvPr id="10" name="TextBox 9">
            <a:extLst>
              <a:ext uri="{FF2B5EF4-FFF2-40B4-BE49-F238E27FC236}">
                <a16:creationId xmlns:a16="http://schemas.microsoft.com/office/drawing/2014/main" id="{0C94D6FA-5520-D88B-46F9-91B5234A73A5}"/>
              </a:ext>
            </a:extLst>
          </p:cNvPr>
          <p:cNvSpPr txBox="1"/>
          <p:nvPr/>
        </p:nvSpPr>
        <p:spPr>
          <a:xfrm>
            <a:off x="5617392"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10,000</a:t>
            </a:r>
          </a:p>
        </p:txBody>
      </p:sp>
      <p:sp>
        <p:nvSpPr>
          <p:cNvPr id="11" name="TextBox 10">
            <a:extLst>
              <a:ext uri="{FF2B5EF4-FFF2-40B4-BE49-F238E27FC236}">
                <a16:creationId xmlns:a16="http://schemas.microsoft.com/office/drawing/2014/main" id="{D7DC1262-ED7E-61C0-EC88-E1C1F0EE1EFF}"/>
              </a:ext>
            </a:extLst>
          </p:cNvPr>
          <p:cNvSpPr txBox="1"/>
          <p:nvPr/>
        </p:nvSpPr>
        <p:spPr>
          <a:xfrm>
            <a:off x="7609511"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1,000</a:t>
            </a:r>
          </a:p>
        </p:txBody>
      </p:sp>
      <p:sp>
        <p:nvSpPr>
          <p:cNvPr id="12" name="TextBox 11">
            <a:extLst>
              <a:ext uri="{FF2B5EF4-FFF2-40B4-BE49-F238E27FC236}">
                <a16:creationId xmlns:a16="http://schemas.microsoft.com/office/drawing/2014/main" id="{37BA5377-D54F-0BA9-4EE8-729C824FF777}"/>
              </a:ext>
            </a:extLst>
          </p:cNvPr>
          <p:cNvSpPr txBox="1"/>
          <p:nvPr/>
        </p:nvSpPr>
        <p:spPr>
          <a:xfrm>
            <a:off x="9632059" y="4232307"/>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100</a:t>
            </a:r>
          </a:p>
        </p:txBody>
      </p:sp>
      <p:sp>
        <p:nvSpPr>
          <p:cNvPr id="13" name="TextBox 12">
            <a:extLst>
              <a:ext uri="{FF2B5EF4-FFF2-40B4-BE49-F238E27FC236}">
                <a16:creationId xmlns:a16="http://schemas.microsoft.com/office/drawing/2014/main" id="{740F7576-DEDB-75F7-D177-B6BD00382813}"/>
              </a:ext>
            </a:extLst>
          </p:cNvPr>
          <p:cNvSpPr txBox="1"/>
          <p:nvPr/>
        </p:nvSpPr>
        <p:spPr>
          <a:xfrm>
            <a:off x="11621762" y="4232307"/>
            <a:ext cx="7743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 / 10</a:t>
            </a:r>
          </a:p>
        </p:txBody>
      </p:sp>
      <p:sp>
        <p:nvSpPr>
          <p:cNvPr id="14" name="TextBox 13">
            <a:extLst>
              <a:ext uri="{FF2B5EF4-FFF2-40B4-BE49-F238E27FC236}">
                <a16:creationId xmlns:a16="http://schemas.microsoft.com/office/drawing/2014/main" id="{7CB24F16-7378-3E7D-0EF0-FFDFB4ED32DF}"/>
              </a:ext>
            </a:extLst>
          </p:cNvPr>
          <p:cNvSpPr txBox="1"/>
          <p:nvPr/>
        </p:nvSpPr>
        <p:spPr>
          <a:xfrm>
            <a:off x="113772" y="1553110"/>
            <a:ext cx="74195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2BC"/>
                </a:solidFill>
                <a:effectLst/>
                <a:uLnTx/>
                <a:uFillTx/>
                <a:latin typeface="Arial"/>
                <a:ea typeface="+mn-ea"/>
                <a:cs typeface="+mn-cs"/>
              </a:rPr>
              <a:t>Rare and Orphan Diseases</a:t>
            </a:r>
          </a:p>
        </p:txBody>
      </p:sp>
      <p:sp>
        <p:nvSpPr>
          <p:cNvPr id="15" name="TextBox 14">
            <a:extLst>
              <a:ext uri="{FF2B5EF4-FFF2-40B4-BE49-F238E27FC236}">
                <a16:creationId xmlns:a16="http://schemas.microsoft.com/office/drawing/2014/main" id="{91762551-C73F-A592-F0A5-7B3EDF318542}"/>
              </a:ext>
            </a:extLst>
          </p:cNvPr>
          <p:cNvSpPr txBox="1"/>
          <p:nvPr/>
        </p:nvSpPr>
        <p:spPr>
          <a:xfrm>
            <a:off x="7587700" y="1553110"/>
            <a:ext cx="45849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54C02"/>
                </a:solidFill>
                <a:effectLst/>
                <a:uLnTx/>
                <a:uFillTx/>
                <a:latin typeface="Arial"/>
                <a:ea typeface="+mn-ea"/>
                <a:cs typeface="+mn-cs"/>
              </a:rPr>
              <a:t>Non-Rare / Common Diseases</a:t>
            </a:r>
          </a:p>
        </p:txBody>
      </p:sp>
      <p:sp>
        <p:nvSpPr>
          <p:cNvPr id="41" name="TextBox 40">
            <a:extLst>
              <a:ext uri="{FF2B5EF4-FFF2-40B4-BE49-F238E27FC236}">
                <a16:creationId xmlns:a16="http://schemas.microsoft.com/office/drawing/2014/main" id="{25218C81-6465-FE56-77D5-EB114275277E}"/>
              </a:ext>
            </a:extLst>
          </p:cNvPr>
          <p:cNvSpPr txBox="1"/>
          <p:nvPr/>
        </p:nvSpPr>
        <p:spPr>
          <a:xfrm>
            <a:off x="98281"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a:t>
            </a:r>
          </a:p>
        </p:txBody>
      </p:sp>
      <p:sp>
        <p:nvSpPr>
          <p:cNvPr id="42" name="TextBox 41">
            <a:extLst>
              <a:ext uri="{FF2B5EF4-FFF2-40B4-BE49-F238E27FC236}">
                <a16:creationId xmlns:a16="http://schemas.microsoft.com/office/drawing/2014/main" id="{DA74045F-35C4-ADF5-97A0-5A2115D09B56}"/>
              </a:ext>
            </a:extLst>
          </p:cNvPr>
          <p:cNvSpPr txBox="1"/>
          <p:nvPr/>
        </p:nvSpPr>
        <p:spPr>
          <a:xfrm>
            <a:off x="1880659"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1,000</a:t>
            </a:r>
          </a:p>
        </p:txBody>
      </p:sp>
      <p:sp>
        <p:nvSpPr>
          <p:cNvPr id="43" name="TextBox 42">
            <a:extLst>
              <a:ext uri="{FF2B5EF4-FFF2-40B4-BE49-F238E27FC236}">
                <a16:creationId xmlns:a16="http://schemas.microsoft.com/office/drawing/2014/main" id="{662196DD-BF7F-26E2-2BC4-B073B41033B4}"/>
              </a:ext>
            </a:extLst>
          </p:cNvPr>
          <p:cNvSpPr txBox="1"/>
          <p:nvPr/>
        </p:nvSpPr>
        <p:spPr>
          <a:xfrm>
            <a:off x="3839683"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10,000</a:t>
            </a:r>
          </a:p>
        </p:txBody>
      </p:sp>
      <p:sp>
        <p:nvSpPr>
          <p:cNvPr id="44" name="TextBox 43">
            <a:extLst>
              <a:ext uri="{FF2B5EF4-FFF2-40B4-BE49-F238E27FC236}">
                <a16:creationId xmlns:a16="http://schemas.microsoft.com/office/drawing/2014/main" id="{B9CA7B8A-1A43-7A3E-28DD-ABAE24E316B0}"/>
              </a:ext>
            </a:extLst>
          </p:cNvPr>
          <p:cNvSpPr txBox="1"/>
          <p:nvPr/>
        </p:nvSpPr>
        <p:spPr>
          <a:xfrm>
            <a:off x="5734127"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100,000</a:t>
            </a:r>
          </a:p>
        </p:txBody>
      </p:sp>
      <p:sp>
        <p:nvSpPr>
          <p:cNvPr id="45" name="TextBox 44">
            <a:extLst>
              <a:ext uri="{FF2B5EF4-FFF2-40B4-BE49-F238E27FC236}">
                <a16:creationId xmlns:a16="http://schemas.microsoft.com/office/drawing/2014/main" id="{6B03BA68-43BE-FF53-79BE-C25C8D270B46}"/>
              </a:ext>
            </a:extLst>
          </p:cNvPr>
          <p:cNvSpPr txBox="1"/>
          <p:nvPr/>
        </p:nvSpPr>
        <p:spPr>
          <a:xfrm>
            <a:off x="7594020" y="491801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1,000,000</a:t>
            </a:r>
          </a:p>
        </p:txBody>
      </p:sp>
      <p:sp>
        <p:nvSpPr>
          <p:cNvPr id="46" name="TextBox 45">
            <a:extLst>
              <a:ext uri="{FF2B5EF4-FFF2-40B4-BE49-F238E27FC236}">
                <a16:creationId xmlns:a16="http://schemas.microsoft.com/office/drawing/2014/main" id="{CB6273C4-95B8-6497-F6FC-64CA5E9B622F}"/>
              </a:ext>
            </a:extLst>
          </p:cNvPr>
          <p:cNvSpPr txBox="1"/>
          <p:nvPr/>
        </p:nvSpPr>
        <p:spPr>
          <a:xfrm>
            <a:off x="9460667" y="4932324"/>
            <a:ext cx="18535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10,000,000</a:t>
            </a:r>
          </a:p>
        </p:txBody>
      </p:sp>
      <p:cxnSp>
        <p:nvCxnSpPr>
          <p:cNvPr id="47" name="Straight Connector 46">
            <a:extLst>
              <a:ext uri="{FF2B5EF4-FFF2-40B4-BE49-F238E27FC236}">
                <a16:creationId xmlns:a16="http://schemas.microsoft.com/office/drawing/2014/main" id="{20A33C13-EE90-37C0-D3F3-8FE70CCCA66C}"/>
              </a:ext>
            </a:extLst>
          </p:cNvPr>
          <p:cNvCxnSpPr>
            <a:endCxn id="6" idx="3"/>
          </p:cNvCxnSpPr>
          <p:nvPr/>
        </p:nvCxnSpPr>
        <p:spPr>
          <a:xfrm>
            <a:off x="252318" y="4697613"/>
            <a:ext cx="11687364" cy="3675"/>
          </a:xfrm>
          <a:prstGeom prst="line">
            <a:avLst/>
          </a:prstGeom>
          <a:noFill/>
          <a:ln w="6350" cap="flat" cmpd="sng" algn="ctr">
            <a:solidFill>
              <a:srgbClr val="595756"/>
            </a:solidFill>
            <a:prstDash val="solid"/>
            <a:miter lim="800000"/>
          </a:ln>
          <a:effectLst/>
        </p:spPr>
      </p:cxnSp>
      <p:cxnSp>
        <p:nvCxnSpPr>
          <p:cNvPr id="48" name="Straight Arrow Connector 47">
            <a:extLst>
              <a:ext uri="{FF2B5EF4-FFF2-40B4-BE49-F238E27FC236}">
                <a16:creationId xmlns:a16="http://schemas.microsoft.com/office/drawing/2014/main" id="{9978D452-5237-E15D-1C6F-C5231B4A5EFA}"/>
              </a:ext>
            </a:extLst>
          </p:cNvPr>
          <p:cNvCxnSpPr>
            <a:cxnSpLocks/>
          </p:cNvCxnSpPr>
          <p:nvPr/>
        </p:nvCxnSpPr>
        <p:spPr>
          <a:xfrm flipV="1">
            <a:off x="7570640" y="5362458"/>
            <a:ext cx="0" cy="502920"/>
          </a:xfrm>
          <a:prstGeom prst="straightConnector1">
            <a:avLst/>
          </a:prstGeom>
          <a:noFill/>
          <a:ln w="6350" cap="flat" cmpd="sng" algn="ctr">
            <a:solidFill>
              <a:srgbClr val="595756"/>
            </a:solidFill>
            <a:prstDash val="solid"/>
            <a:miter lim="800000"/>
            <a:tailEnd type="triangle"/>
          </a:ln>
          <a:effectLst/>
        </p:spPr>
      </p:cxnSp>
      <p:sp>
        <p:nvSpPr>
          <p:cNvPr id="50" name="TextBox 49">
            <a:extLst>
              <a:ext uri="{FF2B5EF4-FFF2-40B4-BE49-F238E27FC236}">
                <a16:creationId xmlns:a16="http://schemas.microsoft.com/office/drawing/2014/main" id="{46EF5AAC-8B7C-555F-6FA2-B4E349EB0453}"/>
              </a:ext>
            </a:extLst>
          </p:cNvPr>
          <p:cNvSpPr txBox="1"/>
          <p:nvPr/>
        </p:nvSpPr>
        <p:spPr>
          <a:xfrm>
            <a:off x="6700454" y="5863874"/>
            <a:ext cx="18821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5-6 per 10,000</a:t>
            </a:r>
          </a:p>
        </p:txBody>
      </p:sp>
      <p:sp>
        <p:nvSpPr>
          <p:cNvPr id="2" name="Right Triangle 1">
            <a:extLst>
              <a:ext uri="{FF2B5EF4-FFF2-40B4-BE49-F238E27FC236}">
                <a16:creationId xmlns:a16="http://schemas.microsoft.com/office/drawing/2014/main" id="{BC797AFD-7439-C52F-D137-E5049E9DA84A}"/>
              </a:ext>
            </a:extLst>
          </p:cNvPr>
          <p:cNvSpPr/>
          <p:nvPr/>
        </p:nvSpPr>
        <p:spPr>
          <a:xfrm rot="10800000" flipV="1">
            <a:off x="98281" y="2086897"/>
            <a:ext cx="11969389" cy="2112057"/>
          </a:xfrm>
          <a:prstGeom prst="rtTriangle">
            <a:avLst/>
          </a:prstGeom>
          <a:solidFill>
            <a:schemeClr val="bg1">
              <a:lumMod val="85000"/>
            </a:schemeClr>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6F751623-61FD-897B-C460-9C4DA8B70CF8}"/>
              </a:ext>
            </a:extLst>
          </p:cNvPr>
          <p:cNvSpPr txBox="1"/>
          <p:nvPr/>
        </p:nvSpPr>
        <p:spPr>
          <a:xfrm rot="20985245">
            <a:off x="5863638" y="2786879"/>
            <a:ext cx="371928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CHARACTERIZED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UNDERSTOOD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79E80D79-4B08-0159-87B5-657941B5C5EA}"/>
              </a:ext>
            </a:extLst>
          </p:cNvPr>
          <p:cNvSpPr txBox="1"/>
          <p:nvPr/>
        </p:nvSpPr>
        <p:spPr>
          <a:xfrm rot="16200000">
            <a:off x="-271477" y="4504665"/>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17" name="TextBox 16">
            <a:extLst>
              <a:ext uri="{FF2B5EF4-FFF2-40B4-BE49-F238E27FC236}">
                <a16:creationId xmlns:a16="http://schemas.microsoft.com/office/drawing/2014/main" id="{FE071CF0-986D-A6F4-152F-31B57C227D3D}"/>
              </a:ext>
            </a:extLst>
          </p:cNvPr>
          <p:cNvSpPr txBox="1"/>
          <p:nvPr/>
        </p:nvSpPr>
        <p:spPr>
          <a:xfrm rot="16200000">
            <a:off x="-271477" y="3606409"/>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18" name="TextBox 17">
            <a:extLst>
              <a:ext uri="{FF2B5EF4-FFF2-40B4-BE49-F238E27FC236}">
                <a16:creationId xmlns:a16="http://schemas.microsoft.com/office/drawing/2014/main" id="{45CFD1ED-BDF6-4613-8CF9-91E56C6FD530}"/>
              </a:ext>
            </a:extLst>
          </p:cNvPr>
          <p:cNvSpPr txBox="1"/>
          <p:nvPr/>
        </p:nvSpPr>
        <p:spPr>
          <a:xfrm rot="16200000">
            <a:off x="-271477" y="2708153"/>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19" name="TextBox 18">
            <a:extLst>
              <a:ext uri="{FF2B5EF4-FFF2-40B4-BE49-F238E27FC236}">
                <a16:creationId xmlns:a16="http://schemas.microsoft.com/office/drawing/2014/main" id="{E91A7986-C967-00E0-7604-F82D85A744B5}"/>
              </a:ext>
            </a:extLst>
          </p:cNvPr>
          <p:cNvSpPr txBox="1"/>
          <p:nvPr/>
        </p:nvSpPr>
        <p:spPr>
          <a:xfrm rot="16200000">
            <a:off x="-271477" y="1809897"/>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Tree>
    <p:extLst>
      <p:ext uri="{BB962C8B-B14F-4D97-AF65-F5344CB8AC3E}">
        <p14:creationId xmlns:p14="http://schemas.microsoft.com/office/powerpoint/2010/main" val="17095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1BFEE-2A0D-9BA6-EE0F-94A78482EA72}"/>
              </a:ext>
            </a:extLst>
          </p:cNvPr>
          <p:cNvSpPr>
            <a:spLocks noGrp="1"/>
          </p:cNvSpPr>
          <p:nvPr>
            <p:ph type="title"/>
          </p:nvPr>
        </p:nvSpPr>
        <p:spPr/>
        <p:txBody>
          <a:bodyPr/>
          <a:lstStyle/>
          <a:p>
            <a:r>
              <a:rPr lang="en-US" dirty="0"/>
              <a:t>Expertise Anchored On Spectrum of Rarity</a:t>
            </a:r>
          </a:p>
        </p:txBody>
      </p:sp>
      <p:sp>
        <p:nvSpPr>
          <p:cNvPr id="4" name="Rectangle 3">
            <a:extLst>
              <a:ext uri="{FF2B5EF4-FFF2-40B4-BE49-F238E27FC236}">
                <a16:creationId xmlns:a16="http://schemas.microsoft.com/office/drawing/2014/main" id="{973D009E-E1CF-78EB-446D-4E47DAF14A00}"/>
              </a:ext>
            </a:extLst>
          </p:cNvPr>
          <p:cNvSpPr/>
          <p:nvPr/>
        </p:nvSpPr>
        <p:spPr>
          <a:xfrm>
            <a:off x="1524000" y="1311442"/>
            <a:ext cx="9144000" cy="4572000"/>
          </a:xfrm>
          <a:prstGeom prst="rect">
            <a:avLst/>
          </a:prstGeom>
          <a:gradFill flip="none" rotWithShape="1">
            <a:gsLst>
              <a:gs pos="0">
                <a:schemeClr val="accent1">
                  <a:lumMod val="60000"/>
                  <a:lumOff val="40000"/>
                </a:schemeClr>
              </a:gs>
              <a:gs pos="51000">
                <a:schemeClr val="accent4">
                  <a:lumMod val="89000"/>
                </a:schemeClr>
              </a:gs>
              <a:gs pos="69000">
                <a:schemeClr val="accent4">
                  <a:lumMod val="75000"/>
                </a:schemeClr>
              </a:gs>
              <a:gs pos="97000">
                <a:schemeClr val="accent2"/>
              </a:gs>
            </a:gsLst>
            <a:lin ang="0" scaled="1"/>
            <a:tileRect/>
          </a:gra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D6E3612-AC90-775D-1A1B-6085F7E1EA2F}"/>
              </a:ext>
            </a:extLst>
          </p:cNvPr>
          <p:cNvCxnSpPr/>
          <p:nvPr/>
        </p:nvCxnSpPr>
        <p:spPr>
          <a:xfrm>
            <a:off x="2430379" y="3429000"/>
            <a:ext cx="7339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1BD869-C8B8-21FB-F43A-A8F01B22C28B}"/>
              </a:ext>
            </a:extLst>
          </p:cNvPr>
          <p:cNvCxnSpPr>
            <a:cxnSpLocks/>
          </p:cNvCxnSpPr>
          <p:nvPr/>
        </p:nvCxnSpPr>
        <p:spPr>
          <a:xfrm rot="5400000">
            <a:off x="3992880" y="3615088"/>
            <a:ext cx="4206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9572BA-803B-03E0-839B-426DFFCC2F1D}"/>
              </a:ext>
            </a:extLst>
          </p:cNvPr>
          <p:cNvSpPr txBox="1"/>
          <p:nvPr/>
        </p:nvSpPr>
        <p:spPr>
          <a:xfrm>
            <a:off x="6183962" y="3429000"/>
            <a:ext cx="2198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lexandria" pitchFamily="2" charset="-78"/>
                <a:ea typeface="+mn-ea"/>
                <a:cs typeface="Alexandria" pitchFamily="2" charset="-78"/>
              </a:rPr>
              <a:t>CHARACTERIZED</a:t>
            </a:r>
          </a:p>
        </p:txBody>
      </p:sp>
      <p:sp>
        <p:nvSpPr>
          <p:cNvPr id="12" name="TextBox 11">
            <a:extLst>
              <a:ext uri="{FF2B5EF4-FFF2-40B4-BE49-F238E27FC236}">
                <a16:creationId xmlns:a16="http://schemas.microsoft.com/office/drawing/2014/main" id="{B3FB2E98-E863-3F9F-60BE-0F76EFA1318F}"/>
              </a:ext>
            </a:extLst>
          </p:cNvPr>
          <p:cNvSpPr txBox="1"/>
          <p:nvPr/>
        </p:nvSpPr>
        <p:spPr>
          <a:xfrm rot="16200000">
            <a:off x="-63407" y="3244334"/>
            <a:ext cx="2645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4C02"/>
                </a:solidFill>
                <a:effectLst/>
                <a:uLnTx/>
                <a:uFillTx/>
                <a:latin typeface="Arial Black" panose="020B0A04020102020204" pitchFamily="34" charset="0"/>
                <a:ea typeface="+mn-ea"/>
                <a:cs typeface="+mn-cs"/>
              </a:rPr>
              <a:t>Families &amp; Patients</a:t>
            </a:r>
          </a:p>
        </p:txBody>
      </p:sp>
      <p:sp>
        <p:nvSpPr>
          <p:cNvPr id="13" name="TextBox 12">
            <a:extLst>
              <a:ext uri="{FF2B5EF4-FFF2-40B4-BE49-F238E27FC236}">
                <a16:creationId xmlns:a16="http://schemas.microsoft.com/office/drawing/2014/main" id="{832A276E-5FEA-E6AA-CD49-0F4CC0DB479D}"/>
              </a:ext>
            </a:extLst>
          </p:cNvPr>
          <p:cNvSpPr txBox="1"/>
          <p:nvPr/>
        </p:nvSpPr>
        <p:spPr>
          <a:xfrm rot="5400000" flipH="1">
            <a:off x="9583425" y="3412775"/>
            <a:ext cx="2698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2BC"/>
                </a:solidFill>
                <a:effectLst/>
                <a:uLnTx/>
                <a:uFillTx/>
                <a:latin typeface="Arial Black" panose="020B0A04020102020204" pitchFamily="34" charset="0"/>
                <a:ea typeface="+mn-ea"/>
                <a:cs typeface="+mn-cs"/>
              </a:rPr>
              <a:t>Science &amp; Medicine</a:t>
            </a:r>
          </a:p>
        </p:txBody>
      </p:sp>
      <p:sp>
        <p:nvSpPr>
          <p:cNvPr id="15" name="Right Triangle 14">
            <a:extLst>
              <a:ext uri="{FF2B5EF4-FFF2-40B4-BE49-F238E27FC236}">
                <a16:creationId xmlns:a16="http://schemas.microsoft.com/office/drawing/2014/main" id="{03A8BB5A-C287-7309-1A66-C077B90C585E}"/>
              </a:ext>
            </a:extLst>
          </p:cNvPr>
          <p:cNvSpPr/>
          <p:nvPr/>
        </p:nvSpPr>
        <p:spPr>
          <a:xfrm rot="10800000" flipV="1">
            <a:off x="1523997" y="1511967"/>
            <a:ext cx="9047295" cy="1239233"/>
          </a:xfrm>
          <a:prstGeom prst="rtTriangle">
            <a:avLst/>
          </a:prstGeom>
          <a:solidFill>
            <a:schemeClr val="bg1">
              <a:lumMod val="85000"/>
            </a:schemeClr>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42C4BE9-6212-1AA9-39A6-293A7DFA08DF}"/>
              </a:ext>
            </a:extLst>
          </p:cNvPr>
          <p:cNvSpPr txBox="1"/>
          <p:nvPr/>
        </p:nvSpPr>
        <p:spPr>
          <a:xfrm>
            <a:off x="3821987" y="2248353"/>
            <a:ext cx="61445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“Appropriate” Endpoints</a:t>
            </a:r>
          </a:p>
        </p:txBody>
      </p:sp>
      <p:sp>
        <p:nvSpPr>
          <p:cNvPr id="17" name="TextBox 16">
            <a:extLst>
              <a:ext uri="{FF2B5EF4-FFF2-40B4-BE49-F238E27FC236}">
                <a16:creationId xmlns:a16="http://schemas.microsoft.com/office/drawing/2014/main" id="{268C1C98-41FC-4A0A-BC0E-0E7FF33C3F49}"/>
              </a:ext>
            </a:extLst>
          </p:cNvPr>
          <p:cNvSpPr txBox="1"/>
          <p:nvPr/>
        </p:nvSpPr>
        <p:spPr>
          <a:xfrm rot="16200000">
            <a:off x="1309355" y="4789930"/>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18" name="TextBox 17">
            <a:extLst>
              <a:ext uri="{FF2B5EF4-FFF2-40B4-BE49-F238E27FC236}">
                <a16:creationId xmlns:a16="http://schemas.microsoft.com/office/drawing/2014/main" id="{D1BE9965-BAA6-0264-39AC-4BA295CA4969}"/>
              </a:ext>
            </a:extLst>
          </p:cNvPr>
          <p:cNvSpPr txBox="1"/>
          <p:nvPr/>
        </p:nvSpPr>
        <p:spPr>
          <a:xfrm rot="16200000">
            <a:off x="1309355" y="3891674"/>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19" name="TextBox 18">
            <a:extLst>
              <a:ext uri="{FF2B5EF4-FFF2-40B4-BE49-F238E27FC236}">
                <a16:creationId xmlns:a16="http://schemas.microsoft.com/office/drawing/2014/main" id="{C5ED9F9B-2640-A64E-8583-EB5241CEC4C0}"/>
              </a:ext>
            </a:extLst>
          </p:cNvPr>
          <p:cNvSpPr txBox="1"/>
          <p:nvPr/>
        </p:nvSpPr>
        <p:spPr>
          <a:xfrm rot="16200000">
            <a:off x="1309355" y="2993418"/>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20" name="TextBox 19">
            <a:extLst>
              <a:ext uri="{FF2B5EF4-FFF2-40B4-BE49-F238E27FC236}">
                <a16:creationId xmlns:a16="http://schemas.microsoft.com/office/drawing/2014/main" id="{39CB927D-6CFD-CD96-7C03-CA0982475109}"/>
              </a:ext>
            </a:extLst>
          </p:cNvPr>
          <p:cNvSpPr txBox="1"/>
          <p:nvPr/>
        </p:nvSpPr>
        <p:spPr>
          <a:xfrm rot="16200000">
            <a:off x="1309355" y="2095162"/>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Tree>
    <p:extLst>
      <p:ext uri="{BB962C8B-B14F-4D97-AF65-F5344CB8AC3E}">
        <p14:creationId xmlns:p14="http://schemas.microsoft.com/office/powerpoint/2010/main" val="548859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5859B-3D3B-8BBE-FEB8-1D42D712C0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05CDD7-55A4-F322-F74B-06DBB9D700E1}"/>
              </a:ext>
            </a:extLst>
          </p:cNvPr>
          <p:cNvSpPr>
            <a:spLocks noGrp="1"/>
          </p:cNvSpPr>
          <p:nvPr>
            <p:ph type="title"/>
          </p:nvPr>
        </p:nvSpPr>
        <p:spPr/>
        <p:txBody>
          <a:bodyPr/>
          <a:lstStyle/>
          <a:p>
            <a:r>
              <a:rPr lang="en-US" dirty="0"/>
              <a:t>Expertise Anchored On Spectrum of Rarity X Heterogeneity</a:t>
            </a:r>
          </a:p>
        </p:txBody>
      </p:sp>
      <p:sp>
        <p:nvSpPr>
          <p:cNvPr id="4" name="Rectangle 3">
            <a:extLst>
              <a:ext uri="{FF2B5EF4-FFF2-40B4-BE49-F238E27FC236}">
                <a16:creationId xmlns:a16="http://schemas.microsoft.com/office/drawing/2014/main" id="{9F797BF9-1BFD-FA18-A9AD-33E66AB1BBFF}"/>
              </a:ext>
            </a:extLst>
          </p:cNvPr>
          <p:cNvSpPr/>
          <p:nvPr/>
        </p:nvSpPr>
        <p:spPr>
          <a:xfrm>
            <a:off x="1524000" y="1311442"/>
            <a:ext cx="9144000" cy="4572000"/>
          </a:xfrm>
          <a:prstGeom prst="rect">
            <a:avLst/>
          </a:prstGeom>
          <a:gradFill flip="none" rotWithShape="1">
            <a:gsLst>
              <a:gs pos="0">
                <a:schemeClr val="accent1">
                  <a:lumMod val="60000"/>
                  <a:lumOff val="40000"/>
                </a:schemeClr>
              </a:gs>
              <a:gs pos="51000">
                <a:schemeClr val="accent4">
                  <a:lumMod val="89000"/>
                </a:schemeClr>
              </a:gs>
              <a:gs pos="69000">
                <a:schemeClr val="accent4">
                  <a:lumMod val="75000"/>
                </a:schemeClr>
              </a:gs>
              <a:gs pos="97000">
                <a:schemeClr val="accent2"/>
              </a:gs>
            </a:gsLst>
            <a:lin ang="0" scaled="1"/>
            <a:tileRect/>
          </a:gra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4C1E213A-0166-A77B-F02F-C322E82365CD}"/>
              </a:ext>
            </a:extLst>
          </p:cNvPr>
          <p:cNvCxnSpPr/>
          <p:nvPr/>
        </p:nvCxnSpPr>
        <p:spPr>
          <a:xfrm>
            <a:off x="2430379" y="3429000"/>
            <a:ext cx="7339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44A848-487A-81A3-D298-CD1117CCA948}"/>
              </a:ext>
            </a:extLst>
          </p:cNvPr>
          <p:cNvCxnSpPr>
            <a:cxnSpLocks/>
          </p:cNvCxnSpPr>
          <p:nvPr/>
        </p:nvCxnSpPr>
        <p:spPr>
          <a:xfrm rot="5400000">
            <a:off x="3992880" y="3615088"/>
            <a:ext cx="42062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C8B83E-8562-2315-7D4E-30605E91BBD3}"/>
              </a:ext>
            </a:extLst>
          </p:cNvPr>
          <p:cNvSpPr txBox="1"/>
          <p:nvPr/>
        </p:nvSpPr>
        <p:spPr>
          <a:xfrm rot="16200000">
            <a:off x="4715536" y="4567229"/>
            <a:ext cx="23198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lexandria" pitchFamily="2" charset="-78"/>
                <a:ea typeface="+mn-ea"/>
                <a:cs typeface="Alexandria" pitchFamily="2" charset="-78"/>
              </a:rPr>
              <a:t>HETEROGENEOUS</a:t>
            </a:r>
          </a:p>
        </p:txBody>
      </p:sp>
      <p:sp>
        <p:nvSpPr>
          <p:cNvPr id="11" name="TextBox 10">
            <a:extLst>
              <a:ext uri="{FF2B5EF4-FFF2-40B4-BE49-F238E27FC236}">
                <a16:creationId xmlns:a16="http://schemas.microsoft.com/office/drawing/2014/main" id="{E7B01423-0FB3-767B-DC24-3ABDF87FFD6D}"/>
              </a:ext>
            </a:extLst>
          </p:cNvPr>
          <p:cNvSpPr txBox="1"/>
          <p:nvPr/>
        </p:nvSpPr>
        <p:spPr>
          <a:xfrm>
            <a:off x="6183962" y="3429000"/>
            <a:ext cx="2198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lexandria" pitchFamily="2" charset="-78"/>
                <a:ea typeface="+mn-ea"/>
                <a:cs typeface="Alexandria" pitchFamily="2" charset="-78"/>
              </a:rPr>
              <a:t>CHARACTERIZED</a:t>
            </a:r>
          </a:p>
        </p:txBody>
      </p:sp>
      <p:sp>
        <p:nvSpPr>
          <p:cNvPr id="2" name="TextBox 1">
            <a:extLst>
              <a:ext uri="{FF2B5EF4-FFF2-40B4-BE49-F238E27FC236}">
                <a16:creationId xmlns:a16="http://schemas.microsoft.com/office/drawing/2014/main" id="{4503BE9F-42CB-01EF-5906-620833365428}"/>
              </a:ext>
            </a:extLst>
          </p:cNvPr>
          <p:cNvSpPr txBox="1"/>
          <p:nvPr/>
        </p:nvSpPr>
        <p:spPr>
          <a:xfrm rot="16200000">
            <a:off x="-63407" y="3244334"/>
            <a:ext cx="2645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4C02"/>
                </a:solidFill>
                <a:effectLst/>
                <a:uLnTx/>
                <a:uFillTx/>
                <a:latin typeface="Arial Black" panose="020B0A04020102020204" pitchFamily="34" charset="0"/>
                <a:ea typeface="+mn-ea"/>
                <a:cs typeface="+mn-cs"/>
              </a:rPr>
              <a:t>Families &amp; Patients</a:t>
            </a:r>
          </a:p>
        </p:txBody>
      </p:sp>
      <p:sp>
        <p:nvSpPr>
          <p:cNvPr id="5" name="TextBox 4">
            <a:extLst>
              <a:ext uri="{FF2B5EF4-FFF2-40B4-BE49-F238E27FC236}">
                <a16:creationId xmlns:a16="http://schemas.microsoft.com/office/drawing/2014/main" id="{7F12F5B7-2F3D-B09C-2D6C-C34BAB7397D2}"/>
              </a:ext>
            </a:extLst>
          </p:cNvPr>
          <p:cNvSpPr txBox="1"/>
          <p:nvPr/>
        </p:nvSpPr>
        <p:spPr>
          <a:xfrm rot="5400000" flipH="1">
            <a:off x="9583425" y="3412775"/>
            <a:ext cx="2698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2BC"/>
                </a:solidFill>
                <a:effectLst/>
                <a:uLnTx/>
                <a:uFillTx/>
                <a:latin typeface="Arial Black" panose="020B0A04020102020204" pitchFamily="34" charset="0"/>
                <a:ea typeface="+mn-ea"/>
                <a:cs typeface="+mn-cs"/>
              </a:rPr>
              <a:t>Science &amp; Medicine</a:t>
            </a:r>
          </a:p>
        </p:txBody>
      </p:sp>
      <p:sp>
        <p:nvSpPr>
          <p:cNvPr id="6" name="TextBox 5">
            <a:extLst>
              <a:ext uri="{FF2B5EF4-FFF2-40B4-BE49-F238E27FC236}">
                <a16:creationId xmlns:a16="http://schemas.microsoft.com/office/drawing/2014/main" id="{89710D56-56A5-BBB9-7121-E4374D7F59A4}"/>
              </a:ext>
            </a:extLst>
          </p:cNvPr>
          <p:cNvSpPr txBox="1"/>
          <p:nvPr/>
        </p:nvSpPr>
        <p:spPr>
          <a:xfrm flipH="1">
            <a:off x="4834874" y="5899302"/>
            <a:ext cx="2698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2BC"/>
                </a:solidFill>
                <a:effectLst/>
                <a:uLnTx/>
                <a:uFillTx/>
                <a:latin typeface="Arial Black" panose="020B0A04020102020204" pitchFamily="34" charset="0"/>
                <a:ea typeface="+mn-ea"/>
                <a:cs typeface="+mn-cs"/>
              </a:rPr>
              <a:t>Science &amp; Medicine</a:t>
            </a:r>
          </a:p>
        </p:txBody>
      </p:sp>
      <p:sp>
        <p:nvSpPr>
          <p:cNvPr id="7" name="TextBox 6">
            <a:extLst>
              <a:ext uri="{FF2B5EF4-FFF2-40B4-BE49-F238E27FC236}">
                <a16:creationId xmlns:a16="http://schemas.microsoft.com/office/drawing/2014/main" id="{25332352-A3F1-E4D1-DF2D-8E28A8F2B8A7}"/>
              </a:ext>
            </a:extLst>
          </p:cNvPr>
          <p:cNvSpPr txBox="1"/>
          <p:nvPr/>
        </p:nvSpPr>
        <p:spPr>
          <a:xfrm>
            <a:off x="4773105" y="958879"/>
            <a:ext cx="2645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54C02"/>
                </a:solidFill>
                <a:effectLst/>
                <a:uLnTx/>
                <a:uFillTx/>
                <a:latin typeface="Arial Black" panose="020B0A04020102020204" pitchFamily="34" charset="0"/>
                <a:ea typeface="+mn-ea"/>
                <a:cs typeface="+mn-cs"/>
              </a:rPr>
              <a:t>Families &amp; Patients</a:t>
            </a:r>
          </a:p>
        </p:txBody>
      </p:sp>
      <p:sp>
        <p:nvSpPr>
          <p:cNvPr id="16" name="TextBox 15">
            <a:extLst>
              <a:ext uri="{FF2B5EF4-FFF2-40B4-BE49-F238E27FC236}">
                <a16:creationId xmlns:a16="http://schemas.microsoft.com/office/drawing/2014/main" id="{3C5314B8-A48A-072E-2983-059C6CA57615}"/>
              </a:ext>
            </a:extLst>
          </p:cNvPr>
          <p:cNvSpPr txBox="1"/>
          <p:nvPr/>
        </p:nvSpPr>
        <p:spPr>
          <a:xfrm>
            <a:off x="7418894" y="1729623"/>
            <a:ext cx="9412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Lupus</a:t>
            </a:r>
          </a:p>
        </p:txBody>
      </p:sp>
      <p:sp>
        <p:nvSpPr>
          <p:cNvPr id="17" name="TextBox 16">
            <a:extLst>
              <a:ext uri="{FF2B5EF4-FFF2-40B4-BE49-F238E27FC236}">
                <a16:creationId xmlns:a16="http://schemas.microsoft.com/office/drawing/2014/main" id="{3B49553D-A01E-ABC2-848F-5DE0EF177B6A}"/>
              </a:ext>
            </a:extLst>
          </p:cNvPr>
          <p:cNvSpPr txBox="1"/>
          <p:nvPr/>
        </p:nvSpPr>
        <p:spPr>
          <a:xfrm>
            <a:off x="2417312" y="1380399"/>
            <a:ext cx="928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KAND</a:t>
            </a:r>
          </a:p>
        </p:txBody>
      </p:sp>
      <p:sp>
        <p:nvSpPr>
          <p:cNvPr id="18" name="TextBox 17">
            <a:extLst>
              <a:ext uri="{FF2B5EF4-FFF2-40B4-BE49-F238E27FC236}">
                <a16:creationId xmlns:a16="http://schemas.microsoft.com/office/drawing/2014/main" id="{1EB5EAF5-AA0D-E79C-D34B-68B4CF190430}"/>
              </a:ext>
            </a:extLst>
          </p:cNvPr>
          <p:cNvSpPr txBox="1"/>
          <p:nvPr/>
        </p:nvSpPr>
        <p:spPr>
          <a:xfrm>
            <a:off x="4310501" y="5038256"/>
            <a:ext cx="1292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Hemophilia</a:t>
            </a:r>
          </a:p>
        </p:txBody>
      </p:sp>
      <p:sp>
        <p:nvSpPr>
          <p:cNvPr id="19" name="TextBox 18">
            <a:extLst>
              <a:ext uri="{FF2B5EF4-FFF2-40B4-BE49-F238E27FC236}">
                <a16:creationId xmlns:a16="http://schemas.microsoft.com/office/drawing/2014/main" id="{3955D99F-060B-CB13-1E19-D067277668A2}"/>
              </a:ext>
            </a:extLst>
          </p:cNvPr>
          <p:cNvSpPr txBox="1"/>
          <p:nvPr/>
        </p:nvSpPr>
        <p:spPr>
          <a:xfrm>
            <a:off x="2634804" y="4281764"/>
            <a:ext cx="15598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Primary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Hyperoxaluria</a:t>
            </a:r>
          </a:p>
        </p:txBody>
      </p:sp>
      <p:sp>
        <p:nvSpPr>
          <p:cNvPr id="20" name="TextBox 19">
            <a:extLst>
              <a:ext uri="{FF2B5EF4-FFF2-40B4-BE49-F238E27FC236}">
                <a16:creationId xmlns:a16="http://schemas.microsoft.com/office/drawing/2014/main" id="{1228ECD3-A1DD-1D26-97E5-68A4DCC20DD8}"/>
              </a:ext>
            </a:extLst>
          </p:cNvPr>
          <p:cNvSpPr txBox="1"/>
          <p:nvPr/>
        </p:nvSpPr>
        <p:spPr>
          <a:xfrm rot="16200000">
            <a:off x="1309355" y="4789930"/>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21" name="TextBox 20">
            <a:extLst>
              <a:ext uri="{FF2B5EF4-FFF2-40B4-BE49-F238E27FC236}">
                <a16:creationId xmlns:a16="http://schemas.microsoft.com/office/drawing/2014/main" id="{089B67DC-1857-469D-3E63-67A938594780}"/>
              </a:ext>
            </a:extLst>
          </p:cNvPr>
          <p:cNvSpPr txBox="1"/>
          <p:nvPr/>
        </p:nvSpPr>
        <p:spPr>
          <a:xfrm rot="16200000">
            <a:off x="1309355" y="3891674"/>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22" name="TextBox 21">
            <a:extLst>
              <a:ext uri="{FF2B5EF4-FFF2-40B4-BE49-F238E27FC236}">
                <a16:creationId xmlns:a16="http://schemas.microsoft.com/office/drawing/2014/main" id="{A2A86B09-FEA1-279F-3385-3DD42EE06777}"/>
              </a:ext>
            </a:extLst>
          </p:cNvPr>
          <p:cNvSpPr txBox="1"/>
          <p:nvPr/>
        </p:nvSpPr>
        <p:spPr>
          <a:xfrm rot="16200000">
            <a:off x="1309355" y="2993418"/>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
        <p:nvSpPr>
          <p:cNvPr id="23" name="TextBox 22">
            <a:extLst>
              <a:ext uri="{FF2B5EF4-FFF2-40B4-BE49-F238E27FC236}">
                <a16:creationId xmlns:a16="http://schemas.microsoft.com/office/drawing/2014/main" id="{77B78BAB-CC87-D9A1-C61B-1DC790A7799B}"/>
              </a:ext>
            </a:extLst>
          </p:cNvPr>
          <p:cNvSpPr txBox="1"/>
          <p:nvPr/>
        </p:nvSpPr>
        <p:spPr>
          <a:xfrm rot="16200000">
            <a:off x="1309355" y="2095162"/>
            <a:ext cx="798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31F61"/>
                </a:solidFill>
                <a:effectLst/>
                <a:uLnTx/>
                <a:uFillTx/>
                <a:latin typeface="Arial Black" panose="020B0A04020102020204" pitchFamily="34" charset="0"/>
                <a:ea typeface="+mn-ea"/>
                <a:cs typeface="+mn-cs"/>
              </a:rPr>
              <a:t>n = 1</a:t>
            </a:r>
          </a:p>
        </p:txBody>
      </p:sp>
    </p:spTree>
    <p:extLst>
      <p:ext uri="{BB962C8B-B14F-4D97-AF65-F5344CB8AC3E}">
        <p14:creationId xmlns:p14="http://schemas.microsoft.com/office/powerpoint/2010/main" val="2815546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EF39B-E996-CF2F-7C13-7933913F09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08DA46-90B5-7D2C-3608-80103D732FEF}"/>
              </a:ext>
            </a:extLst>
          </p:cNvPr>
          <p:cNvSpPr>
            <a:spLocks noGrp="1"/>
          </p:cNvSpPr>
          <p:nvPr>
            <p:ph type="title"/>
          </p:nvPr>
        </p:nvSpPr>
        <p:spPr/>
        <p:txBody>
          <a:bodyPr/>
          <a:lstStyle/>
          <a:p>
            <a:r>
              <a:rPr lang="en-US" dirty="0"/>
              <a:t>With Each Decision, What Problem(s) Are We Solving/Making?</a:t>
            </a:r>
          </a:p>
        </p:txBody>
      </p:sp>
      <p:sp>
        <p:nvSpPr>
          <p:cNvPr id="45" name="TextBox 44">
            <a:extLst>
              <a:ext uri="{FF2B5EF4-FFF2-40B4-BE49-F238E27FC236}">
                <a16:creationId xmlns:a16="http://schemas.microsoft.com/office/drawing/2014/main" id="{D0EA7F9D-6269-D3EA-A2F7-FB2D8D9F189C}"/>
              </a:ext>
            </a:extLst>
          </p:cNvPr>
          <p:cNvSpPr txBox="1"/>
          <p:nvPr/>
        </p:nvSpPr>
        <p:spPr>
          <a:xfrm>
            <a:off x="4379280" y="2762840"/>
            <a:ext cx="8290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Sites</a:t>
            </a:r>
          </a:p>
        </p:txBody>
      </p:sp>
      <p:sp>
        <p:nvSpPr>
          <p:cNvPr id="46" name="TextBox 45">
            <a:extLst>
              <a:ext uri="{FF2B5EF4-FFF2-40B4-BE49-F238E27FC236}">
                <a16:creationId xmlns:a16="http://schemas.microsoft.com/office/drawing/2014/main" id="{A8B49544-CA12-D964-DA4B-6F18D69269D4}"/>
              </a:ext>
            </a:extLst>
          </p:cNvPr>
          <p:cNvSpPr txBox="1"/>
          <p:nvPr/>
        </p:nvSpPr>
        <p:spPr>
          <a:xfrm>
            <a:off x="10375070" y="2762840"/>
            <a:ext cx="1059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B5BD"/>
                </a:solidFill>
                <a:effectLst/>
                <a:uLnTx/>
                <a:uFillTx/>
                <a:latin typeface="Alexandria" pitchFamily="2" charset="-78"/>
                <a:ea typeface="+mn-ea"/>
                <a:cs typeface="Alexandria" pitchFamily="2" charset="-78"/>
              </a:rPr>
              <a:t>Payors</a:t>
            </a:r>
          </a:p>
        </p:txBody>
      </p:sp>
      <p:sp>
        <p:nvSpPr>
          <p:cNvPr id="47" name="TextBox 46">
            <a:extLst>
              <a:ext uri="{FF2B5EF4-FFF2-40B4-BE49-F238E27FC236}">
                <a16:creationId xmlns:a16="http://schemas.microsoft.com/office/drawing/2014/main" id="{D903F25E-87CC-940C-A1F4-A5093776C8A6}"/>
              </a:ext>
            </a:extLst>
          </p:cNvPr>
          <p:cNvSpPr txBox="1"/>
          <p:nvPr/>
        </p:nvSpPr>
        <p:spPr>
          <a:xfrm>
            <a:off x="587911" y="27628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D379B"/>
                </a:solidFill>
                <a:effectLst/>
                <a:uLnTx/>
                <a:uFillTx/>
                <a:latin typeface="Alexandria" pitchFamily="2" charset="-78"/>
                <a:ea typeface="+mn-ea"/>
                <a:cs typeface="Alexandria" pitchFamily="2" charset="-78"/>
              </a:rPr>
              <a:t>Sponsor</a:t>
            </a:r>
          </a:p>
        </p:txBody>
      </p:sp>
      <p:sp>
        <p:nvSpPr>
          <p:cNvPr id="48" name="TextBox 47">
            <a:extLst>
              <a:ext uri="{FF2B5EF4-FFF2-40B4-BE49-F238E27FC236}">
                <a16:creationId xmlns:a16="http://schemas.microsoft.com/office/drawing/2014/main" id="{1DB0A3A6-6918-F6A0-C0F7-755A7753624D}"/>
              </a:ext>
            </a:extLst>
          </p:cNvPr>
          <p:cNvSpPr txBox="1"/>
          <p:nvPr/>
        </p:nvSpPr>
        <p:spPr>
          <a:xfrm>
            <a:off x="7978661" y="2762840"/>
            <a:ext cx="1783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4993B"/>
                </a:solidFill>
                <a:effectLst/>
                <a:uLnTx/>
                <a:uFillTx/>
                <a:latin typeface="Alexandria" pitchFamily="2" charset="-78"/>
                <a:ea typeface="+mn-ea"/>
                <a:cs typeface="Alexandria" pitchFamily="2" charset="-78"/>
              </a:rPr>
              <a:t>Regulators</a:t>
            </a:r>
          </a:p>
        </p:txBody>
      </p:sp>
      <p:grpSp>
        <p:nvGrpSpPr>
          <p:cNvPr id="49" name="Group 48">
            <a:extLst>
              <a:ext uri="{FF2B5EF4-FFF2-40B4-BE49-F238E27FC236}">
                <a16:creationId xmlns:a16="http://schemas.microsoft.com/office/drawing/2014/main" id="{728DA1C0-09CE-7395-1347-7A513ECFF2A1}"/>
              </a:ext>
            </a:extLst>
          </p:cNvPr>
          <p:cNvGrpSpPr/>
          <p:nvPr/>
        </p:nvGrpSpPr>
        <p:grpSpPr>
          <a:xfrm>
            <a:off x="2402400" y="2749945"/>
            <a:ext cx="1277914" cy="400110"/>
            <a:chOff x="2405056" y="2704808"/>
            <a:chExt cx="1277914" cy="400110"/>
          </a:xfrm>
        </p:grpSpPr>
        <p:sp>
          <p:nvSpPr>
            <p:cNvPr id="50" name="Rectangle 49">
              <a:extLst>
                <a:ext uri="{FF2B5EF4-FFF2-40B4-BE49-F238E27FC236}">
                  <a16:creationId xmlns:a16="http://schemas.microsoft.com/office/drawing/2014/main" id="{30D25893-DB96-F58D-3243-D2E86B589FEA}"/>
                </a:ext>
              </a:extLst>
            </p:cNvPr>
            <p:cNvSpPr/>
            <p:nvPr/>
          </p:nvSpPr>
          <p:spPr>
            <a:xfrm>
              <a:off x="2440632" y="2762840"/>
              <a:ext cx="1200299"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8A849D1E-2625-A455-069A-BDB506024A9E}"/>
                </a:ext>
              </a:extLst>
            </p:cNvPr>
            <p:cNvSpPr txBox="1"/>
            <p:nvPr/>
          </p:nvSpPr>
          <p:spPr>
            <a:xfrm>
              <a:off x="2405056" y="2704808"/>
              <a:ext cx="1277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Patients</a:t>
              </a:r>
            </a:p>
          </p:txBody>
        </p:sp>
      </p:grpSp>
      <p:grpSp>
        <p:nvGrpSpPr>
          <p:cNvPr id="52" name="Group 51">
            <a:extLst>
              <a:ext uri="{FF2B5EF4-FFF2-40B4-BE49-F238E27FC236}">
                <a16:creationId xmlns:a16="http://schemas.microsoft.com/office/drawing/2014/main" id="{F6820C88-9650-FFCA-C365-E2F13C3A78D6}"/>
              </a:ext>
            </a:extLst>
          </p:cNvPr>
          <p:cNvGrpSpPr/>
          <p:nvPr/>
        </p:nvGrpSpPr>
        <p:grpSpPr>
          <a:xfrm>
            <a:off x="2440632" y="1436322"/>
            <a:ext cx="1143000" cy="1143000"/>
            <a:chOff x="6219568" y="1915026"/>
            <a:chExt cx="1143000" cy="1143000"/>
          </a:xfrm>
        </p:grpSpPr>
        <p:sp>
          <p:nvSpPr>
            <p:cNvPr id="53" name="Oval 52">
              <a:extLst>
                <a:ext uri="{FF2B5EF4-FFF2-40B4-BE49-F238E27FC236}">
                  <a16:creationId xmlns:a16="http://schemas.microsoft.com/office/drawing/2014/main" id="{7B2B3ADA-22C2-FBC7-D6D5-FB5A7CBCC778}"/>
                </a:ext>
              </a:extLst>
            </p:cNvPr>
            <p:cNvSpPr/>
            <p:nvPr/>
          </p:nvSpPr>
          <p:spPr>
            <a:xfrm>
              <a:off x="6219568" y="1915026"/>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Graphic 53">
              <a:extLst>
                <a:ext uri="{FF2B5EF4-FFF2-40B4-BE49-F238E27FC236}">
                  <a16:creationId xmlns:a16="http://schemas.microsoft.com/office/drawing/2014/main" id="{A8B9C640-7164-5955-D6E8-D7B81F4A263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91811" y="2255389"/>
              <a:ext cx="470135" cy="470135"/>
            </a:xfrm>
            <a:prstGeom prst="rect">
              <a:avLst/>
            </a:prstGeom>
          </p:spPr>
        </p:pic>
      </p:grpSp>
      <p:pic>
        <p:nvPicPr>
          <p:cNvPr id="55" name="Graphic 54">
            <a:extLst>
              <a:ext uri="{FF2B5EF4-FFF2-40B4-BE49-F238E27FC236}">
                <a16:creationId xmlns:a16="http://schemas.microsoft.com/office/drawing/2014/main" id="{E41A7391-FDF0-DF90-E965-A1E6AC2787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6092" y="1581421"/>
            <a:ext cx="1633538" cy="852803"/>
          </a:xfrm>
          <a:prstGeom prst="rect">
            <a:avLst/>
          </a:prstGeom>
        </p:spPr>
      </p:pic>
      <p:sp>
        <p:nvSpPr>
          <p:cNvPr id="56" name="TextBox 55">
            <a:extLst>
              <a:ext uri="{FF2B5EF4-FFF2-40B4-BE49-F238E27FC236}">
                <a16:creationId xmlns:a16="http://schemas.microsoft.com/office/drawing/2014/main" id="{DD0D867C-162A-4B7B-E228-0AAD79778079}"/>
              </a:ext>
            </a:extLst>
          </p:cNvPr>
          <p:cNvSpPr txBox="1"/>
          <p:nvPr/>
        </p:nvSpPr>
        <p:spPr>
          <a:xfrm>
            <a:off x="6458275" y="2762840"/>
            <a:ext cx="755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97B6"/>
                </a:solidFill>
                <a:effectLst/>
                <a:uLnTx/>
                <a:uFillTx/>
                <a:latin typeface="Alexandria" pitchFamily="2" charset="-78"/>
                <a:ea typeface="+mn-ea"/>
                <a:cs typeface="Alexandria" pitchFamily="2" charset="-78"/>
              </a:rPr>
              <a:t>CRO</a:t>
            </a:r>
          </a:p>
        </p:txBody>
      </p:sp>
      <p:pic>
        <p:nvPicPr>
          <p:cNvPr id="57" name="Graphic 56">
            <a:extLst>
              <a:ext uri="{FF2B5EF4-FFF2-40B4-BE49-F238E27FC236}">
                <a16:creationId xmlns:a16="http://schemas.microsoft.com/office/drawing/2014/main" id="{27E7D8FB-4547-97B4-C03B-E7496F4DB37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19174" y="1567136"/>
            <a:ext cx="1633538" cy="852803"/>
          </a:xfrm>
          <a:prstGeom prst="rect">
            <a:avLst/>
          </a:prstGeom>
        </p:spPr>
      </p:pic>
      <p:pic>
        <p:nvPicPr>
          <p:cNvPr id="58" name="Graphic 57">
            <a:extLst>
              <a:ext uri="{FF2B5EF4-FFF2-40B4-BE49-F238E27FC236}">
                <a16:creationId xmlns:a16="http://schemas.microsoft.com/office/drawing/2014/main" id="{D6547A00-62C7-CA8A-0F74-79A827C3B6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84634" y="1581421"/>
            <a:ext cx="1633538" cy="852803"/>
          </a:xfrm>
          <a:prstGeom prst="rect">
            <a:avLst/>
          </a:prstGeom>
        </p:spPr>
      </p:pic>
      <p:pic>
        <p:nvPicPr>
          <p:cNvPr id="59" name="Graphic 58">
            <a:extLst>
              <a:ext uri="{FF2B5EF4-FFF2-40B4-BE49-F238E27FC236}">
                <a16:creationId xmlns:a16="http://schemas.microsoft.com/office/drawing/2014/main" id="{A7CD8D6E-1FE4-36DA-10EA-BC369588202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53714" y="1581421"/>
            <a:ext cx="1633538" cy="852803"/>
          </a:xfrm>
          <a:prstGeom prst="rect">
            <a:avLst/>
          </a:prstGeom>
        </p:spPr>
      </p:pic>
      <p:pic>
        <p:nvPicPr>
          <p:cNvPr id="60" name="Graphic 59">
            <a:extLst>
              <a:ext uri="{FF2B5EF4-FFF2-40B4-BE49-F238E27FC236}">
                <a16:creationId xmlns:a16="http://schemas.microsoft.com/office/drawing/2014/main" id="{5A56CE6F-0FFC-3083-B623-6987DBA7160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088254" y="1581421"/>
            <a:ext cx="1633538" cy="852803"/>
          </a:xfrm>
          <a:prstGeom prst="rect">
            <a:avLst/>
          </a:prstGeom>
        </p:spPr>
      </p:pic>
      <p:sp>
        <p:nvSpPr>
          <p:cNvPr id="2" name="TextBox 1">
            <a:extLst>
              <a:ext uri="{FF2B5EF4-FFF2-40B4-BE49-F238E27FC236}">
                <a16:creationId xmlns:a16="http://schemas.microsoft.com/office/drawing/2014/main" id="{F9DD5945-D097-43C1-4A60-A42A81C63EC7}"/>
              </a:ext>
            </a:extLst>
          </p:cNvPr>
          <p:cNvSpPr txBox="1"/>
          <p:nvPr/>
        </p:nvSpPr>
        <p:spPr>
          <a:xfrm>
            <a:off x="2500356" y="3228064"/>
            <a:ext cx="1095172" cy="369332"/>
          </a:xfrm>
          <a:prstGeom prst="rect">
            <a:avLst/>
          </a:prstGeom>
          <a:noFill/>
          <a:ln w="3810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Black" panose="020B0A04020102020204" pitchFamily="34" charset="0"/>
                <a:ea typeface="+mn-ea"/>
                <a:cs typeface="Alexandria" pitchFamily="2" charset="-78"/>
              </a:rPr>
              <a:t>RELIEF</a:t>
            </a:r>
          </a:p>
        </p:txBody>
      </p:sp>
      <p:sp>
        <p:nvSpPr>
          <p:cNvPr id="4" name="TextBox 3">
            <a:extLst>
              <a:ext uri="{FF2B5EF4-FFF2-40B4-BE49-F238E27FC236}">
                <a16:creationId xmlns:a16="http://schemas.microsoft.com/office/drawing/2014/main" id="{158D1B9B-4A2B-DF2F-385C-D2BEE6567983}"/>
              </a:ext>
            </a:extLst>
          </p:cNvPr>
          <p:cNvSpPr txBox="1"/>
          <p:nvPr/>
        </p:nvSpPr>
        <p:spPr>
          <a:xfrm>
            <a:off x="851499" y="3202798"/>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sp>
        <p:nvSpPr>
          <p:cNvPr id="5" name="TextBox 4">
            <a:extLst>
              <a:ext uri="{FF2B5EF4-FFF2-40B4-BE49-F238E27FC236}">
                <a16:creationId xmlns:a16="http://schemas.microsoft.com/office/drawing/2014/main" id="{77030A0E-EF2C-FD34-B8B1-99F4979C1F88}"/>
              </a:ext>
            </a:extLst>
          </p:cNvPr>
          <p:cNvSpPr txBox="1"/>
          <p:nvPr/>
        </p:nvSpPr>
        <p:spPr>
          <a:xfrm>
            <a:off x="4412140" y="3228064"/>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sp>
        <p:nvSpPr>
          <p:cNvPr id="6" name="TextBox 5">
            <a:extLst>
              <a:ext uri="{FF2B5EF4-FFF2-40B4-BE49-F238E27FC236}">
                <a16:creationId xmlns:a16="http://schemas.microsoft.com/office/drawing/2014/main" id="{57D3F7C4-FF7F-D670-0081-818D4486DFC5}"/>
              </a:ext>
            </a:extLst>
          </p:cNvPr>
          <p:cNvSpPr txBox="1"/>
          <p:nvPr/>
        </p:nvSpPr>
        <p:spPr>
          <a:xfrm>
            <a:off x="6450259" y="3228064"/>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sp>
        <p:nvSpPr>
          <p:cNvPr id="7" name="TextBox 6">
            <a:extLst>
              <a:ext uri="{FF2B5EF4-FFF2-40B4-BE49-F238E27FC236}">
                <a16:creationId xmlns:a16="http://schemas.microsoft.com/office/drawing/2014/main" id="{9300554B-10FF-7D9E-5D36-2222AC8576CE}"/>
              </a:ext>
            </a:extLst>
          </p:cNvPr>
          <p:cNvSpPr txBox="1"/>
          <p:nvPr/>
        </p:nvSpPr>
        <p:spPr>
          <a:xfrm>
            <a:off x="8488807" y="3228064"/>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sp>
        <p:nvSpPr>
          <p:cNvPr id="8" name="TextBox 7">
            <a:extLst>
              <a:ext uri="{FF2B5EF4-FFF2-40B4-BE49-F238E27FC236}">
                <a16:creationId xmlns:a16="http://schemas.microsoft.com/office/drawing/2014/main" id="{15D95B1C-307E-3BEB-2F7A-0468ACD802AE}"/>
              </a:ext>
            </a:extLst>
          </p:cNvPr>
          <p:cNvSpPr txBox="1"/>
          <p:nvPr/>
        </p:nvSpPr>
        <p:spPr>
          <a:xfrm rot="16200000">
            <a:off x="72945" y="3244481"/>
            <a:ext cx="5774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2BC"/>
                </a:solidFill>
                <a:effectLst/>
                <a:uLnTx/>
                <a:uFillTx/>
                <a:latin typeface="Alexandria" pitchFamily="2" charset="-78"/>
                <a:ea typeface="+mn-ea"/>
                <a:cs typeface="Alexandria" pitchFamily="2" charset="-78"/>
              </a:rPr>
              <a:t>Goal:</a:t>
            </a:r>
          </a:p>
        </p:txBody>
      </p:sp>
    </p:spTree>
    <p:extLst>
      <p:ext uri="{BB962C8B-B14F-4D97-AF65-F5344CB8AC3E}">
        <p14:creationId xmlns:p14="http://schemas.microsoft.com/office/powerpoint/2010/main" val="294962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6730C-0936-6E54-A9FE-3D6023D23E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6D1A81-199B-FC33-A656-DE89E97B5481}"/>
              </a:ext>
            </a:extLst>
          </p:cNvPr>
          <p:cNvSpPr>
            <a:spLocks noGrp="1"/>
          </p:cNvSpPr>
          <p:nvPr>
            <p:ph type="title"/>
          </p:nvPr>
        </p:nvSpPr>
        <p:spPr/>
        <p:txBody>
          <a:bodyPr/>
          <a:lstStyle/>
          <a:p>
            <a:r>
              <a:rPr lang="en-US" dirty="0"/>
              <a:t>With Each Decision, What Problem(s) Are We Solving /Making?</a:t>
            </a:r>
          </a:p>
        </p:txBody>
      </p:sp>
      <p:sp>
        <p:nvSpPr>
          <p:cNvPr id="45" name="TextBox 44">
            <a:extLst>
              <a:ext uri="{FF2B5EF4-FFF2-40B4-BE49-F238E27FC236}">
                <a16:creationId xmlns:a16="http://schemas.microsoft.com/office/drawing/2014/main" id="{507390DD-C30C-5DC6-B9D8-37C10AEFCCDA}"/>
              </a:ext>
            </a:extLst>
          </p:cNvPr>
          <p:cNvSpPr txBox="1"/>
          <p:nvPr/>
        </p:nvSpPr>
        <p:spPr>
          <a:xfrm>
            <a:off x="4379280" y="2762840"/>
            <a:ext cx="8290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Sites</a:t>
            </a:r>
          </a:p>
        </p:txBody>
      </p:sp>
      <p:sp>
        <p:nvSpPr>
          <p:cNvPr id="46" name="TextBox 45">
            <a:extLst>
              <a:ext uri="{FF2B5EF4-FFF2-40B4-BE49-F238E27FC236}">
                <a16:creationId xmlns:a16="http://schemas.microsoft.com/office/drawing/2014/main" id="{DC5CBD36-813C-4067-5E15-75A03615E775}"/>
              </a:ext>
            </a:extLst>
          </p:cNvPr>
          <p:cNvSpPr txBox="1"/>
          <p:nvPr/>
        </p:nvSpPr>
        <p:spPr>
          <a:xfrm>
            <a:off x="10375070" y="2762840"/>
            <a:ext cx="1059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B5BD"/>
                </a:solidFill>
                <a:effectLst/>
                <a:uLnTx/>
                <a:uFillTx/>
                <a:latin typeface="Alexandria" pitchFamily="2" charset="-78"/>
                <a:ea typeface="+mn-ea"/>
                <a:cs typeface="Alexandria" pitchFamily="2" charset="-78"/>
              </a:rPr>
              <a:t>Payors</a:t>
            </a:r>
          </a:p>
        </p:txBody>
      </p:sp>
      <p:sp>
        <p:nvSpPr>
          <p:cNvPr id="47" name="TextBox 46">
            <a:extLst>
              <a:ext uri="{FF2B5EF4-FFF2-40B4-BE49-F238E27FC236}">
                <a16:creationId xmlns:a16="http://schemas.microsoft.com/office/drawing/2014/main" id="{CFEDB843-2F07-7B0C-D72C-B79D99110F33}"/>
              </a:ext>
            </a:extLst>
          </p:cNvPr>
          <p:cNvSpPr txBox="1"/>
          <p:nvPr/>
        </p:nvSpPr>
        <p:spPr>
          <a:xfrm>
            <a:off x="587911" y="27628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D379B"/>
                </a:solidFill>
                <a:effectLst/>
                <a:uLnTx/>
                <a:uFillTx/>
                <a:latin typeface="Alexandria" pitchFamily="2" charset="-78"/>
                <a:ea typeface="+mn-ea"/>
                <a:cs typeface="Alexandria" pitchFamily="2" charset="-78"/>
              </a:rPr>
              <a:t>Sponsor</a:t>
            </a:r>
          </a:p>
        </p:txBody>
      </p:sp>
      <p:sp>
        <p:nvSpPr>
          <p:cNvPr id="48" name="TextBox 47">
            <a:extLst>
              <a:ext uri="{FF2B5EF4-FFF2-40B4-BE49-F238E27FC236}">
                <a16:creationId xmlns:a16="http://schemas.microsoft.com/office/drawing/2014/main" id="{1E587CB7-543C-9B84-24C1-1C296EDD0F4E}"/>
              </a:ext>
            </a:extLst>
          </p:cNvPr>
          <p:cNvSpPr txBox="1"/>
          <p:nvPr/>
        </p:nvSpPr>
        <p:spPr>
          <a:xfrm>
            <a:off x="7978661" y="2762840"/>
            <a:ext cx="1783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4993B"/>
                </a:solidFill>
                <a:effectLst/>
                <a:uLnTx/>
                <a:uFillTx/>
                <a:latin typeface="Alexandria" pitchFamily="2" charset="-78"/>
                <a:ea typeface="+mn-ea"/>
                <a:cs typeface="Alexandria" pitchFamily="2" charset="-78"/>
              </a:rPr>
              <a:t>Regulators</a:t>
            </a:r>
          </a:p>
        </p:txBody>
      </p:sp>
      <p:grpSp>
        <p:nvGrpSpPr>
          <p:cNvPr id="49" name="Group 48">
            <a:extLst>
              <a:ext uri="{FF2B5EF4-FFF2-40B4-BE49-F238E27FC236}">
                <a16:creationId xmlns:a16="http://schemas.microsoft.com/office/drawing/2014/main" id="{D01F40A9-9A26-BDC7-B2E5-C593968A566B}"/>
              </a:ext>
            </a:extLst>
          </p:cNvPr>
          <p:cNvGrpSpPr/>
          <p:nvPr/>
        </p:nvGrpSpPr>
        <p:grpSpPr>
          <a:xfrm>
            <a:off x="2402400" y="2749945"/>
            <a:ext cx="1277914" cy="400110"/>
            <a:chOff x="2405056" y="2704808"/>
            <a:chExt cx="1277914" cy="400110"/>
          </a:xfrm>
        </p:grpSpPr>
        <p:sp>
          <p:nvSpPr>
            <p:cNvPr id="50" name="Rectangle 49">
              <a:extLst>
                <a:ext uri="{FF2B5EF4-FFF2-40B4-BE49-F238E27FC236}">
                  <a16:creationId xmlns:a16="http://schemas.microsoft.com/office/drawing/2014/main" id="{30442269-92F0-FB31-B3F0-5CBF873676D0}"/>
                </a:ext>
              </a:extLst>
            </p:cNvPr>
            <p:cNvSpPr/>
            <p:nvPr/>
          </p:nvSpPr>
          <p:spPr>
            <a:xfrm>
              <a:off x="2440632" y="2762840"/>
              <a:ext cx="1200299"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FE1F0D48-498D-688D-6C59-1AAEEC1955EB}"/>
                </a:ext>
              </a:extLst>
            </p:cNvPr>
            <p:cNvSpPr txBox="1"/>
            <p:nvPr/>
          </p:nvSpPr>
          <p:spPr>
            <a:xfrm>
              <a:off x="2405056" y="2704808"/>
              <a:ext cx="1277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Patients</a:t>
              </a:r>
            </a:p>
          </p:txBody>
        </p:sp>
      </p:grpSp>
      <p:pic>
        <p:nvPicPr>
          <p:cNvPr id="55" name="Graphic 54">
            <a:extLst>
              <a:ext uri="{FF2B5EF4-FFF2-40B4-BE49-F238E27FC236}">
                <a16:creationId xmlns:a16="http://schemas.microsoft.com/office/drawing/2014/main" id="{0DDA1C3F-E08F-A55F-6DB0-94490FF9C49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06092" y="1581421"/>
            <a:ext cx="1633538" cy="852803"/>
          </a:xfrm>
          <a:prstGeom prst="rect">
            <a:avLst/>
          </a:prstGeom>
        </p:spPr>
      </p:pic>
      <p:sp>
        <p:nvSpPr>
          <p:cNvPr id="56" name="TextBox 55">
            <a:extLst>
              <a:ext uri="{FF2B5EF4-FFF2-40B4-BE49-F238E27FC236}">
                <a16:creationId xmlns:a16="http://schemas.microsoft.com/office/drawing/2014/main" id="{E494F4BD-5081-CB17-641A-DE58095E513A}"/>
              </a:ext>
            </a:extLst>
          </p:cNvPr>
          <p:cNvSpPr txBox="1"/>
          <p:nvPr/>
        </p:nvSpPr>
        <p:spPr>
          <a:xfrm>
            <a:off x="6458275" y="2762840"/>
            <a:ext cx="755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97B6"/>
                </a:solidFill>
                <a:effectLst/>
                <a:uLnTx/>
                <a:uFillTx/>
                <a:latin typeface="Alexandria" pitchFamily="2" charset="-78"/>
                <a:ea typeface="+mn-ea"/>
                <a:cs typeface="Alexandria" pitchFamily="2" charset="-78"/>
              </a:rPr>
              <a:t>CRO</a:t>
            </a:r>
          </a:p>
        </p:txBody>
      </p:sp>
      <p:pic>
        <p:nvPicPr>
          <p:cNvPr id="57" name="Graphic 56">
            <a:extLst>
              <a:ext uri="{FF2B5EF4-FFF2-40B4-BE49-F238E27FC236}">
                <a16:creationId xmlns:a16="http://schemas.microsoft.com/office/drawing/2014/main" id="{31B6C9B6-D183-A908-76C0-8341A01C3D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19174" y="1567136"/>
            <a:ext cx="1633538" cy="852803"/>
          </a:xfrm>
          <a:prstGeom prst="rect">
            <a:avLst/>
          </a:prstGeom>
        </p:spPr>
      </p:pic>
      <p:pic>
        <p:nvPicPr>
          <p:cNvPr id="58" name="Graphic 57">
            <a:extLst>
              <a:ext uri="{FF2B5EF4-FFF2-40B4-BE49-F238E27FC236}">
                <a16:creationId xmlns:a16="http://schemas.microsoft.com/office/drawing/2014/main" id="{BB568A3F-D70C-905E-10C0-A9A521EE92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84634" y="1581421"/>
            <a:ext cx="1633538" cy="852803"/>
          </a:xfrm>
          <a:prstGeom prst="rect">
            <a:avLst/>
          </a:prstGeom>
        </p:spPr>
      </p:pic>
      <p:pic>
        <p:nvPicPr>
          <p:cNvPr id="59" name="Graphic 58">
            <a:extLst>
              <a:ext uri="{FF2B5EF4-FFF2-40B4-BE49-F238E27FC236}">
                <a16:creationId xmlns:a16="http://schemas.microsoft.com/office/drawing/2014/main" id="{9F2788A5-3D3A-A8B0-9E0C-E57DC42925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714" y="1581421"/>
            <a:ext cx="1633538" cy="852803"/>
          </a:xfrm>
          <a:prstGeom prst="rect">
            <a:avLst/>
          </a:prstGeom>
        </p:spPr>
      </p:pic>
      <p:pic>
        <p:nvPicPr>
          <p:cNvPr id="60" name="Graphic 59">
            <a:extLst>
              <a:ext uri="{FF2B5EF4-FFF2-40B4-BE49-F238E27FC236}">
                <a16:creationId xmlns:a16="http://schemas.microsoft.com/office/drawing/2014/main" id="{7434E098-2232-703F-E331-FE0A140773F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88254" y="1581421"/>
            <a:ext cx="1633538" cy="852803"/>
          </a:xfrm>
          <a:prstGeom prst="rect">
            <a:avLst/>
          </a:prstGeom>
        </p:spPr>
      </p:pic>
      <p:sp>
        <p:nvSpPr>
          <p:cNvPr id="2" name="TextBox 1">
            <a:extLst>
              <a:ext uri="{FF2B5EF4-FFF2-40B4-BE49-F238E27FC236}">
                <a16:creationId xmlns:a16="http://schemas.microsoft.com/office/drawing/2014/main" id="{0A857014-AE6B-0452-28E5-3CBE273218C6}"/>
              </a:ext>
            </a:extLst>
          </p:cNvPr>
          <p:cNvSpPr txBox="1"/>
          <p:nvPr/>
        </p:nvSpPr>
        <p:spPr>
          <a:xfrm>
            <a:off x="2500356" y="3228064"/>
            <a:ext cx="1095172" cy="369332"/>
          </a:xfrm>
          <a:prstGeom prst="rect">
            <a:avLst/>
          </a:prstGeom>
          <a:noFill/>
          <a:ln w="3810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Black" panose="020B0A04020102020204" pitchFamily="34" charset="0"/>
                <a:ea typeface="+mn-ea"/>
                <a:cs typeface="Alexandria" pitchFamily="2" charset="-78"/>
              </a:rPr>
              <a:t>RELIEF</a:t>
            </a:r>
          </a:p>
        </p:txBody>
      </p:sp>
      <p:sp>
        <p:nvSpPr>
          <p:cNvPr id="4" name="TextBox 3">
            <a:extLst>
              <a:ext uri="{FF2B5EF4-FFF2-40B4-BE49-F238E27FC236}">
                <a16:creationId xmlns:a16="http://schemas.microsoft.com/office/drawing/2014/main" id="{416AB3C6-60CA-A99D-6AD4-8C4B26B7EE2B}"/>
              </a:ext>
            </a:extLst>
          </p:cNvPr>
          <p:cNvSpPr txBox="1"/>
          <p:nvPr/>
        </p:nvSpPr>
        <p:spPr>
          <a:xfrm>
            <a:off x="851499" y="3202798"/>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sp>
        <p:nvSpPr>
          <p:cNvPr id="5" name="TextBox 4">
            <a:extLst>
              <a:ext uri="{FF2B5EF4-FFF2-40B4-BE49-F238E27FC236}">
                <a16:creationId xmlns:a16="http://schemas.microsoft.com/office/drawing/2014/main" id="{4E3D3333-F498-B170-A26F-2584F54E3E1F}"/>
              </a:ext>
            </a:extLst>
          </p:cNvPr>
          <p:cNvSpPr txBox="1"/>
          <p:nvPr/>
        </p:nvSpPr>
        <p:spPr>
          <a:xfrm>
            <a:off x="4412140" y="3228064"/>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sp>
        <p:nvSpPr>
          <p:cNvPr id="6" name="TextBox 5">
            <a:extLst>
              <a:ext uri="{FF2B5EF4-FFF2-40B4-BE49-F238E27FC236}">
                <a16:creationId xmlns:a16="http://schemas.microsoft.com/office/drawing/2014/main" id="{D50656FB-30EB-1239-B06B-E544FB01111A}"/>
              </a:ext>
            </a:extLst>
          </p:cNvPr>
          <p:cNvSpPr txBox="1"/>
          <p:nvPr/>
        </p:nvSpPr>
        <p:spPr>
          <a:xfrm>
            <a:off x="6450259" y="3228064"/>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sp>
        <p:nvSpPr>
          <p:cNvPr id="7" name="TextBox 6">
            <a:extLst>
              <a:ext uri="{FF2B5EF4-FFF2-40B4-BE49-F238E27FC236}">
                <a16:creationId xmlns:a16="http://schemas.microsoft.com/office/drawing/2014/main" id="{92EE69C8-811A-CFD1-6CA6-867B5A2327E5}"/>
              </a:ext>
            </a:extLst>
          </p:cNvPr>
          <p:cNvSpPr txBox="1"/>
          <p:nvPr/>
        </p:nvSpPr>
        <p:spPr>
          <a:xfrm>
            <a:off x="8488807" y="3228064"/>
            <a:ext cx="763351"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lexandria" pitchFamily="2" charset="-78"/>
                <a:ea typeface="+mn-ea"/>
                <a:cs typeface="Alexandria" pitchFamily="2" charset="-78"/>
              </a:rPr>
              <a:t>relief</a:t>
            </a:r>
          </a:p>
        </p:txBody>
      </p:sp>
      <p:graphicFrame>
        <p:nvGraphicFramePr>
          <p:cNvPr id="10" name="Table 9">
            <a:extLst>
              <a:ext uri="{FF2B5EF4-FFF2-40B4-BE49-F238E27FC236}">
                <a16:creationId xmlns:a16="http://schemas.microsoft.com/office/drawing/2014/main" id="{B8FF48DC-378B-340F-8DFE-F451248C0346}"/>
              </a:ext>
            </a:extLst>
          </p:cNvPr>
          <p:cNvGraphicFramePr>
            <a:graphicFrameLocks noGrp="1"/>
          </p:cNvGraphicFramePr>
          <p:nvPr/>
        </p:nvGraphicFramePr>
        <p:xfrm>
          <a:off x="161590" y="3889604"/>
          <a:ext cx="11560206" cy="2007762"/>
        </p:xfrm>
        <a:graphic>
          <a:graphicData uri="http://schemas.openxmlformats.org/drawingml/2006/table">
            <a:tbl>
              <a:tblPr firstRow="1" bandRow="1">
                <a:tableStyleId>{5940675A-B579-460E-94D1-54222C63F5DA}</a:tableStyleId>
              </a:tblPr>
              <a:tblGrid>
                <a:gridCol w="444585">
                  <a:extLst>
                    <a:ext uri="{9D8B030D-6E8A-4147-A177-3AD203B41FA5}">
                      <a16:colId xmlns:a16="http://schemas.microsoft.com/office/drawing/2014/main" val="617658015"/>
                    </a:ext>
                  </a:extLst>
                </a:gridCol>
                <a:gridCol w="1571946">
                  <a:extLst>
                    <a:ext uri="{9D8B030D-6E8A-4147-A177-3AD203B41FA5}">
                      <a16:colId xmlns:a16="http://schemas.microsoft.com/office/drawing/2014/main" val="1862488082"/>
                    </a:ext>
                  </a:extLst>
                </a:gridCol>
                <a:gridCol w="1633591">
                  <a:extLst>
                    <a:ext uri="{9D8B030D-6E8A-4147-A177-3AD203B41FA5}">
                      <a16:colId xmlns:a16="http://schemas.microsoft.com/office/drawing/2014/main" val="3087035214"/>
                    </a:ext>
                  </a:extLst>
                </a:gridCol>
                <a:gridCol w="2044558">
                  <a:extLst>
                    <a:ext uri="{9D8B030D-6E8A-4147-A177-3AD203B41FA5}">
                      <a16:colId xmlns:a16="http://schemas.microsoft.com/office/drawing/2014/main" val="797520243"/>
                    </a:ext>
                  </a:extLst>
                </a:gridCol>
                <a:gridCol w="1982912">
                  <a:extLst>
                    <a:ext uri="{9D8B030D-6E8A-4147-A177-3AD203B41FA5}">
                      <a16:colId xmlns:a16="http://schemas.microsoft.com/office/drawing/2014/main" val="2873797439"/>
                    </a:ext>
                  </a:extLst>
                </a:gridCol>
                <a:gridCol w="2116476">
                  <a:extLst>
                    <a:ext uri="{9D8B030D-6E8A-4147-A177-3AD203B41FA5}">
                      <a16:colId xmlns:a16="http://schemas.microsoft.com/office/drawing/2014/main" val="2750542103"/>
                    </a:ext>
                  </a:extLst>
                </a:gridCol>
                <a:gridCol w="1766138">
                  <a:extLst>
                    <a:ext uri="{9D8B030D-6E8A-4147-A177-3AD203B41FA5}">
                      <a16:colId xmlns:a16="http://schemas.microsoft.com/office/drawing/2014/main" val="1548903121"/>
                    </a:ext>
                  </a:extLst>
                </a:gridCol>
              </a:tblGrid>
              <a:tr h="100388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ctr"/>
                      <a:r>
                        <a:rPr lang="en-US" dirty="0"/>
                        <a:t>No Constraints</a:t>
                      </a:r>
                    </a:p>
                  </a:txBody>
                  <a:tcPr anchor="ctr">
                    <a:solidFill>
                      <a:schemeClr val="tx2">
                        <a:lumMod val="20000"/>
                        <a:lumOff val="80000"/>
                      </a:schemeClr>
                    </a:solidFill>
                  </a:tcPr>
                </a:tc>
                <a:tc>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 Role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in Trial Design</a:t>
                      </a:r>
                    </a:p>
                  </a:txBody>
                  <a:tcPr anchor="ctr">
                    <a:solidFill>
                      <a:schemeClr val="tx2">
                        <a:lumMod val="20000"/>
                        <a:lumOff val="80000"/>
                      </a:schemeClr>
                    </a:solidFill>
                  </a:tcPr>
                </a:tc>
                <a:extLst>
                  <a:ext uri="{0D108BD9-81ED-4DB2-BD59-A6C34878D82A}">
                    <a16:rowId xmlns:a16="http://schemas.microsoft.com/office/drawing/2014/main" val="3493284355"/>
                  </a:ext>
                </a:extLst>
              </a:tr>
              <a:tr h="100388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31318174"/>
                  </a:ext>
                </a:extLst>
              </a:tr>
            </a:tbl>
          </a:graphicData>
        </a:graphic>
      </p:graphicFrame>
      <p:sp>
        <p:nvSpPr>
          <p:cNvPr id="11" name="TextBox 10">
            <a:extLst>
              <a:ext uri="{FF2B5EF4-FFF2-40B4-BE49-F238E27FC236}">
                <a16:creationId xmlns:a16="http://schemas.microsoft.com/office/drawing/2014/main" id="{2AD99E83-052A-4626-C9DA-C0CA58976159}"/>
              </a:ext>
            </a:extLst>
          </p:cNvPr>
          <p:cNvSpPr txBox="1"/>
          <p:nvPr/>
        </p:nvSpPr>
        <p:spPr>
          <a:xfrm rot="16200000">
            <a:off x="10427" y="5293485"/>
            <a:ext cx="70243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2BC"/>
                </a:solidFill>
                <a:effectLst/>
                <a:uLnTx/>
                <a:uFillTx/>
                <a:latin typeface="Alexandria" pitchFamily="2" charset="-78"/>
                <a:ea typeface="+mn-ea"/>
                <a:cs typeface="Alexandria" pitchFamily="2" charset="-78"/>
              </a:rPr>
              <a:t>Driver:</a:t>
            </a:r>
          </a:p>
        </p:txBody>
      </p:sp>
      <p:sp>
        <p:nvSpPr>
          <p:cNvPr id="12" name="TextBox 11">
            <a:extLst>
              <a:ext uri="{FF2B5EF4-FFF2-40B4-BE49-F238E27FC236}">
                <a16:creationId xmlns:a16="http://schemas.microsoft.com/office/drawing/2014/main" id="{3AC37592-A01D-7AE7-09A7-BC277D386E9C}"/>
              </a:ext>
            </a:extLst>
          </p:cNvPr>
          <p:cNvSpPr txBox="1"/>
          <p:nvPr/>
        </p:nvSpPr>
        <p:spPr>
          <a:xfrm rot="16200000">
            <a:off x="-526819" y="4249615"/>
            <a:ext cx="17769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2BC"/>
                </a:solidFill>
                <a:effectLst/>
                <a:uLnTx/>
                <a:uFillTx/>
                <a:latin typeface="Alexandria" pitchFamily="2" charset="-78"/>
                <a:ea typeface="+mn-ea"/>
                <a:cs typeface="Alexandria" pitchFamily="2" charset="-78"/>
              </a:rPr>
              <a:t>Constraint:</a:t>
            </a:r>
          </a:p>
        </p:txBody>
      </p:sp>
      <p:pic>
        <p:nvPicPr>
          <p:cNvPr id="14" name="Graphic 13" descr="Loan with solid fill">
            <a:extLst>
              <a:ext uri="{FF2B5EF4-FFF2-40B4-BE49-F238E27FC236}">
                <a16:creationId xmlns:a16="http://schemas.microsoft.com/office/drawing/2014/main" id="{DE04EE81-7F85-670E-1ADC-4256B42188A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0330" y="4035474"/>
            <a:ext cx="685800" cy="685800"/>
          </a:xfrm>
          <a:prstGeom prst="rect">
            <a:avLst/>
          </a:prstGeom>
        </p:spPr>
      </p:pic>
      <p:pic>
        <p:nvPicPr>
          <p:cNvPr id="15" name="Graphic 14" descr="Future with solid fill">
            <a:extLst>
              <a:ext uri="{FF2B5EF4-FFF2-40B4-BE49-F238E27FC236}">
                <a16:creationId xmlns:a16="http://schemas.microsoft.com/office/drawing/2014/main" id="{B865C281-A44E-0A0D-85EA-AE1E83D4E3E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554932" y="3954591"/>
            <a:ext cx="914400" cy="914400"/>
          </a:xfrm>
          <a:prstGeom prst="rect">
            <a:avLst/>
          </a:prstGeom>
        </p:spPr>
      </p:pic>
      <p:pic>
        <p:nvPicPr>
          <p:cNvPr id="16" name="Graphic 15" descr="Future with solid fill">
            <a:extLst>
              <a:ext uri="{FF2B5EF4-FFF2-40B4-BE49-F238E27FC236}">
                <a16:creationId xmlns:a16="http://schemas.microsoft.com/office/drawing/2014/main" id="{A9AA0E41-602D-E052-C2C9-E0C61073DE9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222860" y="4080877"/>
            <a:ext cx="685800" cy="685800"/>
          </a:xfrm>
          <a:prstGeom prst="rect">
            <a:avLst/>
          </a:prstGeom>
        </p:spPr>
      </p:pic>
      <p:pic>
        <p:nvPicPr>
          <p:cNvPr id="18" name="Graphic 17" descr="Juggler with solid fill">
            <a:extLst>
              <a:ext uri="{FF2B5EF4-FFF2-40B4-BE49-F238E27FC236}">
                <a16:creationId xmlns:a16="http://schemas.microsoft.com/office/drawing/2014/main" id="{B47509CE-B161-BF89-D991-2BD8A9AEBB6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36615" y="3930914"/>
            <a:ext cx="914400" cy="914400"/>
          </a:xfrm>
          <a:prstGeom prst="rect">
            <a:avLst/>
          </a:prstGeom>
        </p:spPr>
      </p:pic>
      <p:pic>
        <p:nvPicPr>
          <p:cNvPr id="20" name="Picture 6" descr="Regulatory compliance - Free business ...">
            <a:extLst>
              <a:ext uri="{FF2B5EF4-FFF2-40B4-BE49-F238E27FC236}">
                <a16:creationId xmlns:a16="http://schemas.microsoft.com/office/drawing/2014/main" id="{7810FD61-05F4-A871-2782-B4B17824BD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64059" y="4006835"/>
            <a:ext cx="833884" cy="833884"/>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c 25" descr="Loan with solid fill">
            <a:extLst>
              <a:ext uri="{FF2B5EF4-FFF2-40B4-BE49-F238E27FC236}">
                <a16:creationId xmlns:a16="http://schemas.microsoft.com/office/drawing/2014/main" id="{E829C47F-CE23-319D-6711-96FE3B0D15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565259" y="5077683"/>
            <a:ext cx="685800" cy="685800"/>
          </a:xfrm>
          <a:prstGeom prst="rect">
            <a:avLst/>
          </a:prstGeom>
        </p:spPr>
      </p:pic>
      <p:pic>
        <p:nvPicPr>
          <p:cNvPr id="33" name="Graphic 32" descr="Loan with solid fill">
            <a:extLst>
              <a:ext uri="{FF2B5EF4-FFF2-40B4-BE49-F238E27FC236}">
                <a16:creationId xmlns:a16="http://schemas.microsoft.com/office/drawing/2014/main" id="{9E25AF94-F358-CD14-8163-BF94B5A495D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34862" y="5077683"/>
            <a:ext cx="685800" cy="685800"/>
          </a:xfrm>
          <a:prstGeom prst="rect">
            <a:avLst/>
          </a:prstGeom>
        </p:spPr>
      </p:pic>
      <p:sp>
        <p:nvSpPr>
          <p:cNvPr id="35" name="TextBox 34">
            <a:extLst>
              <a:ext uri="{FF2B5EF4-FFF2-40B4-BE49-F238E27FC236}">
                <a16:creationId xmlns:a16="http://schemas.microsoft.com/office/drawing/2014/main" id="{6354B973-50DE-796F-EC40-3EBEE56F13C9}"/>
              </a:ext>
            </a:extLst>
          </p:cNvPr>
          <p:cNvSpPr txBox="1"/>
          <p:nvPr/>
        </p:nvSpPr>
        <p:spPr>
          <a:xfrm>
            <a:off x="2498713" y="5235917"/>
            <a:ext cx="1095172" cy="369332"/>
          </a:xfrm>
          <a:prstGeom prst="rect">
            <a:avLst/>
          </a:prstGeom>
          <a:noFill/>
          <a:ln w="3810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Black" panose="020B0A04020102020204" pitchFamily="34" charset="0"/>
                <a:ea typeface="+mn-ea"/>
                <a:cs typeface="Alexandria" pitchFamily="2" charset="-78"/>
              </a:rPr>
              <a:t>RELIEF</a:t>
            </a:r>
          </a:p>
        </p:txBody>
      </p:sp>
      <p:pic>
        <p:nvPicPr>
          <p:cNvPr id="36" name="Graphic 35" descr="Angel face outline outline">
            <a:extLst>
              <a:ext uri="{FF2B5EF4-FFF2-40B4-BE49-F238E27FC236}">
                <a16:creationId xmlns:a16="http://schemas.microsoft.com/office/drawing/2014/main" id="{E4F37D50-2944-C4FB-6D27-EF9CFD03FA6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527582" y="5031963"/>
            <a:ext cx="685800" cy="685800"/>
          </a:xfrm>
          <a:prstGeom prst="rect">
            <a:avLst/>
          </a:prstGeom>
        </p:spPr>
      </p:pic>
      <p:pic>
        <p:nvPicPr>
          <p:cNvPr id="37" name="Graphic 36" descr="Angel face outline outline">
            <a:extLst>
              <a:ext uri="{FF2B5EF4-FFF2-40B4-BE49-F238E27FC236}">
                <a16:creationId xmlns:a16="http://schemas.microsoft.com/office/drawing/2014/main" id="{F2DE68A9-3728-159C-C4E9-016F55313C4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458503" y="5077683"/>
            <a:ext cx="685800" cy="685800"/>
          </a:xfrm>
          <a:prstGeom prst="rect">
            <a:avLst/>
          </a:prstGeom>
        </p:spPr>
      </p:pic>
      <p:pic>
        <p:nvPicPr>
          <p:cNvPr id="38" name="Graphic 37" descr="Angel face outline outline">
            <a:extLst>
              <a:ext uri="{FF2B5EF4-FFF2-40B4-BE49-F238E27FC236}">
                <a16:creationId xmlns:a16="http://schemas.microsoft.com/office/drawing/2014/main" id="{803ABB37-F478-2724-C7D1-AE767CBAA2F2}"/>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489034" y="5031963"/>
            <a:ext cx="685800" cy="685800"/>
          </a:xfrm>
          <a:prstGeom prst="rect">
            <a:avLst/>
          </a:prstGeom>
        </p:spPr>
      </p:pic>
      <p:pic>
        <p:nvPicPr>
          <p:cNvPr id="2052" name="Picture 4" descr="Map - Free icons">
            <a:extLst>
              <a:ext uri="{FF2B5EF4-FFF2-40B4-BE49-F238E27FC236}">
                <a16:creationId xmlns:a16="http://schemas.microsoft.com/office/drawing/2014/main" id="{3633C7E6-85C9-D125-4BFA-9670C0C788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4275" y="4132092"/>
            <a:ext cx="679988" cy="679988"/>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41" name="Oval 40">
            <a:extLst>
              <a:ext uri="{FF2B5EF4-FFF2-40B4-BE49-F238E27FC236}">
                <a16:creationId xmlns:a16="http://schemas.microsoft.com/office/drawing/2014/main" id="{00E8C5B2-DA6D-3EBF-A2D3-BA24E3523AF3}"/>
              </a:ext>
            </a:extLst>
          </p:cNvPr>
          <p:cNvSpPr/>
          <p:nvPr/>
        </p:nvSpPr>
        <p:spPr>
          <a:xfrm>
            <a:off x="2440632" y="1436322"/>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349455C8-DE92-3720-66F1-E9F41B121C29}"/>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2812875" y="1776685"/>
            <a:ext cx="470135" cy="470135"/>
          </a:xfrm>
          <a:prstGeom prst="rect">
            <a:avLst/>
          </a:prstGeom>
        </p:spPr>
      </p:pic>
      <p:sp>
        <p:nvSpPr>
          <p:cNvPr id="43" name="TextBox 42">
            <a:extLst>
              <a:ext uri="{FF2B5EF4-FFF2-40B4-BE49-F238E27FC236}">
                <a16:creationId xmlns:a16="http://schemas.microsoft.com/office/drawing/2014/main" id="{58159887-6781-EAAA-C099-F370E5754CD9}"/>
              </a:ext>
            </a:extLst>
          </p:cNvPr>
          <p:cNvSpPr txBox="1"/>
          <p:nvPr/>
        </p:nvSpPr>
        <p:spPr>
          <a:xfrm rot="16200000">
            <a:off x="72945" y="3244481"/>
            <a:ext cx="5774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2BC"/>
                </a:solidFill>
                <a:effectLst/>
                <a:uLnTx/>
                <a:uFillTx/>
                <a:latin typeface="Alexandria" pitchFamily="2" charset="-78"/>
                <a:ea typeface="+mn-ea"/>
                <a:cs typeface="Alexandria" pitchFamily="2" charset="-78"/>
              </a:rPr>
              <a:t>Goal:</a:t>
            </a:r>
          </a:p>
        </p:txBody>
      </p:sp>
    </p:spTree>
    <p:extLst>
      <p:ext uri="{BB962C8B-B14F-4D97-AF65-F5344CB8AC3E}">
        <p14:creationId xmlns:p14="http://schemas.microsoft.com/office/powerpoint/2010/main" val="44997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EC8CB-3B5A-BFAF-3CAB-F2173086B8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CBA002-3108-5DF6-D222-21127CC04C9D}"/>
              </a:ext>
            </a:extLst>
          </p:cNvPr>
          <p:cNvSpPr>
            <a:spLocks noGrp="1"/>
          </p:cNvSpPr>
          <p:nvPr>
            <p:ph type="title"/>
          </p:nvPr>
        </p:nvSpPr>
        <p:spPr/>
        <p:txBody>
          <a:bodyPr/>
          <a:lstStyle/>
          <a:p>
            <a:r>
              <a:rPr lang="en-US" dirty="0"/>
              <a:t>Endpoints: Key Attributes</a:t>
            </a:r>
          </a:p>
        </p:txBody>
      </p:sp>
      <p:sp>
        <p:nvSpPr>
          <p:cNvPr id="45" name="TextBox 44">
            <a:extLst>
              <a:ext uri="{FF2B5EF4-FFF2-40B4-BE49-F238E27FC236}">
                <a16:creationId xmlns:a16="http://schemas.microsoft.com/office/drawing/2014/main" id="{D7C1D1AA-F79A-07E1-6E49-29B2B5EBB46C}"/>
              </a:ext>
            </a:extLst>
          </p:cNvPr>
          <p:cNvSpPr txBox="1"/>
          <p:nvPr/>
        </p:nvSpPr>
        <p:spPr>
          <a:xfrm>
            <a:off x="4379280" y="2762840"/>
            <a:ext cx="8290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Sites</a:t>
            </a:r>
          </a:p>
        </p:txBody>
      </p:sp>
      <p:sp>
        <p:nvSpPr>
          <p:cNvPr id="46" name="TextBox 45">
            <a:extLst>
              <a:ext uri="{FF2B5EF4-FFF2-40B4-BE49-F238E27FC236}">
                <a16:creationId xmlns:a16="http://schemas.microsoft.com/office/drawing/2014/main" id="{4F09216C-66C5-2D2A-5493-64A56A771337}"/>
              </a:ext>
            </a:extLst>
          </p:cNvPr>
          <p:cNvSpPr txBox="1"/>
          <p:nvPr/>
        </p:nvSpPr>
        <p:spPr>
          <a:xfrm>
            <a:off x="10375070" y="2762840"/>
            <a:ext cx="1059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B5BD"/>
                </a:solidFill>
                <a:effectLst/>
                <a:uLnTx/>
                <a:uFillTx/>
                <a:latin typeface="Alexandria" pitchFamily="2" charset="-78"/>
                <a:ea typeface="+mn-ea"/>
                <a:cs typeface="Alexandria" pitchFamily="2" charset="-78"/>
              </a:rPr>
              <a:t>Payors</a:t>
            </a:r>
          </a:p>
        </p:txBody>
      </p:sp>
      <p:sp>
        <p:nvSpPr>
          <p:cNvPr id="47" name="TextBox 46">
            <a:extLst>
              <a:ext uri="{FF2B5EF4-FFF2-40B4-BE49-F238E27FC236}">
                <a16:creationId xmlns:a16="http://schemas.microsoft.com/office/drawing/2014/main" id="{860E3E5A-FCFC-DB08-B20E-19091D52CD0B}"/>
              </a:ext>
            </a:extLst>
          </p:cNvPr>
          <p:cNvSpPr txBox="1"/>
          <p:nvPr/>
        </p:nvSpPr>
        <p:spPr>
          <a:xfrm>
            <a:off x="587911" y="27628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D379B"/>
                </a:solidFill>
                <a:effectLst/>
                <a:uLnTx/>
                <a:uFillTx/>
                <a:latin typeface="Alexandria" pitchFamily="2" charset="-78"/>
                <a:ea typeface="+mn-ea"/>
                <a:cs typeface="Alexandria" pitchFamily="2" charset="-78"/>
              </a:rPr>
              <a:t>Sponsor</a:t>
            </a:r>
          </a:p>
        </p:txBody>
      </p:sp>
      <p:sp>
        <p:nvSpPr>
          <p:cNvPr id="48" name="TextBox 47">
            <a:extLst>
              <a:ext uri="{FF2B5EF4-FFF2-40B4-BE49-F238E27FC236}">
                <a16:creationId xmlns:a16="http://schemas.microsoft.com/office/drawing/2014/main" id="{7E64240D-3699-5CA7-B18C-6976C93E60E7}"/>
              </a:ext>
            </a:extLst>
          </p:cNvPr>
          <p:cNvSpPr txBox="1"/>
          <p:nvPr/>
        </p:nvSpPr>
        <p:spPr>
          <a:xfrm>
            <a:off x="7978661" y="2762840"/>
            <a:ext cx="1783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4993B"/>
                </a:solidFill>
                <a:effectLst/>
                <a:uLnTx/>
                <a:uFillTx/>
                <a:latin typeface="Alexandria" pitchFamily="2" charset="-78"/>
                <a:ea typeface="+mn-ea"/>
                <a:cs typeface="Alexandria" pitchFamily="2" charset="-78"/>
              </a:rPr>
              <a:t>Regulators</a:t>
            </a:r>
          </a:p>
        </p:txBody>
      </p:sp>
      <p:grpSp>
        <p:nvGrpSpPr>
          <p:cNvPr id="49" name="Group 48">
            <a:extLst>
              <a:ext uri="{FF2B5EF4-FFF2-40B4-BE49-F238E27FC236}">
                <a16:creationId xmlns:a16="http://schemas.microsoft.com/office/drawing/2014/main" id="{BB7AC4D6-55FB-B103-B4E9-F65AB0B7FEC8}"/>
              </a:ext>
            </a:extLst>
          </p:cNvPr>
          <p:cNvGrpSpPr/>
          <p:nvPr/>
        </p:nvGrpSpPr>
        <p:grpSpPr>
          <a:xfrm>
            <a:off x="2402400" y="2749945"/>
            <a:ext cx="1277914" cy="400110"/>
            <a:chOff x="2405056" y="2704808"/>
            <a:chExt cx="1277914" cy="400110"/>
          </a:xfrm>
        </p:grpSpPr>
        <p:sp>
          <p:nvSpPr>
            <p:cNvPr id="50" name="Rectangle 49">
              <a:extLst>
                <a:ext uri="{FF2B5EF4-FFF2-40B4-BE49-F238E27FC236}">
                  <a16:creationId xmlns:a16="http://schemas.microsoft.com/office/drawing/2014/main" id="{5FDBC9B3-74CC-4C6E-3D43-59D71ABB8D4A}"/>
                </a:ext>
              </a:extLst>
            </p:cNvPr>
            <p:cNvSpPr/>
            <p:nvPr/>
          </p:nvSpPr>
          <p:spPr>
            <a:xfrm>
              <a:off x="2440632" y="2762840"/>
              <a:ext cx="1200299"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8F0AFB0C-543F-1203-7D58-B93DF7799569}"/>
                </a:ext>
              </a:extLst>
            </p:cNvPr>
            <p:cNvSpPr txBox="1"/>
            <p:nvPr/>
          </p:nvSpPr>
          <p:spPr>
            <a:xfrm>
              <a:off x="2405056" y="2704808"/>
              <a:ext cx="1277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Patients</a:t>
              </a:r>
            </a:p>
          </p:txBody>
        </p:sp>
      </p:grpSp>
      <p:pic>
        <p:nvPicPr>
          <p:cNvPr id="55" name="Graphic 54">
            <a:extLst>
              <a:ext uri="{FF2B5EF4-FFF2-40B4-BE49-F238E27FC236}">
                <a16:creationId xmlns:a16="http://schemas.microsoft.com/office/drawing/2014/main" id="{B71D386D-205C-7949-3F0B-FBD52AD889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6092" y="1581421"/>
            <a:ext cx="1633538" cy="852803"/>
          </a:xfrm>
          <a:prstGeom prst="rect">
            <a:avLst/>
          </a:prstGeom>
        </p:spPr>
      </p:pic>
      <p:sp>
        <p:nvSpPr>
          <p:cNvPr id="56" name="TextBox 55">
            <a:extLst>
              <a:ext uri="{FF2B5EF4-FFF2-40B4-BE49-F238E27FC236}">
                <a16:creationId xmlns:a16="http://schemas.microsoft.com/office/drawing/2014/main" id="{818F2699-0880-CBCB-CE69-B69F5E07A16F}"/>
              </a:ext>
            </a:extLst>
          </p:cNvPr>
          <p:cNvSpPr txBox="1"/>
          <p:nvPr/>
        </p:nvSpPr>
        <p:spPr>
          <a:xfrm>
            <a:off x="6458275" y="2762840"/>
            <a:ext cx="755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97B6"/>
                </a:solidFill>
                <a:effectLst/>
                <a:uLnTx/>
                <a:uFillTx/>
                <a:latin typeface="Alexandria" pitchFamily="2" charset="-78"/>
                <a:ea typeface="+mn-ea"/>
                <a:cs typeface="Alexandria" pitchFamily="2" charset="-78"/>
              </a:rPr>
              <a:t>CRO</a:t>
            </a:r>
          </a:p>
        </p:txBody>
      </p:sp>
      <p:pic>
        <p:nvPicPr>
          <p:cNvPr id="57" name="Graphic 56">
            <a:extLst>
              <a:ext uri="{FF2B5EF4-FFF2-40B4-BE49-F238E27FC236}">
                <a16:creationId xmlns:a16="http://schemas.microsoft.com/office/drawing/2014/main" id="{66D7A4A0-F99D-FBCF-F3B3-15F74BEEFF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19174" y="1567136"/>
            <a:ext cx="1633538" cy="852803"/>
          </a:xfrm>
          <a:prstGeom prst="rect">
            <a:avLst/>
          </a:prstGeom>
        </p:spPr>
      </p:pic>
      <p:pic>
        <p:nvPicPr>
          <p:cNvPr id="58" name="Graphic 57">
            <a:extLst>
              <a:ext uri="{FF2B5EF4-FFF2-40B4-BE49-F238E27FC236}">
                <a16:creationId xmlns:a16="http://schemas.microsoft.com/office/drawing/2014/main" id="{4EAB5778-4E87-4E2E-E29A-27BFACE74C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84634" y="1581421"/>
            <a:ext cx="1633538" cy="852803"/>
          </a:xfrm>
          <a:prstGeom prst="rect">
            <a:avLst/>
          </a:prstGeom>
        </p:spPr>
      </p:pic>
      <p:pic>
        <p:nvPicPr>
          <p:cNvPr id="59" name="Graphic 58">
            <a:extLst>
              <a:ext uri="{FF2B5EF4-FFF2-40B4-BE49-F238E27FC236}">
                <a16:creationId xmlns:a16="http://schemas.microsoft.com/office/drawing/2014/main" id="{DB6AF633-AB0B-D74C-7AD5-B752A8694A6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53714" y="1581421"/>
            <a:ext cx="1633538" cy="852803"/>
          </a:xfrm>
          <a:prstGeom prst="rect">
            <a:avLst/>
          </a:prstGeom>
        </p:spPr>
      </p:pic>
      <p:pic>
        <p:nvPicPr>
          <p:cNvPr id="60" name="Graphic 59">
            <a:extLst>
              <a:ext uri="{FF2B5EF4-FFF2-40B4-BE49-F238E27FC236}">
                <a16:creationId xmlns:a16="http://schemas.microsoft.com/office/drawing/2014/main" id="{30A9397F-29A5-EBC4-7D42-0A419A4A687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088254" y="1581421"/>
            <a:ext cx="1633538" cy="852803"/>
          </a:xfrm>
          <a:prstGeom prst="rect">
            <a:avLst/>
          </a:prstGeom>
        </p:spPr>
      </p:pic>
      <p:sp>
        <p:nvSpPr>
          <p:cNvPr id="41" name="Oval 40">
            <a:extLst>
              <a:ext uri="{FF2B5EF4-FFF2-40B4-BE49-F238E27FC236}">
                <a16:creationId xmlns:a16="http://schemas.microsoft.com/office/drawing/2014/main" id="{A97754E2-0BE2-EE8B-C09F-667D09922BF3}"/>
              </a:ext>
            </a:extLst>
          </p:cNvPr>
          <p:cNvSpPr/>
          <p:nvPr/>
        </p:nvSpPr>
        <p:spPr>
          <a:xfrm>
            <a:off x="2440632" y="1436322"/>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E4F90904-6DF8-AEDE-845D-D4276B58C6A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812875" y="1776685"/>
            <a:ext cx="470135" cy="470135"/>
          </a:xfrm>
          <a:prstGeom prst="rect">
            <a:avLst/>
          </a:prstGeom>
        </p:spPr>
      </p:pic>
      <p:sp>
        <p:nvSpPr>
          <p:cNvPr id="8" name="TextBox 7">
            <a:extLst>
              <a:ext uri="{FF2B5EF4-FFF2-40B4-BE49-F238E27FC236}">
                <a16:creationId xmlns:a16="http://schemas.microsoft.com/office/drawing/2014/main" id="{5B0BF828-B159-634E-F79E-DC318281F825}"/>
              </a:ext>
            </a:extLst>
          </p:cNvPr>
          <p:cNvSpPr txBox="1"/>
          <p:nvPr/>
        </p:nvSpPr>
        <p:spPr>
          <a:xfrm>
            <a:off x="10535090" y="5383530"/>
            <a:ext cx="10160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Value</a:t>
            </a:r>
          </a:p>
        </p:txBody>
      </p:sp>
      <p:sp>
        <p:nvSpPr>
          <p:cNvPr id="9" name="TextBox 8">
            <a:extLst>
              <a:ext uri="{FF2B5EF4-FFF2-40B4-BE49-F238E27FC236}">
                <a16:creationId xmlns:a16="http://schemas.microsoft.com/office/drawing/2014/main" id="{E062B508-FC98-CCC0-6605-516877D10D52}"/>
              </a:ext>
            </a:extLst>
          </p:cNvPr>
          <p:cNvSpPr txBox="1"/>
          <p:nvPr/>
        </p:nvSpPr>
        <p:spPr>
          <a:xfrm>
            <a:off x="8362459" y="4192202"/>
            <a:ext cx="9230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Valid</a:t>
            </a:r>
          </a:p>
        </p:txBody>
      </p:sp>
      <p:sp>
        <p:nvSpPr>
          <p:cNvPr id="13" name="TextBox 12">
            <a:extLst>
              <a:ext uri="{FF2B5EF4-FFF2-40B4-BE49-F238E27FC236}">
                <a16:creationId xmlns:a16="http://schemas.microsoft.com/office/drawing/2014/main" id="{AD1BB546-7276-393B-9F3B-B4EDDD66DBF1}"/>
              </a:ext>
            </a:extLst>
          </p:cNvPr>
          <p:cNvSpPr txBox="1"/>
          <p:nvPr/>
        </p:nvSpPr>
        <p:spPr>
          <a:xfrm>
            <a:off x="2435787" y="4232754"/>
            <a:ext cx="12243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Matter</a:t>
            </a:r>
          </a:p>
        </p:txBody>
      </p:sp>
      <p:sp>
        <p:nvSpPr>
          <p:cNvPr id="17" name="TextBox 16">
            <a:extLst>
              <a:ext uri="{FF2B5EF4-FFF2-40B4-BE49-F238E27FC236}">
                <a16:creationId xmlns:a16="http://schemas.microsoft.com/office/drawing/2014/main" id="{032749B5-77C3-C026-7303-5FDDEB315F48}"/>
              </a:ext>
            </a:extLst>
          </p:cNvPr>
          <p:cNvSpPr txBox="1"/>
          <p:nvPr/>
        </p:nvSpPr>
        <p:spPr>
          <a:xfrm>
            <a:off x="3829542" y="4232754"/>
            <a:ext cx="19529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Measurable</a:t>
            </a:r>
          </a:p>
        </p:txBody>
      </p:sp>
      <p:sp>
        <p:nvSpPr>
          <p:cNvPr id="19" name="TextBox 18">
            <a:extLst>
              <a:ext uri="{FF2B5EF4-FFF2-40B4-BE49-F238E27FC236}">
                <a16:creationId xmlns:a16="http://schemas.microsoft.com/office/drawing/2014/main" id="{150D9D24-90C7-C29C-F9E9-3CCDB9B6C013}"/>
              </a:ext>
            </a:extLst>
          </p:cNvPr>
          <p:cNvSpPr txBox="1"/>
          <p:nvPr/>
        </p:nvSpPr>
        <p:spPr>
          <a:xfrm>
            <a:off x="110047" y="4232754"/>
            <a:ext cx="2156295" cy="18158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Valid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Interpretable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High-Signal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Low-Noise</a:t>
            </a:r>
          </a:p>
        </p:txBody>
      </p:sp>
      <p:sp>
        <p:nvSpPr>
          <p:cNvPr id="21" name="TextBox 20">
            <a:extLst>
              <a:ext uri="{FF2B5EF4-FFF2-40B4-BE49-F238E27FC236}">
                <a16:creationId xmlns:a16="http://schemas.microsoft.com/office/drawing/2014/main" id="{E19BC2F4-8041-FDB9-CA1B-E853E513BC6A}"/>
              </a:ext>
            </a:extLst>
          </p:cNvPr>
          <p:cNvSpPr txBox="1"/>
          <p:nvPr/>
        </p:nvSpPr>
        <p:spPr>
          <a:xfrm>
            <a:off x="5757794" y="4232754"/>
            <a:ext cx="2156295" cy="18158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Valid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Interpretable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High-Signal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2BC"/>
                </a:solidFill>
                <a:effectLst/>
                <a:uLnTx/>
                <a:uFillTx/>
                <a:latin typeface="Figtree"/>
                <a:ea typeface="+mn-ea"/>
                <a:cs typeface="+mn-cs"/>
              </a:rPr>
              <a:t>Low-Noise</a:t>
            </a:r>
          </a:p>
        </p:txBody>
      </p:sp>
    </p:spTree>
    <p:extLst>
      <p:ext uri="{BB962C8B-B14F-4D97-AF65-F5344CB8AC3E}">
        <p14:creationId xmlns:p14="http://schemas.microsoft.com/office/powerpoint/2010/main" val="30825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8C48-65CF-DDDD-6661-2BE76E5ED8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DF5B2D-B0DE-3585-26FA-D2DA1DC960C2}"/>
              </a:ext>
            </a:extLst>
          </p:cNvPr>
          <p:cNvSpPr>
            <a:spLocks noGrp="1"/>
          </p:cNvSpPr>
          <p:nvPr>
            <p:ph type="title"/>
          </p:nvPr>
        </p:nvSpPr>
        <p:spPr/>
        <p:txBody>
          <a:bodyPr/>
          <a:lstStyle/>
          <a:p>
            <a:r>
              <a:rPr lang="en-US" dirty="0"/>
              <a:t>Endpoints: Key Attributes</a:t>
            </a:r>
          </a:p>
        </p:txBody>
      </p:sp>
      <p:sp>
        <p:nvSpPr>
          <p:cNvPr id="45" name="TextBox 44">
            <a:extLst>
              <a:ext uri="{FF2B5EF4-FFF2-40B4-BE49-F238E27FC236}">
                <a16:creationId xmlns:a16="http://schemas.microsoft.com/office/drawing/2014/main" id="{B3EF8438-FF6C-3855-6E93-E5CF0D176109}"/>
              </a:ext>
            </a:extLst>
          </p:cNvPr>
          <p:cNvSpPr txBox="1"/>
          <p:nvPr/>
        </p:nvSpPr>
        <p:spPr>
          <a:xfrm>
            <a:off x="4379280" y="2762840"/>
            <a:ext cx="8290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Sites</a:t>
            </a:r>
          </a:p>
        </p:txBody>
      </p:sp>
      <p:sp>
        <p:nvSpPr>
          <p:cNvPr id="46" name="TextBox 45">
            <a:extLst>
              <a:ext uri="{FF2B5EF4-FFF2-40B4-BE49-F238E27FC236}">
                <a16:creationId xmlns:a16="http://schemas.microsoft.com/office/drawing/2014/main" id="{4C900B90-18C3-ABE0-F823-09A9BFD3121A}"/>
              </a:ext>
            </a:extLst>
          </p:cNvPr>
          <p:cNvSpPr txBox="1"/>
          <p:nvPr/>
        </p:nvSpPr>
        <p:spPr>
          <a:xfrm>
            <a:off x="10375070" y="2762840"/>
            <a:ext cx="1059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B5BD"/>
                </a:solidFill>
                <a:effectLst/>
                <a:uLnTx/>
                <a:uFillTx/>
                <a:latin typeface="Alexandria" pitchFamily="2" charset="-78"/>
                <a:ea typeface="+mn-ea"/>
                <a:cs typeface="Alexandria" pitchFamily="2" charset="-78"/>
              </a:rPr>
              <a:t>Payors</a:t>
            </a:r>
          </a:p>
        </p:txBody>
      </p:sp>
      <p:sp>
        <p:nvSpPr>
          <p:cNvPr id="47" name="TextBox 46">
            <a:extLst>
              <a:ext uri="{FF2B5EF4-FFF2-40B4-BE49-F238E27FC236}">
                <a16:creationId xmlns:a16="http://schemas.microsoft.com/office/drawing/2014/main" id="{D76BBC7C-63C1-72C9-3684-677F26FFDA70}"/>
              </a:ext>
            </a:extLst>
          </p:cNvPr>
          <p:cNvSpPr txBox="1"/>
          <p:nvPr/>
        </p:nvSpPr>
        <p:spPr>
          <a:xfrm>
            <a:off x="587911" y="27628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D379B"/>
                </a:solidFill>
                <a:effectLst/>
                <a:uLnTx/>
                <a:uFillTx/>
                <a:latin typeface="Alexandria" pitchFamily="2" charset="-78"/>
                <a:ea typeface="+mn-ea"/>
                <a:cs typeface="Alexandria" pitchFamily="2" charset="-78"/>
              </a:rPr>
              <a:t>Sponsor</a:t>
            </a:r>
          </a:p>
        </p:txBody>
      </p:sp>
      <p:sp>
        <p:nvSpPr>
          <p:cNvPr id="48" name="TextBox 47">
            <a:extLst>
              <a:ext uri="{FF2B5EF4-FFF2-40B4-BE49-F238E27FC236}">
                <a16:creationId xmlns:a16="http://schemas.microsoft.com/office/drawing/2014/main" id="{8E007D3C-1BEE-911F-805E-190517537800}"/>
              </a:ext>
            </a:extLst>
          </p:cNvPr>
          <p:cNvSpPr txBox="1"/>
          <p:nvPr/>
        </p:nvSpPr>
        <p:spPr>
          <a:xfrm>
            <a:off x="7978661" y="2762840"/>
            <a:ext cx="1783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4993B"/>
                </a:solidFill>
                <a:effectLst/>
                <a:uLnTx/>
                <a:uFillTx/>
                <a:latin typeface="Alexandria" pitchFamily="2" charset="-78"/>
                <a:ea typeface="+mn-ea"/>
                <a:cs typeface="Alexandria" pitchFamily="2" charset="-78"/>
              </a:rPr>
              <a:t>Regulators</a:t>
            </a:r>
          </a:p>
        </p:txBody>
      </p:sp>
      <p:grpSp>
        <p:nvGrpSpPr>
          <p:cNvPr id="49" name="Group 48">
            <a:extLst>
              <a:ext uri="{FF2B5EF4-FFF2-40B4-BE49-F238E27FC236}">
                <a16:creationId xmlns:a16="http://schemas.microsoft.com/office/drawing/2014/main" id="{7199B311-A730-535A-8AD4-E3456CAD2085}"/>
              </a:ext>
            </a:extLst>
          </p:cNvPr>
          <p:cNvGrpSpPr/>
          <p:nvPr/>
        </p:nvGrpSpPr>
        <p:grpSpPr>
          <a:xfrm>
            <a:off x="2402400" y="2749945"/>
            <a:ext cx="1277914" cy="400110"/>
            <a:chOff x="2405056" y="2704808"/>
            <a:chExt cx="1277914" cy="400110"/>
          </a:xfrm>
        </p:grpSpPr>
        <p:sp>
          <p:nvSpPr>
            <p:cNvPr id="50" name="Rectangle 49">
              <a:extLst>
                <a:ext uri="{FF2B5EF4-FFF2-40B4-BE49-F238E27FC236}">
                  <a16:creationId xmlns:a16="http://schemas.microsoft.com/office/drawing/2014/main" id="{4769C6B4-278C-316C-6202-075B946FBCF9}"/>
                </a:ext>
              </a:extLst>
            </p:cNvPr>
            <p:cNvSpPr/>
            <p:nvPr/>
          </p:nvSpPr>
          <p:spPr>
            <a:xfrm>
              <a:off x="2440632" y="2762840"/>
              <a:ext cx="1200299"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AF0585DE-FCE9-4FB2-F2D3-B938497A3AC7}"/>
                </a:ext>
              </a:extLst>
            </p:cNvPr>
            <p:cNvSpPr txBox="1"/>
            <p:nvPr/>
          </p:nvSpPr>
          <p:spPr>
            <a:xfrm>
              <a:off x="2405056" y="2704808"/>
              <a:ext cx="1277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Patients</a:t>
              </a:r>
            </a:p>
          </p:txBody>
        </p:sp>
      </p:grpSp>
      <p:pic>
        <p:nvPicPr>
          <p:cNvPr id="55" name="Graphic 54">
            <a:extLst>
              <a:ext uri="{FF2B5EF4-FFF2-40B4-BE49-F238E27FC236}">
                <a16:creationId xmlns:a16="http://schemas.microsoft.com/office/drawing/2014/main" id="{63B40104-FBC4-43E0-6B05-E8C884A1E10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06092" y="1581421"/>
            <a:ext cx="1633538" cy="852803"/>
          </a:xfrm>
          <a:prstGeom prst="rect">
            <a:avLst/>
          </a:prstGeom>
        </p:spPr>
      </p:pic>
      <p:sp>
        <p:nvSpPr>
          <p:cNvPr id="56" name="TextBox 55">
            <a:extLst>
              <a:ext uri="{FF2B5EF4-FFF2-40B4-BE49-F238E27FC236}">
                <a16:creationId xmlns:a16="http://schemas.microsoft.com/office/drawing/2014/main" id="{8C106D74-FFE6-47B7-6C22-5081A353E65D}"/>
              </a:ext>
            </a:extLst>
          </p:cNvPr>
          <p:cNvSpPr txBox="1"/>
          <p:nvPr/>
        </p:nvSpPr>
        <p:spPr>
          <a:xfrm>
            <a:off x="6458275" y="2762840"/>
            <a:ext cx="755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97B6"/>
                </a:solidFill>
                <a:effectLst/>
                <a:uLnTx/>
                <a:uFillTx/>
                <a:latin typeface="Alexandria" pitchFamily="2" charset="-78"/>
                <a:ea typeface="+mn-ea"/>
                <a:cs typeface="Alexandria" pitchFamily="2" charset="-78"/>
              </a:rPr>
              <a:t>CRO</a:t>
            </a:r>
          </a:p>
        </p:txBody>
      </p:sp>
      <p:pic>
        <p:nvPicPr>
          <p:cNvPr id="57" name="Graphic 56">
            <a:extLst>
              <a:ext uri="{FF2B5EF4-FFF2-40B4-BE49-F238E27FC236}">
                <a16:creationId xmlns:a16="http://schemas.microsoft.com/office/drawing/2014/main" id="{60501D54-1B5F-AE91-F2B3-E8659C2B71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19174" y="1567136"/>
            <a:ext cx="1633538" cy="852803"/>
          </a:xfrm>
          <a:prstGeom prst="rect">
            <a:avLst/>
          </a:prstGeom>
        </p:spPr>
      </p:pic>
      <p:pic>
        <p:nvPicPr>
          <p:cNvPr id="58" name="Graphic 57">
            <a:extLst>
              <a:ext uri="{FF2B5EF4-FFF2-40B4-BE49-F238E27FC236}">
                <a16:creationId xmlns:a16="http://schemas.microsoft.com/office/drawing/2014/main" id="{30657264-1B59-E027-83CB-4B7DE9543C4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84634" y="1581421"/>
            <a:ext cx="1633538" cy="852803"/>
          </a:xfrm>
          <a:prstGeom prst="rect">
            <a:avLst/>
          </a:prstGeom>
        </p:spPr>
      </p:pic>
      <p:pic>
        <p:nvPicPr>
          <p:cNvPr id="59" name="Graphic 58">
            <a:extLst>
              <a:ext uri="{FF2B5EF4-FFF2-40B4-BE49-F238E27FC236}">
                <a16:creationId xmlns:a16="http://schemas.microsoft.com/office/drawing/2014/main" id="{DE24C7F4-96FA-06D0-643A-20CD44832C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714" y="1581421"/>
            <a:ext cx="1633538" cy="852803"/>
          </a:xfrm>
          <a:prstGeom prst="rect">
            <a:avLst/>
          </a:prstGeom>
        </p:spPr>
      </p:pic>
      <p:pic>
        <p:nvPicPr>
          <p:cNvPr id="60" name="Graphic 59">
            <a:extLst>
              <a:ext uri="{FF2B5EF4-FFF2-40B4-BE49-F238E27FC236}">
                <a16:creationId xmlns:a16="http://schemas.microsoft.com/office/drawing/2014/main" id="{6775A20F-3A6D-72F0-DB64-946E401B3AC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88254" y="1581421"/>
            <a:ext cx="1633538" cy="852803"/>
          </a:xfrm>
          <a:prstGeom prst="rect">
            <a:avLst/>
          </a:prstGeom>
        </p:spPr>
      </p:pic>
      <p:pic>
        <p:nvPicPr>
          <p:cNvPr id="9" name="Graphic 8" descr="Checkbox Checked with solid fill">
            <a:extLst>
              <a:ext uri="{FF2B5EF4-FFF2-40B4-BE49-F238E27FC236}">
                <a16:creationId xmlns:a16="http://schemas.microsoft.com/office/drawing/2014/main" id="{8309C35E-6A9F-824B-6E6F-E7D7FA70111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9276" y="2431216"/>
            <a:ext cx="914400" cy="914400"/>
          </a:xfrm>
          <a:prstGeom prst="rect">
            <a:avLst/>
          </a:prstGeom>
        </p:spPr>
      </p:pic>
      <p:pic>
        <p:nvPicPr>
          <p:cNvPr id="10" name="Graphic 9" descr="Checkbox Checked with solid fill">
            <a:extLst>
              <a:ext uri="{FF2B5EF4-FFF2-40B4-BE49-F238E27FC236}">
                <a16:creationId xmlns:a16="http://schemas.microsoft.com/office/drawing/2014/main" id="{5B442E31-86A2-3DE1-D7E2-1A83A154159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652318" y="2473064"/>
            <a:ext cx="914400" cy="914400"/>
          </a:xfrm>
          <a:prstGeom prst="rect">
            <a:avLst/>
          </a:prstGeom>
        </p:spPr>
      </p:pic>
      <p:pic>
        <p:nvPicPr>
          <p:cNvPr id="11" name="Graphic 10" descr="Checkbox Checked with solid fill">
            <a:extLst>
              <a:ext uri="{FF2B5EF4-FFF2-40B4-BE49-F238E27FC236}">
                <a16:creationId xmlns:a16="http://schemas.microsoft.com/office/drawing/2014/main" id="{74FB7DDC-69C3-47C3-7151-EE626523523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15890" y="2492800"/>
            <a:ext cx="914400" cy="914400"/>
          </a:xfrm>
          <a:prstGeom prst="rect">
            <a:avLst/>
          </a:prstGeom>
        </p:spPr>
      </p:pic>
      <p:pic>
        <p:nvPicPr>
          <p:cNvPr id="12" name="Graphic 11" descr="Checkbox Checked with solid fill">
            <a:extLst>
              <a:ext uri="{FF2B5EF4-FFF2-40B4-BE49-F238E27FC236}">
                <a16:creationId xmlns:a16="http://schemas.microsoft.com/office/drawing/2014/main" id="{110AFAD9-D77D-96F8-671F-C4F3A55060B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394008" y="2514600"/>
            <a:ext cx="914400" cy="914400"/>
          </a:xfrm>
          <a:prstGeom prst="rect">
            <a:avLst/>
          </a:prstGeom>
        </p:spPr>
      </p:pic>
      <p:pic>
        <p:nvPicPr>
          <p:cNvPr id="13" name="Graphic 12" descr="Checkbox Checked with solid fill">
            <a:extLst>
              <a:ext uri="{FF2B5EF4-FFF2-40B4-BE49-F238E27FC236}">
                <a16:creationId xmlns:a16="http://schemas.microsoft.com/office/drawing/2014/main" id="{B91ACD2A-0CC6-505F-F94F-294F7C25C88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687252" y="2533224"/>
            <a:ext cx="914400" cy="914400"/>
          </a:xfrm>
          <a:prstGeom prst="rect">
            <a:avLst/>
          </a:prstGeom>
        </p:spPr>
      </p:pic>
      <p:sp>
        <p:nvSpPr>
          <p:cNvPr id="14" name="Oval 13">
            <a:extLst>
              <a:ext uri="{FF2B5EF4-FFF2-40B4-BE49-F238E27FC236}">
                <a16:creationId xmlns:a16="http://schemas.microsoft.com/office/drawing/2014/main" id="{A4217DAF-4F57-F4FE-D926-B11CD19FEBC2}"/>
              </a:ext>
            </a:extLst>
          </p:cNvPr>
          <p:cNvSpPr/>
          <p:nvPr/>
        </p:nvSpPr>
        <p:spPr>
          <a:xfrm>
            <a:off x="2440632" y="1436322"/>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5" name="Graphic 14">
            <a:extLst>
              <a:ext uri="{FF2B5EF4-FFF2-40B4-BE49-F238E27FC236}">
                <a16:creationId xmlns:a16="http://schemas.microsoft.com/office/drawing/2014/main" id="{6C14E518-4341-3F94-0A08-1B924A16C96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812875" y="1776685"/>
            <a:ext cx="470135" cy="470135"/>
          </a:xfrm>
          <a:prstGeom prst="rect">
            <a:avLst/>
          </a:prstGeom>
        </p:spPr>
      </p:pic>
    </p:spTree>
    <p:extLst>
      <p:ext uri="{BB962C8B-B14F-4D97-AF65-F5344CB8AC3E}">
        <p14:creationId xmlns:p14="http://schemas.microsoft.com/office/powerpoint/2010/main" val="4058348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227E8-A27C-DC05-1CEF-0284F79509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47D797-998F-68F8-BD68-05FFA538708A}"/>
              </a:ext>
            </a:extLst>
          </p:cNvPr>
          <p:cNvSpPr>
            <a:spLocks noGrp="1"/>
          </p:cNvSpPr>
          <p:nvPr>
            <p:ph type="title"/>
          </p:nvPr>
        </p:nvSpPr>
        <p:spPr/>
        <p:txBody>
          <a:bodyPr/>
          <a:lstStyle/>
          <a:p>
            <a:r>
              <a:rPr lang="en-US" dirty="0"/>
              <a:t>Shared Goal: Safe, Effective, Meaningful Therapeutic Solutions</a:t>
            </a:r>
          </a:p>
        </p:txBody>
      </p:sp>
      <p:grpSp>
        <p:nvGrpSpPr>
          <p:cNvPr id="6" name="Group 5">
            <a:extLst>
              <a:ext uri="{FF2B5EF4-FFF2-40B4-BE49-F238E27FC236}">
                <a16:creationId xmlns:a16="http://schemas.microsoft.com/office/drawing/2014/main" id="{E5F8080C-1E02-99F0-0EAF-3A34E060FB33}"/>
              </a:ext>
            </a:extLst>
          </p:cNvPr>
          <p:cNvGrpSpPr/>
          <p:nvPr/>
        </p:nvGrpSpPr>
        <p:grpSpPr>
          <a:xfrm>
            <a:off x="4587071" y="3165102"/>
            <a:ext cx="3017859" cy="3017586"/>
            <a:chOff x="5252082" y="1028700"/>
            <a:chExt cx="3257127" cy="3256832"/>
          </a:xfrm>
        </p:grpSpPr>
        <p:sp>
          <p:nvSpPr>
            <p:cNvPr id="7" name="Freeform: Shape 6">
              <a:extLst>
                <a:ext uri="{FF2B5EF4-FFF2-40B4-BE49-F238E27FC236}">
                  <a16:creationId xmlns:a16="http://schemas.microsoft.com/office/drawing/2014/main" id="{97D8102D-CF99-D9ED-D97C-8626B9EB1416}"/>
                </a:ext>
              </a:extLst>
            </p:cNvPr>
            <p:cNvSpPr/>
            <p:nvPr/>
          </p:nvSpPr>
          <p:spPr>
            <a:xfrm>
              <a:off x="5252082" y="2181801"/>
              <a:ext cx="1139886" cy="1775019"/>
            </a:xfrm>
            <a:custGeom>
              <a:avLst/>
              <a:gdLst>
                <a:gd name="connsiteX0" fmla="*/ 1139886 w 1139886"/>
                <a:gd name="connsiteY0" fmla="*/ 1097380 h 1775019"/>
                <a:gd name="connsiteX1" fmla="*/ 647560 w 1139886"/>
                <a:gd name="connsiteY1" fmla="*/ 1775020 h 1775019"/>
                <a:gd name="connsiteX2" fmla="*/ 183143 w 1139886"/>
                <a:gd name="connsiteY2" fmla="*/ 1225984 h 1775019"/>
                <a:gd name="connsiteX3" fmla="*/ 0 w 1139886"/>
                <a:gd name="connsiteY3" fmla="*/ 475166 h 1775019"/>
                <a:gd name="connsiteX4" fmla="*/ 70516 w 1139886"/>
                <a:gd name="connsiteY4" fmla="*/ 0 h 1775019"/>
                <a:gd name="connsiteX5" fmla="*/ 867292 w 1139886"/>
                <a:gd name="connsiteY5" fmla="*/ 258886 h 1775019"/>
                <a:gd name="connsiteX6" fmla="*/ 837212 w 1139886"/>
                <a:gd name="connsiteY6" fmla="*/ 475265 h 1775019"/>
                <a:gd name="connsiteX7" fmla="*/ 1139886 w 1139886"/>
                <a:gd name="connsiteY7" fmla="*/ 1097380 h 177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886" h="1775019">
                  <a:moveTo>
                    <a:pt x="1139886" y="1097380"/>
                  </a:moveTo>
                  <a:lnTo>
                    <a:pt x="647560" y="1775020"/>
                  </a:lnTo>
                  <a:cubicBezTo>
                    <a:pt x="454751" y="1629156"/>
                    <a:pt x="294489" y="1439898"/>
                    <a:pt x="183143" y="1225984"/>
                  </a:cubicBezTo>
                  <a:cubicBezTo>
                    <a:pt x="63316" y="995995"/>
                    <a:pt x="0" y="736321"/>
                    <a:pt x="0" y="475166"/>
                  </a:cubicBezTo>
                  <a:cubicBezTo>
                    <a:pt x="0" y="313326"/>
                    <a:pt x="23768" y="153655"/>
                    <a:pt x="70516" y="0"/>
                  </a:cubicBezTo>
                  <a:lnTo>
                    <a:pt x="867292" y="258886"/>
                  </a:lnTo>
                  <a:cubicBezTo>
                    <a:pt x="847666" y="327725"/>
                    <a:pt x="837212" y="400311"/>
                    <a:pt x="837212" y="475265"/>
                  </a:cubicBezTo>
                  <a:cubicBezTo>
                    <a:pt x="837212" y="727346"/>
                    <a:pt x="955658" y="952305"/>
                    <a:pt x="1139886" y="1097380"/>
                  </a:cubicBezTo>
                  <a:close/>
                </a:path>
              </a:pathLst>
            </a:custGeom>
            <a:solidFill>
              <a:srgbClr val="ADB5BD"/>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0F582360-EA7E-489D-EC3D-3FF5C71652A9}"/>
                </a:ext>
              </a:extLst>
            </p:cNvPr>
            <p:cNvSpPr/>
            <p:nvPr/>
          </p:nvSpPr>
          <p:spPr>
            <a:xfrm>
              <a:off x="5340941" y="1028700"/>
              <a:ext cx="1510117" cy="1355772"/>
            </a:xfrm>
            <a:custGeom>
              <a:avLst/>
              <a:gdLst>
                <a:gd name="connsiteX0" fmla="*/ 1510118 w 1510117"/>
                <a:gd name="connsiteY0" fmla="*/ 0 h 1355772"/>
                <a:gd name="connsiteX1" fmla="*/ 1510118 w 1510117"/>
                <a:gd name="connsiteY1" fmla="*/ 837606 h 1355772"/>
                <a:gd name="connsiteX2" fmla="*/ 796777 w 1510117"/>
                <a:gd name="connsiteY2" fmla="*/ 1355773 h 1355772"/>
                <a:gd name="connsiteX3" fmla="*/ 0 w 1510117"/>
                <a:gd name="connsiteY3" fmla="*/ 1096887 h 1355772"/>
                <a:gd name="connsiteX4" fmla="*/ 573296 w 1510117"/>
                <a:gd name="connsiteY4" fmla="*/ 317369 h 1355772"/>
                <a:gd name="connsiteX5" fmla="*/ 1510118 w 1510117"/>
                <a:gd name="connsiteY5" fmla="*/ 0 h 1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117" h="1355772">
                  <a:moveTo>
                    <a:pt x="1510118" y="0"/>
                  </a:moveTo>
                  <a:lnTo>
                    <a:pt x="1510118" y="837606"/>
                  </a:lnTo>
                  <a:cubicBezTo>
                    <a:pt x="1182294" y="849638"/>
                    <a:pt x="904769" y="1062073"/>
                    <a:pt x="796777" y="1355773"/>
                  </a:cubicBezTo>
                  <a:lnTo>
                    <a:pt x="0" y="1096887"/>
                  </a:lnTo>
                  <a:cubicBezTo>
                    <a:pt x="107696" y="784251"/>
                    <a:pt x="305436" y="515207"/>
                    <a:pt x="573296" y="317369"/>
                  </a:cubicBezTo>
                  <a:cubicBezTo>
                    <a:pt x="846778" y="115389"/>
                    <a:pt x="1170065" y="5917"/>
                    <a:pt x="1510118" y="0"/>
                  </a:cubicBezTo>
                  <a:close/>
                </a:path>
              </a:pathLst>
            </a:custGeom>
            <a:solidFill>
              <a:srgbClr val="CD379B"/>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990EFB48-B76E-506C-DC91-A2291D890E81}"/>
                </a:ext>
              </a:extLst>
            </p:cNvPr>
            <p:cNvSpPr/>
            <p:nvPr/>
          </p:nvSpPr>
          <p:spPr>
            <a:xfrm>
              <a:off x="6910233" y="1028700"/>
              <a:ext cx="1510216" cy="1355772"/>
            </a:xfrm>
            <a:custGeom>
              <a:avLst/>
              <a:gdLst>
                <a:gd name="connsiteX0" fmla="*/ 1510216 w 1510216"/>
                <a:gd name="connsiteY0" fmla="*/ 1096887 h 1355772"/>
                <a:gd name="connsiteX1" fmla="*/ 713440 w 1510216"/>
                <a:gd name="connsiteY1" fmla="*/ 1355773 h 1355772"/>
                <a:gd name="connsiteX2" fmla="*/ 0 w 1510216"/>
                <a:gd name="connsiteY2" fmla="*/ 837606 h 1355772"/>
                <a:gd name="connsiteX3" fmla="*/ 0 w 1510216"/>
                <a:gd name="connsiteY3" fmla="*/ 0 h 1355772"/>
                <a:gd name="connsiteX4" fmla="*/ 936920 w 1510216"/>
                <a:gd name="connsiteY4" fmla="*/ 317369 h 1355772"/>
                <a:gd name="connsiteX5" fmla="*/ 1510216 w 1510216"/>
                <a:gd name="connsiteY5" fmla="*/ 1096887 h 1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216" h="1355772">
                  <a:moveTo>
                    <a:pt x="1510216" y="1096887"/>
                  </a:moveTo>
                  <a:lnTo>
                    <a:pt x="713440" y="1355773"/>
                  </a:lnTo>
                  <a:cubicBezTo>
                    <a:pt x="605349" y="1062073"/>
                    <a:pt x="327823" y="849638"/>
                    <a:pt x="0" y="837606"/>
                  </a:cubicBezTo>
                  <a:lnTo>
                    <a:pt x="0" y="0"/>
                  </a:lnTo>
                  <a:cubicBezTo>
                    <a:pt x="340053" y="5917"/>
                    <a:pt x="663438" y="115389"/>
                    <a:pt x="936920" y="317369"/>
                  </a:cubicBezTo>
                  <a:cubicBezTo>
                    <a:pt x="1204781" y="515207"/>
                    <a:pt x="1402520" y="784251"/>
                    <a:pt x="1510216" y="1096887"/>
                  </a:cubicBezTo>
                  <a:close/>
                </a:path>
              </a:pathLst>
            </a:custGeom>
            <a:solidFill>
              <a:srgbClr val="1097B6"/>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234A2724-1AC5-D630-B960-2D7AD4263544}"/>
                </a:ext>
              </a:extLst>
            </p:cNvPr>
            <p:cNvSpPr/>
            <p:nvPr/>
          </p:nvSpPr>
          <p:spPr>
            <a:xfrm>
              <a:off x="5947473" y="3314094"/>
              <a:ext cx="1866344" cy="971438"/>
            </a:xfrm>
            <a:custGeom>
              <a:avLst/>
              <a:gdLst>
                <a:gd name="connsiteX0" fmla="*/ 1866345 w 1866344"/>
                <a:gd name="connsiteY0" fmla="*/ 677640 h 971438"/>
                <a:gd name="connsiteX1" fmla="*/ 933172 w 1866344"/>
                <a:gd name="connsiteY1" fmla="*/ 971438 h 971438"/>
                <a:gd name="connsiteX2" fmla="*/ 0 w 1866344"/>
                <a:gd name="connsiteY2" fmla="*/ 677640 h 971438"/>
                <a:gd name="connsiteX3" fmla="*/ 492327 w 1866344"/>
                <a:gd name="connsiteY3" fmla="*/ 0 h 971438"/>
                <a:gd name="connsiteX4" fmla="*/ 933172 w 1866344"/>
                <a:gd name="connsiteY4" fmla="*/ 134423 h 971438"/>
                <a:gd name="connsiteX5" fmla="*/ 1374018 w 1866344"/>
                <a:gd name="connsiteY5" fmla="*/ 0 h 971438"/>
                <a:gd name="connsiteX6" fmla="*/ 1866345 w 1866344"/>
                <a:gd name="connsiteY6" fmla="*/ 677640 h 9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344" h="971438">
                  <a:moveTo>
                    <a:pt x="1866345" y="677640"/>
                  </a:moveTo>
                  <a:cubicBezTo>
                    <a:pt x="1591975" y="869955"/>
                    <a:pt x="1269970" y="971438"/>
                    <a:pt x="933172" y="971438"/>
                  </a:cubicBezTo>
                  <a:cubicBezTo>
                    <a:pt x="596374" y="971438"/>
                    <a:pt x="274468" y="869955"/>
                    <a:pt x="0" y="677640"/>
                  </a:cubicBezTo>
                  <a:lnTo>
                    <a:pt x="492327" y="0"/>
                  </a:lnTo>
                  <a:cubicBezTo>
                    <a:pt x="618367" y="84816"/>
                    <a:pt x="770050" y="134423"/>
                    <a:pt x="933172" y="134423"/>
                  </a:cubicBezTo>
                  <a:cubicBezTo>
                    <a:pt x="1096295" y="134423"/>
                    <a:pt x="1247977" y="84816"/>
                    <a:pt x="1374018" y="0"/>
                  </a:cubicBezTo>
                  <a:lnTo>
                    <a:pt x="1866345" y="677640"/>
                  </a:lnTo>
                  <a:close/>
                </a:path>
              </a:pathLst>
            </a:custGeom>
            <a:solidFill>
              <a:srgbClr val="E4993B"/>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1BD57872-3ACA-83CA-844E-7B9B61487AA1}"/>
                </a:ext>
              </a:extLst>
            </p:cNvPr>
            <p:cNvSpPr/>
            <p:nvPr/>
          </p:nvSpPr>
          <p:spPr>
            <a:xfrm>
              <a:off x="7369323" y="2181801"/>
              <a:ext cx="1139886" cy="1775019"/>
            </a:xfrm>
            <a:custGeom>
              <a:avLst/>
              <a:gdLst>
                <a:gd name="connsiteX0" fmla="*/ 1139887 w 1139886"/>
                <a:gd name="connsiteY0" fmla="*/ 475166 h 1775019"/>
                <a:gd name="connsiteX1" fmla="*/ 956842 w 1139886"/>
                <a:gd name="connsiteY1" fmla="*/ 1225984 h 1775019"/>
                <a:gd name="connsiteX2" fmla="*/ 492327 w 1139886"/>
                <a:gd name="connsiteY2" fmla="*/ 1775020 h 1775019"/>
                <a:gd name="connsiteX3" fmla="*/ 0 w 1139886"/>
                <a:gd name="connsiteY3" fmla="*/ 1097380 h 1775019"/>
                <a:gd name="connsiteX4" fmla="*/ 302773 w 1139886"/>
                <a:gd name="connsiteY4" fmla="*/ 475265 h 1775019"/>
                <a:gd name="connsiteX5" fmla="*/ 272693 w 1139886"/>
                <a:gd name="connsiteY5" fmla="*/ 258886 h 1775019"/>
                <a:gd name="connsiteX6" fmla="*/ 1069371 w 1139886"/>
                <a:gd name="connsiteY6" fmla="*/ 0 h 1775019"/>
                <a:gd name="connsiteX7" fmla="*/ 1139887 w 1139886"/>
                <a:gd name="connsiteY7" fmla="*/ 475166 h 177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886" h="1775019">
                  <a:moveTo>
                    <a:pt x="1139887" y="475166"/>
                  </a:moveTo>
                  <a:cubicBezTo>
                    <a:pt x="1139887" y="736321"/>
                    <a:pt x="1076570" y="995995"/>
                    <a:pt x="956842" y="1225984"/>
                  </a:cubicBezTo>
                  <a:cubicBezTo>
                    <a:pt x="845496" y="1439898"/>
                    <a:pt x="685234" y="1629156"/>
                    <a:pt x="492327" y="1775020"/>
                  </a:cubicBezTo>
                  <a:lnTo>
                    <a:pt x="0" y="1097380"/>
                  </a:lnTo>
                  <a:cubicBezTo>
                    <a:pt x="184228" y="952404"/>
                    <a:pt x="302773" y="727444"/>
                    <a:pt x="302773" y="475265"/>
                  </a:cubicBezTo>
                  <a:cubicBezTo>
                    <a:pt x="302773" y="400311"/>
                    <a:pt x="292319" y="327725"/>
                    <a:pt x="272693" y="258886"/>
                  </a:cubicBezTo>
                  <a:lnTo>
                    <a:pt x="1069371" y="0"/>
                  </a:lnTo>
                  <a:cubicBezTo>
                    <a:pt x="1116217" y="153655"/>
                    <a:pt x="1139887" y="313326"/>
                    <a:pt x="1139887" y="475166"/>
                  </a:cubicBezTo>
                  <a:close/>
                </a:path>
              </a:pathLst>
            </a:custGeom>
            <a:solidFill>
              <a:srgbClr val="003142"/>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40D5116B-3466-F3E5-5AC4-330A5788A928}"/>
              </a:ext>
            </a:extLst>
          </p:cNvPr>
          <p:cNvSpPr txBox="1"/>
          <p:nvPr/>
        </p:nvSpPr>
        <p:spPr>
          <a:xfrm>
            <a:off x="4379280" y="2762840"/>
            <a:ext cx="8290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142"/>
                </a:solidFill>
                <a:effectLst/>
                <a:uLnTx/>
                <a:uFillTx/>
                <a:latin typeface="Alexandria" pitchFamily="2" charset="-78"/>
                <a:ea typeface="+mn-ea"/>
                <a:cs typeface="Alexandria" pitchFamily="2" charset="-78"/>
              </a:rPr>
              <a:t>Sites</a:t>
            </a:r>
          </a:p>
        </p:txBody>
      </p:sp>
      <p:sp>
        <p:nvSpPr>
          <p:cNvPr id="15" name="TextBox 14">
            <a:extLst>
              <a:ext uri="{FF2B5EF4-FFF2-40B4-BE49-F238E27FC236}">
                <a16:creationId xmlns:a16="http://schemas.microsoft.com/office/drawing/2014/main" id="{FF3A6EE5-2DE3-0036-70CA-8F8C708243CA}"/>
              </a:ext>
            </a:extLst>
          </p:cNvPr>
          <p:cNvSpPr txBox="1"/>
          <p:nvPr/>
        </p:nvSpPr>
        <p:spPr>
          <a:xfrm>
            <a:off x="10375070" y="2762840"/>
            <a:ext cx="1059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DB5BD"/>
                </a:solidFill>
                <a:effectLst/>
                <a:uLnTx/>
                <a:uFillTx/>
                <a:latin typeface="Alexandria" pitchFamily="2" charset="-78"/>
                <a:ea typeface="+mn-ea"/>
                <a:cs typeface="Alexandria" pitchFamily="2" charset="-78"/>
              </a:rPr>
              <a:t>Payors</a:t>
            </a:r>
          </a:p>
        </p:txBody>
      </p:sp>
      <p:sp>
        <p:nvSpPr>
          <p:cNvPr id="16" name="TextBox 15">
            <a:extLst>
              <a:ext uri="{FF2B5EF4-FFF2-40B4-BE49-F238E27FC236}">
                <a16:creationId xmlns:a16="http://schemas.microsoft.com/office/drawing/2014/main" id="{22352A98-9F61-5328-0085-503302D414E4}"/>
              </a:ext>
            </a:extLst>
          </p:cNvPr>
          <p:cNvSpPr txBox="1"/>
          <p:nvPr/>
        </p:nvSpPr>
        <p:spPr>
          <a:xfrm>
            <a:off x="587911" y="2762840"/>
            <a:ext cx="1269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D379B"/>
                </a:solidFill>
                <a:effectLst/>
                <a:uLnTx/>
                <a:uFillTx/>
                <a:latin typeface="Alexandria" pitchFamily="2" charset="-78"/>
                <a:ea typeface="+mn-ea"/>
                <a:cs typeface="Alexandria" pitchFamily="2" charset="-78"/>
              </a:rPr>
              <a:t>Sponsor</a:t>
            </a:r>
          </a:p>
        </p:txBody>
      </p:sp>
      <p:sp>
        <p:nvSpPr>
          <p:cNvPr id="17" name="TextBox 16">
            <a:extLst>
              <a:ext uri="{FF2B5EF4-FFF2-40B4-BE49-F238E27FC236}">
                <a16:creationId xmlns:a16="http://schemas.microsoft.com/office/drawing/2014/main" id="{74CDF04B-0014-5667-0B38-80618B3A0D71}"/>
              </a:ext>
            </a:extLst>
          </p:cNvPr>
          <p:cNvSpPr txBox="1"/>
          <p:nvPr/>
        </p:nvSpPr>
        <p:spPr>
          <a:xfrm>
            <a:off x="7978661" y="2762840"/>
            <a:ext cx="1783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4993B"/>
                </a:solidFill>
                <a:effectLst/>
                <a:uLnTx/>
                <a:uFillTx/>
                <a:latin typeface="Alexandria" pitchFamily="2" charset="-78"/>
                <a:ea typeface="+mn-ea"/>
                <a:cs typeface="Alexandria" pitchFamily="2" charset="-78"/>
              </a:rPr>
              <a:t>Regulators</a:t>
            </a:r>
          </a:p>
        </p:txBody>
      </p:sp>
      <p:grpSp>
        <p:nvGrpSpPr>
          <p:cNvPr id="18" name="Group 17">
            <a:extLst>
              <a:ext uri="{FF2B5EF4-FFF2-40B4-BE49-F238E27FC236}">
                <a16:creationId xmlns:a16="http://schemas.microsoft.com/office/drawing/2014/main" id="{48CA5F2F-5E93-B053-E7DA-CE50D394DE9F}"/>
              </a:ext>
            </a:extLst>
          </p:cNvPr>
          <p:cNvGrpSpPr/>
          <p:nvPr/>
        </p:nvGrpSpPr>
        <p:grpSpPr>
          <a:xfrm>
            <a:off x="2402400" y="2749945"/>
            <a:ext cx="1277914" cy="400110"/>
            <a:chOff x="2405056" y="2704808"/>
            <a:chExt cx="1277914" cy="400110"/>
          </a:xfrm>
        </p:grpSpPr>
        <p:sp>
          <p:nvSpPr>
            <p:cNvPr id="19" name="Rectangle 18">
              <a:extLst>
                <a:ext uri="{FF2B5EF4-FFF2-40B4-BE49-F238E27FC236}">
                  <a16:creationId xmlns:a16="http://schemas.microsoft.com/office/drawing/2014/main" id="{33CACFD2-D4E2-8BAC-FF09-4592B104D631}"/>
                </a:ext>
              </a:extLst>
            </p:cNvPr>
            <p:cNvSpPr/>
            <p:nvPr/>
          </p:nvSpPr>
          <p:spPr>
            <a:xfrm>
              <a:off x="2440632" y="2762840"/>
              <a:ext cx="1200299" cy="307385"/>
            </a:xfrm>
            <a:prstGeom prst="rect">
              <a:avLst/>
            </a:prstGeom>
            <a:solidFill>
              <a:srgbClr val="85E5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BA4BF459-6ED9-32F6-8C80-9AA7A1EE1C29}"/>
                </a:ext>
              </a:extLst>
            </p:cNvPr>
            <p:cNvSpPr txBox="1"/>
            <p:nvPr/>
          </p:nvSpPr>
          <p:spPr>
            <a:xfrm>
              <a:off x="2405056" y="2704808"/>
              <a:ext cx="1277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142"/>
                  </a:solidFill>
                  <a:effectLst/>
                  <a:uLnTx/>
                  <a:uFillTx/>
                  <a:latin typeface="Alexandria" pitchFamily="2" charset="-78"/>
                  <a:ea typeface="+mn-ea"/>
                  <a:cs typeface="Alexandria" pitchFamily="2" charset="-78"/>
                </a:rPr>
                <a:t>Patients</a:t>
              </a:r>
            </a:p>
          </p:txBody>
        </p:sp>
      </p:grpSp>
      <p:sp>
        <p:nvSpPr>
          <p:cNvPr id="21" name="TextBox 20">
            <a:extLst>
              <a:ext uri="{FF2B5EF4-FFF2-40B4-BE49-F238E27FC236}">
                <a16:creationId xmlns:a16="http://schemas.microsoft.com/office/drawing/2014/main" id="{7E2F533A-E319-DC58-D8AD-7A9D0B2F3A57}"/>
              </a:ext>
            </a:extLst>
          </p:cNvPr>
          <p:cNvSpPr txBox="1"/>
          <p:nvPr/>
        </p:nvSpPr>
        <p:spPr>
          <a:xfrm>
            <a:off x="6458275" y="2762840"/>
            <a:ext cx="755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97B6"/>
                </a:solidFill>
                <a:effectLst/>
                <a:uLnTx/>
                <a:uFillTx/>
                <a:latin typeface="Alexandria" pitchFamily="2" charset="-78"/>
                <a:ea typeface="+mn-ea"/>
                <a:cs typeface="Alexandria" pitchFamily="2" charset="-78"/>
              </a:rPr>
              <a:t>CRO</a:t>
            </a:r>
          </a:p>
        </p:txBody>
      </p:sp>
      <p:pic>
        <p:nvPicPr>
          <p:cNvPr id="22" name="Graphic 21" descr="Checkbox Checked with solid fill">
            <a:extLst>
              <a:ext uri="{FF2B5EF4-FFF2-40B4-BE49-F238E27FC236}">
                <a16:creationId xmlns:a16="http://schemas.microsoft.com/office/drawing/2014/main" id="{AD96BC3C-EF57-6606-19FB-620E3836843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9276" y="2431216"/>
            <a:ext cx="914400" cy="914400"/>
          </a:xfrm>
          <a:prstGeom prst="rect">
            <a:avLst/>
          </a:prstGeom>
        </p:spPr>
      </p:pic>
      <p:pic>
        <p:nvPicPr>
          <p:cNvPr id="23" name="Graphic 22" descr="Checkbox Checked with solid fill">
            <a:extLst>
              <a:ext uri="{FF2B5EF4-FFF2-40B4-BE49-F238E27FC236}">
                <a16:creationId xmlns:a16="http://schemas.microsoft.com/office/drawing/2014/main" id="{320AAABB-600F-206B-DE95-FDFF74C4630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52318" y="2473064"/>
            <a:ext cx="914400" cy="914400"/>
          </a:xfrm>
          <a:prstGeom prst="rect">
            <a:avLst/>
          </a:prstGeom>
        </p:spPr>
      </p:pic>
      <p:pic>
        <p:nvPicPr>
          <p:cNvPr id="24" name="Graphic 23" descr="Checkbox Checked with solid fill">
            <a:extLst>
              <a:ext uri="{FF2B5EF4-FFF2-40B4-BE49-F238E27FC236}">
                <a16:creationId xmlns:a16="http://schemas.microsoft.com/office/drawing/2014/main" id="{008EB998-1A0D-ABB3-73C3-33E3DFF062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15890" y="2492800"/>
            <a:ext cx="914400" cy="914400"/>
          </a:xfrm>
          <a:prstGeom prst="rect">
            <a:avLst/>
          </a:prstGeom>
        </p:spPr>
      </p:pic>
      <p:pic>
        <p:nvPicPr>
          <p:cNvPr id="25" name="Graphic 24" descr="Checkbox Checked with solid fill">
            <a:extLst>
              <a:ext uri="{FF2B5EF4-FFF2-40B4-BE49-F238E27FC236}">
                <a16:creationId xmlns:a16="http://schemas.microsoft.com/office/drawing/2014/main" id="{D9094E33-2C44-CDFB-B1D6-1A9980510AB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94008" y="2514600"/>
            <a:ext cx="914400" cy="914400"/>
          </a:xfrm>
          <a:prstGeom prst="rect">
            <a:avLst/>
          </a:prstGeom>
        </p:spPr>
      </p:pic>
      <p:pic>
        <p:nvPicPr>
          <p:cNvPr id="26" name="Graphic 25" descr="Checkbox Checked with solid fill">
            <a:extLst>
              <a:ext uri="{FF2B5EF4-FFF2-40B4-BE49-F238E27FC236}">
                <a16:creationId xmlns:a16="http://schemas.microsoft.com/office/drawing/2014/main" id="{2E23EC82-0C18-8B22-6F39-31002335E1E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87252" y="2533224"/>
            <a:ext cx="914400" cy="914400"/>
          </a:xfrm>
          <a:prstGeom prst="rect">
            <a:avLst/>
          </a:prstGeom>
        </p:spPr>
      </p:pic>
      <p:sp>
        <p:nvSpPr>
          <p:cNvPr id="27" name="Oval 26">
            <a:extLst>
              <a:ext uri="{FF2B5EF4-FFF2-40B4-BE49-F238E27FC236}">
                <a16:creationId xmlns:a16="http://schemas.microsoft.com/office/drawing/2014/main" id="{DF9FD6ED-E225-3E64-95A3-BF44AE0229BC}"/>
              </a:ext>
            </a:extLst>
          </p:cNvPr>
          <p:cNvSpPr/>
          <p:nvPr/>
        </p:nvSpPr>
        <p:spPr>
          <a:xfrm>
            <a:off x="5524500" y="4104576"/>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28" name="Graphic 27">
            <a:extLst>
              <a:ext uri="{FF2B5EF4-FFF2-40B4-BE49-F238E27FC236}">
                <a16:creationId xmlns:a16="http://schemas.microsoft.com/office/drawing/2014/main" id="{25085963-A810-CA04-63A0-29B016C6214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96743" y="4444939"/>
            <a:ext cx="470135" cy="470135"/>
          </a:xfrm>
          <a:prstGeom prst="rect">
            <a:avLst/>
          </a:prstGeom>
        </p:spPr>
      </p:pic>
    </p:spTree>
    <p:extLst>
      <p:ext uri="{BB962C8B-B14F-4D97-AF65-F5344CB8AC3E}">
        <p14:creationId xmlns:p14="http://schemas.microsoft.com/office/powerpoint/2010/main" val="1612837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8E02-613E-4802-F75E-E5E960DC34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799680-4F05-D0DE-978E-A6BF2D2FB713}"/>
              </a:ext>
            </a:extLst>
          </p:cNvPr>
          <p:cNvSpPr>
            <a:spLocks noGrp="1"/>
          </p:cNvSpPr>
          <p:nvPr>
            <p:ph type="title"/>
          </p:nvPr>
        </p:nvSpPr>
        <p:spPr/>
        <p:txBody>
          <a:bodyPr/>
          <a:lstStyle/>
          <a:p>
            <a:r>
              <a:rPr lang="en-US" dirty="0" err="1"/>
              <a:t>PathMap</a:t>
            </a:r>
            <a:r>
              <a:rPr lang="en-US" dirty="0"/>
              <a:t> for Gaucher disease type 1</a:t>
            </a:r>
          </a:p>
        </p:txBody>
      </p:sp>
      <p:sp>
        <p:nvSpPr>
          <p:cNvPr id="4" name="TextBox 3">
            <a:extLst>
              <a:ext uri="{FF2B5EF4-FFF2-40B4-BE49-F238E27FC236}">
                <a16:creationId xmlns:a16="http://schemas.microsoft.com/office/drawing/2014/main" id="{D0CB4656-1E2B-BE32-3DA9-67F3E9A4A7F9}"/>
              </a:ext>
            </a:extLst>
          </p:cNvPr>
          <p:cNvSpPr txBox="1"/>
          <p:nvPr/>
        </p:nvSpPr>
        <p:spPr>
          <a:xfrm>
            <a:off x="1916224" y="6066468"/>
            <a:ext cx="102757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AGV, annualized growth velocity; BMB, bone marrow burden; BMD, bone mineral density; DSS, disease severity score; IFM, immuno-fluorescence microscopy; LC-MS/MS, liquid chromatography-tandem mass spectrometry;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PBMC, peripheral blood mononuclear cells</a:t>
            </a:r>
          </a:p>
        </p:txBody>
      </p:sp>
      <p:graphicFrame>
        <p:nvGraphicFramePr>
          <p:cNvPr id="5" name="Table 4">
            <a:extLst>
              <a:ext uri="{FF2B5EF4-FFF2-40B4-BE49-F238E27FC236}">
                <a16:creationId xmlns:a16="http://schemas.microsoft.com/office/drawing/2014/main" id="{D374993A-AD13-3CDE-8610-9670B091B571}"/>
              </a:ext>
            </a:extLst>
          </p:cNvPr>
          <p:cNvGraphicFramePr>
            <a:graphicFrameLocks noGrp="1"/>
          </p:cNvGraphicFramePr>
          <p:nvPr/>
        </p:nvGraphicFramePr>
        <p:xfrm>
          <a:off x="718718" y="1032797"/>
          <a:ext cx="11105958" cy="5074718"/>
        </p:xfrm>
        <a:graphic>
          <a:graphicData uri="http://schemas.openxmlformats.org/drawingml/2006/table">
            <a:tbl>
              <a:tblPr firstRow="1" bandRow="1">
                <a:tableStyleId>{5C22544A-7EE6-4342-B048-85BDC9FD1C3A}</a:tableStyleId>
              </a:tblPr>
              <a:tblGrid>
                <a:gridCol w="904867">
                  <a:extLst>
                    <a:ext uri="{9D8B030D-6E8A-4147-A177-3AD203B41FA5}">
                      <a16:colId xmlns:a16="http://schemas.microsoft.com/office/drawing/2014/main" val="3407614913"/>
                    </a:ext>
                  </a:extLst>
                </a:gridCol>
                <a:gridCol w="1213399">
                  <a:extLst>
                    <a:ext uri="{9D8B030D-6E8A-4147-A177-3AD203B41FA5}">
                      <a16:colId xmlns:a16="http://schemas.microsoft.com/office/drawing/2014/main" val="2827041962"/>
                    </a:ext>
                  </a:extLst>
                </a:gridCol>
                <a:gridCol w="1062892">
                  <a:extLst>
                    <a:ext uri="{9D8B030D-6E8A-4147-A177-3AD203B41FA5}">
                      <a16:colId xmlns:a16="http://schemas.microsoft.com/office/drawing/2014/main" val="3190277309"/>
                    </a:ext>
                  </a:extLst>
                </a:gridCol>
                <a:gridCol w="1289539">
                  <a:extLst>
                    <a:ext uri="{9D8B030D-6E8A-4147-A177-3AD203B41FA5}">
                      <a16:colId xmlns:a16="http://schemas.microsoft.com/office/drawing/2014/main" val="945685368"/>
                    </a:ext>
                  </a:extLst>
                </a:gridCol>
                <a:gridCol w="1422400">
                  <a:extLst>
                    <a:ext uri="{9D8B030D-6E8A-4147-A177-3AD203B41FA5}">
                      <a16:colId xmlns:a16="http://schemas.microsoft.com/office/drawing/2014/main" val="2706150263"/>
                    </a:ext>
                  </a:extLst>
                </a:gridCol>
                <a:gridCol w="1664677">
                  <a:extLst>
                    <a:ext uri="{9D8B030D-6E8A-4147-A177-3AD203B41FA5}">
                      <a16:colId xmlns:a16="http://schemas.microsoft.com/office/drawing/2014/main" val="964267682"/>
                    </a:ext>
                  </a:extLst>
                </a:gridCol>
                <a:gridCol w="1883508">
                  <a:extLst>
                    <a:ext uri="{9D8B030D-6E8A-4147-A177-3AD203B41FA5}">
                      <a16:colId xmlns:a16="http://schemas.microsoft.com/office/drawing/2014/main" val="3333124019"/>
                    </a:ext>
                  </a:extLst>
                </a:gridCol>
                <a:gridCol w="1664676">
                  <a:extLst>
                    <a:ext uri="{9D8B030D-6E8A-4147-A177-3AD203B41FA5}">
                      <a16:colId xmlns:a16="http://schemas.microsoft.com/office/drawing/2014/main" val="3562318940"/>
                    </a:ext>
                  </a:extLst>
                </a:gridCol>
              </a:tblGrid>
              <a:tr h="502718">
                <a:tc>
                  <a:txBody>
                    <a:bodyPr/>
                    <a:lstStyle/>
                    <a:p>
                      <a:r>
                        <a:rPr lang="en-US" sz="1600" dirty="0"/>
                        <a:t>Level</a:t>
                      </a:r>
                    </a:p>
                  </a:txBody>
                  <a:tcPr anchor="ctr"/>
                </a:tc>
                <a:tc>
                  <a:txBody>
                    <a:bodyPr/>
                    <a:lstStyle/>
                    <a:p>
                      <a:r>
                        <a:rPr lang="en-US" sz="1600" dirty="0"/>
                        <a:t>Gene</a:t>
                      </a:r>
                    </a:p>
                  </a:txBody>
                  <a:tcPr anchor="ctr"/>
                </a:tc>
                <a:tc>
                  <a:txBody>
                    <a:bodyPr/>
                    <a:lstStyle/>
                    <a:p>
                      <a:r>
                        <a:rPr lang="en-US" sz="1600" dirty="0"/>
                        <a:t>Protein</a:t>
                      </a:r>
                    </a:p>
                  </a:txBody>
                  <a:tcPr anchor="ctr"/>
                </a:tc>
                <a:tc>
                  <a:txBody>
                    <a:bodyPr/>
                    <a:lstStyle/>
                    <a:p>
                      <a:r>
                        <a:rPr lang="en-US" sz="1600" dirty="0"/>
                        <a:t>Biochemical</a:t>
                      </a:r>
                    </a:p>
                  </a:txBody>
                  <a:tcPr anchor="ctr"/>
                </a:tc>
                <a:tc>
                  <a:txBody>
                    <a:bodyPr/>
                    <a:lstStyle/>
                    <a:p>
                      <a:r>
                        <a:rPr lang="en-US" sz="1600" dirty="0"/>
                        <a:t>Cell</a:t>
                      </a:r>
                    </a:p>
                  </a:txBody>
                  <a:tcPr anchor="ctr"/>
                </a:tc>
                <a:tc>
                  <a:txBody>
                    <a:bodyPr/>
                    <a:lstStyle/>
                    <a:p>
                      <a:r>
                        <a:rPr lang="en-US" sz="1600" dirty="0"/>
                        <a:t>Organ</a:t>
                      </a:r>
                    </a:p>
                  </a:txBody>
                  <a:tcPr anchor="ctr"/>
                </a:tc>
                <a:tc>
                  <a:txBody>
                    <a:bodyPr/>
                    <a:lstStyle/>
                    <a:p>
                      <a:r>
                        <a:rPr lang="en-US" sz="1600" dirty="0"/>
                        <a:t>Early Clinical</a:t>
                      </a:r>
                    </a:p>
                  </a:txBody>
                  <a:tcPr anchor="ctr"/>
                </a:tc>
                <a:tc>
                  <a:txBody>
                    <a:bodyPr/>
                    <a:lstStyle/>
                    <a:p>
                      <a:r>
                        <a:rPr lang="en-US" sz="1600" dirty="0"/>
                        <a:t>Late Clinical</a:t>
                      </a:r>
                    </a:p>
                  </a:txBody>
                  <a:tcPr anchor="ctr"/>
                </a:tc>
                <a:extLst>
                  <a:ext uri="{0D108BD9-81ED-4DB2-BD59-A6C34878D82A}">
                    <a16:rowId xmlns:a16="http://schemas.microsoft.com/office/drawing/2014/main" val="3220829285"/>
                  </a:ext>
                </a:extLst>
              </a:tr>
              <a:tr h="2462926">
                <a:tc>
                  <a:txBody>
                    <a:bodyPr/>
                    <a:lstStyle/>
                    <a:p>
                      <a:r>
                        <a:rPr lang="en-US" sz="1600" dirty="0"/>
                        <a:t>Feature</a:t>
                      </a:r>
                    </a:p>
                  </a:txBody>
                  <a:tcPr/>
                </a:tc>
                <a:tc>
                  <a:txBody>
                    <a:bodyPr/>
                    <a:lstStyle/>
                    <a:p>
                      <a:r>
                        <a:rPr lang="en-US" sz="1600" dirty="0"/>
                        <a:t>Biallelic </a:t>
                      </a:r>
                      <a:r>
                        <a:rPr lang="en-US" sz="1600" i="1" dirty="0"/>
                        <a:t>GBA</a:t>
                      </a:r>
                      <a:r>
                        <a:rPr lang="en-US" sz="1600" dirty="0"/>
                        <a:t> mutations</a:t>
                      </a:r>
                    </a:p>
                  </a:txBody>
                  <a:tcPr/>
                </a:tc>
                <a:tc>
                  <a:txBody>
                    <a:bodyPr/>
                    <a:lstStyle/>
                    <a:p>
                      <a:r>
                        <a:rPr lang="en-US" sz="1600" dirty="0"/>
                        <a:t>GCase deficiency</a:t>
                      </a:r>
                    </a:p>
                  </a:txBody>
                  <a:tcPr/>
                </a:tc>
                <a:tc>
                  <a:txBody>
                    <a:bodyPr/>
                    <a:lstStyle/>
                    <a:p>
                      <a:r>
                        <a:rPr lang="en-US" sz="1600" dirty="0"/>
                        <a:t>Increased GL-1, and lysoGL-1 substrates</a:t>
                      </a:r>
                    </a:p>
                  </a:txBody>
                  <a:tcPr/>
                </a:tc>
                <a:tc>
                  <a:txBody>
                    <a:bodyPr/>
                    <a:lstStyle/>
                    <a:p>
                      <a:r>
                        <a:rPr lang="en-US" sz="1600" dirty="0"/>
                        <a:t>Accumulation of substrate leads to lysosomal expansion and dysfunction, transforming macrophages into Gaucher cells </a:t>
                      </a:r>
                    </a:p>
                  </a:txBody>
                  <a:tcPr/>
                </a:tc>
                <a:tc>
                  <a:txBody>
                    <a:bodyPr/>
                    <a:lstStyle/>
                    <a:p>
                      <a:r>
                        <a:rPr lang="en-US" sz="1600" dirty="0"/>
                        <a:t>Infiltration of liver, spleen and bone marrow by Gaucher cells</a:t>
                      </a:r>
                    </a:p>
                  </a:txBody>
                  <a:tcPr/>
                </a:tc>
                <a:tc>
                  <a:txBody>
                    <a:bodyPr/>
                    <a:lstStyle/>
                    <a:p>
                      <a:pPr marL="111125" indent="-111125">
                        <a:buFont typeface="Arial" panose="020B0604020202020204" pitchFamily="34" charset="0"/>
                        <a:buChar char="•"/>
                      </a:pPr>
                      <a:r>
                        <a:rPr lang="en-US" sz="1600" dirty="0"/>
                        <a:t>Hepatomegaly</a:t>
                      </a:r>
                    </a:p>
                    <a:p>
                      <a:pPr marL="111125" indent="-111125">
                        <a:buFont typeface="Arial" panose="020B0604020202020204" pitchFamily="34" charset="0"/>
                        <a:buChar char="•"/>
                      </a:pPr>
                      <a:r>
                        <a:rPr lang="en-US" sz="1600" dirty="0"/>
                        <a:t>Splenomegaly</a:t>
                      </a:r>
                    </a:p>
                    <a:p>
                      <a:pPr marL="111125" indent="-111125">
                        <a:buFont typeface="Arial" panose="020B0604020202020204" pitchFamily="34" charset="0"/>
                        <a:buChar char="•"/>
                      </a:pPr>
                      <a:r>
                        <a:rPr lang="en-US" sz="1600" dirty="0"/>
                        <a:t>Hypersplenism</a:t>
                      </a:r>
                    </a:p>
                    <a:p>
                      <a:pPr marL="111125" indent="-111125">
                        <a:buFont typeface="Arial" panose="020B0604020202020204" pitchFamily="34" charset="0"/>
                        <a:buChar char="•"/>
                      </a:pPr>
                      <a:r>
                        <a:rPr lang="en-US" sz="1600" dirty="0"/>
                        <a:t>Anemia</a:t>
                      </a:r>
                    </a:p>
                    <a:p>
                      <a:pPr marL="111125" indent="-111125">
                        <a:buFont typeface="Arial" panose="020B0604020202020204" pitchFamily="34" charset="0"/>
                        <a:buChar char="•"/>
                      </a:pPr>
                      <a:r>
                        <a:rPr lang="en-US" sz="1600" dirty="0"/>
                        <a:t>Thrombocytopenia</a:t>
                      </a:r>
                    </a:p>
                    <a:p>
                      <a:pPr marL="111125" indent="-111125">
                        <a:buFont typeface="Arial" panose="020B0604020202020204" pitchFamily="34" charset="0"/>
                        <a:buChar char="•"/>
                      </a:pPr>
                      <a:r>
                        <a:rPr lang="en-US" sz="1600" dirty="0"/>
                        <a:t>Low BMD</a:t>
                      </a:r>
                    </a:p>
                    <a:p>
                      <a:pPr marL="111125" indent="-111125">
                        <a:buFont typeface="Arial" panose="020B0604020202020204" pitchFamily="34" charset="0"/>
                        <a:buChar char="•"/>
                      </a:pPr>
                      <a:r>
                        <a:rPr lang="en-US" sz="1600" dirty="0"/>
                        <a:t>Delayed growth and puberty</a:t>
                      </a:r>
                    </a:p>
                  </a:txBody>
                  <a:tcPr/>
                </a:tc>
                <a:tc>
                  <a:txBody>
                    <a:bodyPr/>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Splenic rupture</a:t>
                      </a:r>
                    </a:p>
                    <a:p>
                      <a:pPr marL="117475" indent="-117475">
                        <a:buFont typeface="Arial" panose="020B0604020202020204" pitchFamily="34" charset="0"/>
                        <a:buChar char="•"/>
                      </a:pPr>
                      <a:r>
                        <a:rPr lang="en-US" sz="1600" dirty="0"/>
                        <a:t>Bleeding</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Blood &amp; platelet transfusions</a:t>
                      </a:r>
                    </a:p>
                    <a:p>
                      <a:pPr marL="117475" indent="-117475">
                        <a:buFont typeface="Arial" panose="020B0604020202020204" pitchFamily="34" charset="0"/>
                        <a:buChar char="•"/>
                      </a:pPr>
                      <a:r>
                        <a:rPr lang="en-US" sz="1600" dirty="0"/>
                        <a:t>Skeletal pain, infarcts, and fractures</a:t>
                      </a:r>
                    </a:p>
                    <a:p>
                      <a:pPr marL="117475" indent="-117475">
                        <a:buFont typeface="Arial" panose="020B0604020202020204" pitchFamily="34" charset="0"/>
                        <a:buChar char="•"/>
                      </a:pPr>
                      <a:r>
                        <a:rPr lang="en-US" sz="1600" dirty="0"/>
                        <a:t>Fatigue</a:t>
                      </a:r>
                    </a:p>
                    <a:p>
                      <a:pPr marL="117475" indent="-117475">
                        <a:buFont typeface="Arial" panose="020B0604020202020204" pitchFamily="34" charset="0"/>
                        <a:buChar char="•"/>
                      </a:pPr>
                      <a:r>
                        <a:rPr lang="en-US" sz="1600" dirty="0"/>
                        <a:t>Low QoL</a:t>
                      </a:r>
                    </a:p>
                    <a:p>
                      <a:pPr marL="117475" indent="-117475">
                        <a:buFont typeface="Arial" panose="020B0604020202020204" pitchFamily="34" charset="0"/>
                        <a:buChar char="•"/>
                      </a:pPr>
                      <a:r>
                        <a:rPr lang="en-US" sz="1600" dirty="0"/>
                        <a:t>Disability</a:t>
                      </a:r>
                    </a:p>
                  </a:txBody>
                  <a:tcPr/>
                </a:tc>
                <a:extLst>
                  <a:ext uri="{0D108BD9-81ED-4DB2-BD59-A6C34878D82A}">
                    <a16:rowId xmlns:a16="http://schemas.microsoft.com/office/drawing/2014/main" val="2058247387"/>
                  </a:ext>
                </a:extLst>
              </a:tr>
              <a:tr h="1988145">
                <a:tc>
                  <a:txBody>
                    <a:bodyPr/>
                    <a:lstStyle/>
                    <a:p>
                      <a:r>
                        <a:rPr lang="en-US" sz="1600" dirty="0"/>
                        <a:t>Assay</a:t>
                      </a:r>
                    </a:p>
                  </a:txBody>
                  <a:tcPr/>
                </a:tc>
                <a:tc>
                  <a:txBody>
                    <a:bodyPr/>
                    <a:lstStyle/>
                    <a:p>
                      <a:pPr marL="173038" indent="-173038">
                        <a:buFont typeface="Arial" panose="020B0604020202020204" pitchFamily="34" charset="0"/>
                        <a:buChar char="•"/>
                      </a:pPr>
                      <a:r>
                        <a:rPr lang="en-US" sz="1600" dirty="0"/>
                        <a:t>DNA sequence</a:t>
                      </a:r>
                    </a:p>
                  </a:txBody>
                  <a:tcPr/>
                </a:tc>
                <a:tc>
                  <a:txBody>
                    <a:bodyPr/>
                    <a:lstStyle/>
                    <a:p>
                      <a:pPr marL="173038" indent="-173038">
                        <a:buFont typeface="Arial" panose="020B0604020202020204" pitchFamily="34" charset="0"/>
                        <a:buChar char="•"/>
                      </a:pPr>
                      <a:r>
                        <a:rPr lang="en-US" sz="1600" dirty="0"/>
                        <a:t>Activity assay</a:t>
                      </a:r>
                    </a:p>
                  </a:txBody>
                  <a:tcPr/>
                </a:tc>
                <a:tc>
                  <a:txBody>
                    <a:bodyPr/>
                    <a:lstStyle/>
                    <a:p>
                      <a:pPr marL="173038" indent="-173038">
                        <a:buFont typeface="Arial" panose="020B0604020202020204" pitchFamily="34" charset="0"/>
                        <a:buChar char="•"/>
                      </a:pPr>
                      <a:r>
                        <a:rPr lang="en-US" sz="1600" dirty="0"/>
                        <a:t>Plasma   LC-MS/MS</a:t>
                      </a:r>
                    </a:p>
                  </a:txBody>
                  <a:tcPr/>
                </a:tc>
                <a:tc>
                  <a:txBody>
                    <a:bodyPr/>
                    <a:lstStyle/>
                    <a:p>
                      <a:pPr marL="173038" indent="-173038">
                        <a:buFont typeface="Arial" panose="020B0604020202020204" pitchFamily="34" charset="0"/>
                        <a:buChar char="•"/>
                      </a:pPr>
                      <a:r>
                        <a:rPr lang="en-US" sz="1600" dirty="0"/>
                        <a:t>Lysosomal   volume (IFM) and substrate (LC-MS/MS) in PBMCs</a:t>
                      </a:r>
                    </a:p>
                  </a:txBody>
                  <a:tcPr/>
                </a:tc>
                <a:tc>
                  <a:txBody>
                    <a:bodyPr/>
                    <a:lstStyle/>
                    <a:p>
                      <a:pPr marL="173038" indent="-173038">
                        <a:buFont typeface="Arial" panose="020B0604020202020204" pitchFamily="34" charset="0"/>
                        <a:buChar char="•"/>
                        <a:tabLst>
                          <a:tab pos="111125" algn="l"/>
                        </a:tabLst>
                      </a:pPr>
                      <a:r>
                        <a:rPr lang="en-US" sz="1600" dirty="0"/>
                        <a:t>Tissue levels of Gaucher cells (IFM) and substrates    (LC-MS/MS)</a:t>
                      </a:r>
                    </a:p>
                    <a:p>
                      <a:pPr marL="173038" indent="-173038">
                        <a:buFont typeface="Arial" panose="020B0604020202020204" pitchFamily="34" charset="0"/>
                        <a:buChar char="•"/>
                      </a:pPr>
                      <a:r>
                        <a:rPr lang="en-US" sz="1600" dirty="0"/>
                        <a:t>Chitotriosidase</a:t>
                      </a:r>
                    </a:p>
                    <a:p>
                      <a:pPr marL="173038" indent="-173038">
                        <a:buFont typeface="Arial" panose="020B0604020202020204" pitchFamily="34" charset="0"/>
                        <a:buChar char="•"/>
                      </a:pPr>
                      <a:r>
                        <a:rPr lang="en-US" sz="1600" dirty="0"/>
                        <a:t>CCL-18</a:t>
                      </a:r>
                    </a:p>
                  </a:txBody>
                  <a:tcPr/>
                </a:tc>
                <a:tc>
                  <a:txBody>
                    <a:bodyPr/>
                    <a:lstStyle/>
                    <a:p>
                      <a:pPr marL="173038" indent="-173038">
                        <a:buFont typeface="Arial" panose="020B0604020202020204" pitchFamily="34" charset="0"/>
                        <a:buChar char="•"/>
                      </a:pPr>
                      <a:r>
                        <a:rPr lang="en-US" sz="1600" dirty="0"/>
                        <a:t>Liver&amp; spleen volume (MRI) </a:t>
                      </a:r>
                    </a:p>
                    <a:p>
                      <a:pPr marL="173038" indent="-173038">
                        <a:buFont typeface="Arial" panose="020B0604020202020204" pitchFamily="34" charset="0"/>
                        <a:buChar char="•"/>
                      </a:pPr>
                      <a:r>
                        <a:rPr lang="en-US" sz="1600" dirty="0"/>
                        <a:t>Hemoglobin</a:t>
                      </a:r>
                    </a:p>
                    <a:p>
                      <a:pPr marL="173038" indent="-173038">
                        <a:buFont typeface="Arial" panose="020B0604020202020204" pitchFamily="34" charset="0"/>
                        <a:buChar char="•"/>
                      </a:pPr>
                      <a:r>
                        <a:rPr lang="en-US" sz="1600" dirty="0"/>
                        <a:t>Platelets</a:t>
                      </a:r>
                    </a:p>
                    <a:p>
                      <a:pPr marL="173038" indent="-173038">
                        <a:buFont typeface="Arial" panose="020B0604020202020204" pitchFamily="34" charset="0"/>
                        <a:buChar char="•"/>
                      </a:pPr>
                      <a:r>
                        <a:rPr lang="en-US" sz="1600" dirty="0"/>
                        <a:t>BMD (DXA)</a:t>
                      </a:r>
                    </a:p>
                    <a:p>
                      <a:pPr marL="173038" indent="-173038">
                        <a:buFont typeface="Arial" panose="020B0604020202020204" pitchFamily="34" charset="0"/>
                        <a:buChar char="•"/>
                      </a:pPr>
                      <a:r>
                        <a:rPr lang="en-US" sz="1600" dirty="0"/>
                        <a:t>BMB (MRI)</a:t>
                      </a:r>
                    </a:p>
                    <a:p>
                      <a:pPr marL="173038" indent="-173038">
                        <a:buFont typeface="Arial" panose="020B0604020202020204" pitchFamily="34" charset="0"/>
                        <a:buChar char="•"/>
                      </a:pPr>
                      <a:r>
                        <a:rPr lang="en-US" sz="1600" dirty="0"/>
                        <a:t>AGV/Tanner Stage</a:t>
                      </a:r>
                    </a:p>
                    <a:p>
                      <a:pPr marL="173038" indent="-173038">
                        <a:buFont typeface="Arial" panose="020B0604020202020204" pitchFamily="34" charset="0"/>
                        <a:buChar char="•"/>
                      </a:pPr>
                      <a:r>
                        <a:rPr lang="en-US" sz="1600" dirty="0"/>
                        <a:t>Gaucher DSS</a:t>
                      </a:r>
                    </a:p>
                  </a:txBody>
                  <a:tcPr/>
                </a:tc>
                <a:tc>
                  <a:txBody>
                    <a:bodyPr/>
                    <a:lstStyle/>
                    <a:p>
                      <a:pPr marL="117475" indent="-117475">
                        <a:buFont typeface="Arial" panose="020B0604020202020204" pitchFamily="34" charset="0"/>
                        <a:buChar char="•"/>
                      </a:pPr>
                      <a:r>
                        <a:rPr lang="en-US" sz="1600" dirty="0"/>
                        <a:t># transfusions</a:t>
                      </a:r>
                    </a:p>
                    <a:p>
                      <a:pPr marL="117475" indent="-117475">
                        <a:buFont typeface="Arial" panose="020B0604020202020204" pitchFamily="34" charset="0"/>
                        <a:buChar char="•"/>
                      </a:pPr>
                      <a:r>
                        <a:rPr lang="en-US" sz="1600" dirty="0"/>
                        <a:t># fractures</a:t>
                      </a:r>
                    </a:p>
                    <a:p>
                      <a:pPr marL="117475" indent="-117475">
                        <a:buFont typeface="Arial" panose="020B0604020202020204" pitchFamily="34" charset="0"/>
                        <a:buChar char="•"/>
                      </a:pPr>
                      <a:r>
                        <a:rPr lang="en-US" sz="1600" dirty="0"/>
                        <a:t>Pain, fatigue scores</a:t>
                      </a:r>
                    </a:p>
                    <a:p>
                      <a:pPr marL="117475" indent="-117475">
                        <a:buFont typeface="Arial" panose="020B0604020202020204" pitchFamily="34" charset="0"/>
                        <a:buChar char="•"/>
                      </a:pPr>
                      <a:r>
                        <a:rPr lang="en-US" sz="1600" dirty="0"/>
                        <a:t>SF-36, EQ-5D</a:t>
                      </a:r>
                    </a:p>
                    <a:p>
                      <a:pPr marL="117475" indent="-117475">
                        <a:buFont typeface="Arial" panose="020B0604020202020204" pitchFamily="34" charset="0"/>
                        <a:buChar char="•"/>
                      </a:pPr>
                      <a:r>
                        <a:rPr lang="en-US" sz="1600" dirty="0"/>
                        <a:t>ADL score</a:t>
                      </a:r>
                    </a:p>
                    <a:p>
                      <a:pPr marL="117475" indent="-117475">
                        <a:buFont typeface="Arial" panose="020B0604020202020204" pitchFamily="34" charset="0"/>
                        <a:buChar char="•"/>
                      </a:pPr>
                      <a:r>
                        <a:rPr lang="en-US" sz="1600" dirty="0" err="1"/>
                        <a:t>Ht</a:t>
                      </a:r>
                      <a:r>
                        <a:rPr lang="en-US" sz="1600" dirty="0"/>
                        <a:t>, </a:t>
                      </a:r>
                      <a:r>
                        <a:rPr lang="en-US" sz="1600" dirty="0" err="1"/>
                        <a:t>Wt</a:t>
                      </a:r>
                      <a:r>
                        <a:rPr lang="en-US" sz="1600" dirty="0"/>
                        <a:t> Z-scores</a:t>
                      </a:r>
                    </a:p>
                    <a:p>
                      <a:pPr marL="117475" indent="-117475">
                        <a:buFont typeface="Arial" panose="020B0604020202020204" pitchFamily="34" charset="0"/>
                        <a:buChar char="•"/>
                      </a:pPr>
                      <a:r>
                        <a:rPr lang="en-US" sz="1600" dirty="0"/>
                        <a:t>Gaucher DSS</a:t>
                      </a:r>
                    </a:p>
                  </a:txBody>
                  <a:tcPr/>
                </a:tc>
                <a:extLst>
                  <a:ext uri="{0D108BD9-81ED-4DB2-BD59-A6C34878D82A}">
                    <a16:rowId xmlns:a16="http://schemas.microsoft.com/office/drawing/2014/main" val="1760012423"/>
                  </a:ext>
                </a:extLst>
              </a:tr>
            </a:tbl>
          </a:graphicData>
        </a:graphic>
      </p:graphicFrame>
    </p:spTree>
    <p:extLst>
      <p:ext uri="{BB962C8B-B14F-4D97-AF65-F5344CB8AC3E}">
        <p14:creationId xmlns:p14="http://schemas.microsoft.com/office/powerpoint/2010/main" val="31113326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FA1A1-6B9E-937A-073C-8EA586A309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18483A-5A66-0239-0CE5-60DC5DAFDC0E}"/>
              </a:ext>
            </a:extLst>
          </p:cNvPr>
          <p:cNvSpPr>
            <a:spLocks noGrp="1"/>
          </p:cNvSpPr>
          <p:nvPr>
            <p:ph type="title"/>
          </p:nvPr>
        </p:nvSpPr>
        <p:spPr/>
        <p:txBody>
          <a:bodyPr/>
          <a:lstStyle/>
          <a:p>
            <a:r>
              <a:rPr lang="en-US" dirty="0"/>
              <a:t>Shared Goal: Safe, Effective, Meaningful Therapeutic Solutions</a:t>
            </a:r>
          </a:p>
        </p:txBody>
      </p:sp>
      <p:grpSp>
        <p:nvGrpSpPr>
          <p:cNvPr id="6" name="Group 5">
            <a:extLst>
              <a:ext uri="{FF2B5EF4-FFF2-40B4-BE49-F238E27FC236}">
                <a16:creationId xmlns:a16="http://schemas.microsoft.com/office/drawing/2014/main" id="{A6468A30-2B8A-6764-0F67-0646B73D3334}"/>
              </a:ext>
            </a:extLst>
          </p:cNvPr>
          <p:cNvGrpSpPr/>
          <p:nvPr/>
        </p:nvGrpSpPr>
        <p:grpSpPr>
          <a:xfrm>
            <a:off x="4587071" y="3165102"/>
            <a:ext cx="3017859" cy="3017586"/>
            <a:chOff x="5252082" y="1028700"/>
            <a:chExt cx="3257127" cy="3256832"/>
          </a:xfrm>
        </p:grpSpPr>
        <p:sp>
          <p:nvSpPr>
            <p:cNvPr id="7" name="Freeform: Shape 6">
              <a:extLst>
                <a:ext uri="{FF2B5EF4-FFF2-40B4-BE49-F238E27FC236}">
                  <a16:creationId xmlns:a16="http://schemas.microsoft.com/office/drawing/2014/main" id="{3ED12380-1092-54D7-495E-612C2607AE87}"/>
                </a:ext>
              </a:extLst>
            </p:cNvPr>
            <p:cNvSpPr/>
            <p:nvPr/>
          </p:nvSpPr>
          <p:spPr>
            <a:xfrm>
              <a:off x="5252082" y="2181801"/>
              <a:ext cx="1139886" cy="1775019"/>
            </a:xfrm>
            <a:custGeom>
              <a:avLst/>
              <a:gdLst>
                <a:gd name="connsiteX0" fmla="*/ 1139886 w 1139886"/>
                <a:gd name="connsiteY0" fmla="*/ 1097380 h 1775019"/>
                <a:gd name="connsiteX1" fmla="*/ 647560 w 1139886"/>
                <a:gd name="connsiteY1" fmla="*/ 1775020 h 1775019"/>
                <a:gd name="connsiteX2" fmla="*/ 183143 w 1139886"/>
                <a:gd name="connsiteY2" fmla="*/ 1225984 h 1775019"/>
                <a:gd name="connsiteX3" fmla="*/ 0 w 1139886"/>
                <a:gd name="connsiteY3" fmla="*/ 475166 h 1775019"/>
                <a:gd name="connsiteX4" fmla="*/ 70516 w 1139886"/>
                <a:gd name="connsiteY4" fmla="*/ 0 h 1775019"/>
                <a:gd name="connsiteX5" fmla="*/ 867292 w 1139886"/>
                <a:gd name="connsiteY5" fmla="*/ 258886 h 1775019"/>
                <a:gd name="connsiteX6" fmla="*/ 837212 w 1139886"/>
                <a:gd name="connsiteY6" fmla="*/ 475265 h 1775019"/>
                <a:gd name="connsiteX7" fmla="*/ 1139886 w 1139886"/>
                <a:gd name="connsiteY7" fmla="*/ 1097380 h 177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886" h="1775019">
                  <a:moveTo>
                    <a:pt x="1139886" y="1097380"/>
                  </a:moveTo>
                  <a:lnTo>
                    <a:pt x="647560" y="1775020"/>
                  </a:lnTo>
                  <a:cubicBezTo>
                    <a:pt x="454751" y="1629156"/>
                    <a:pt x="294489" y="1439898"/>
                    <a:pt x="183143" y="1225984"/>
                  </a:cubicBezTo>
                  <a:cubicBezTo>
                    <a:pt x="63316" y="995995"/>
                    <a:pt x="0" y="736321"/>
                    <a:pt x="0" y="475166"/>
                  </a:cubicBezTo>
                  <a:cubicBezTo>
                    <a:pt x="0" y="313326"/>
                    <a:pt x="23768" y="153655"/>
                    <a:pt x="70516" y="0"/>
                  </a:cubicBezTo>
                  <a:lnTo>
                    <a:pt x="867292" y="258886"/>
                  </a:lnTo>
                  <a:cubicBezTo>
                    <a:pt x="847666" y="327725"/>
                    <a:pt x="837212" y="400311"/>
                    <a:pt x="837212" y="475265"/>
                  </a:cubicBezTo>
                  <a:cubicBezTo>
                    <a:pt x="837212" y="727346"/>
                    <a:pt x="955658" y="952305"/>
                    <a:pt x="1139886" y="1097380"/>
                  </a:cubicBezTo>
                  <a:close/>
                </a:path>
              </a:pathLst>
            </a:custGeom>
            <a:solidFill>
              <a:srgbClr val="ADB5BD"/>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4162F0D8-7219-C6AF-3D4A-361255B3C813}"/>
                </a:ext>
              </a:extLst>
            </p:cNvPr>
            <p:cNvSpPr/>
            <p:nvPr/>
          </p:nvSpPr>
          <p:spPr>
            <a:xfrm>
              <a:off x="5340941" y="1028700"/>
              <a:ext cx="1510117" cy="1355772"/>
            </a:xfrm>
            <a:custGeom>
              <a:avLst/>
              <a:gdLst>
                <a:gd name="connsiteX0" fmla="*/ 1510118 w 1510117"/>
                <a:gd name="connsiteY0" fmla="*/ 0 h 1355772"/>
                <a:gd name="connsiteX1" fmla="*/ 1510118 w 1510117"/>
                <a:gd name="connsiteY1" fmla="*/ 837606 h 1355772"/>
                <a:gd name="connsiteX2" fmla="*/ 796777 w 1510117"/>
                <a:gd name="connsiteY2" fmla="*/ 1355773 h 1355772"/>
                <a:gd name="connsiteX3" fmla="*/ 0 w 1510117"/>
                <a:gd name="connsiteY3" fmla="*/ 1096887 h 1355772"/>
                <a:gd name="connsiteX4" fmla="*/ 573296 w 1510117"/>
                <a:gd name="connsiteY4" fmla="*/ 317369 h 1355772"/>
                <a:gd name="connsiteX5" fmla="*/ 1510118 w 1510117"/>
                <a:gd name="connsiteY5" fmla="*/ 0 h 1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117" h="1355772">
                  <a:moveTo>
                    <a:pt x="1510118" y="0"/>
                  </a:moveTo>
                  <a:lnTo>
                    <a:pt x="1510118" y="837606"/>
                  </a:lnTo>
                  <a:cubicBezTo>
                    <a:pt x="1182294" y="849638"/>
                    <a:pt x="904769" y="1062073"/>
                    <a:pt x="796777" y="1355773"/>
                  </a:cubicBezTo>
                  <a:lnTo>
                    <a:pt x="0" y="1096887"/>
                  </a:lnTo>
                  <a:cubicBezTo>
                    <a:pt x="107696" y="784251"/>
                    <a:pt x="305436" y="515207"/>
                    <a:pt x="573296" y="317369"/>
                  </a:cubicBezTo>
                  <a:cubicBezTo>
                    <a:pt x="846778" y="115389"/>
                    <a:pt x="1170065" y="5917"/>
                    <a:pt x="1510118" y="0"/>
                  </a:cubicBezTo>
                  <a:close/>
                </a:path>
              </a:pathLst>
            </a:custGeom>
            <a:solidFill>
              <a:srgbClr val="CD379B"/>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9958D95A-CA6B-B53A-582F-3949FDD235CE}"/>
                </a:ext>
              </a:extLst>
            </p:cNvPr>
            <p:cNvSpPr/>
            <p:nvPr/>
          </p:nvSpPr>
          <p:spPr>
            <a:xfrm>
              <a:off x="6910233" y="1028700"/>
              <a:ext cx="1510216" cy="1355772"/>
            </a:xfrm>
            <a:custGeom>
              <a:avLst/>
              <a:gdLst>
                <a:gd name="connsiteX0" fmla="*/ 1510216 w 1510216"/>
                <a:gd name="connsiteY0" fmla="*/ 1096887 h 1355772"/>
                <a:gd name="connsiteX1" fmla="*/ 713440 w 1510216"/>
                <a:gd name="connsiteY1" fmla="*/ 1355773 h 1355772"/>
                <a:gd name="connsiteX2" fmla="*/ 0 w 1510216"/>
                <a:gd name="connsiteY2" fmla="*/ 837606 h 1355772"/>
                <a:gd name="connsiteX3" fmla="*/ 0 w 1510216"/>
                <a:gd name="connsiteY3" fmla="*/ 0 h 1355772"/>
                <a:gd name="connsiteX4" fmla="*/ 936920 w 1510216"/>
                <a:gd name="connsiteY4" fmla="*/ 317369 h 1355772"/>
                <a:gd name="connsiteX5" fmla="*/ 1510216 w 1510216"/>
                <a:gd name="connsiteY5" fmla="*/ 1096887 h 1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216" h="1355772">
                  <a:moveTo>
                    <a:pt x="1510216" y="1096887"/>
                  </a:moveTo>
                  <a:lnTo>
                    <a:pt x="713440" y="1355773"/>
                  </a:lnTo>
                  <a:cubicBezTo>
                    <a:pt x="605349" y="1062073"/>
                    <a:pt x="327823" y="849638"/>
                    <a:pt x="0" y="837606"/>
                  </a:cubicBezTo>
                  <a:lnTo>
                    <a:pt x="0" y="0"/>
                  </a:lnTo>
                  <a:cubicBezTo>
                    <a:pt x="340053" y="5917"/>
                    <a:pt x="663438" y="115389"/>
                    <a:pt x="936920" y="317369"/>
                  </a:cubicBezTo>
                  <a:cubicBezTo>
                    <a:pt x="1204781" y="515207"/>
                    <a:pt x="1402520" y="784251"/>
                    <a:pt x="1510216" y="1096887"/>
                  </a:cubicBezTo>
                  <a:close/>
                </a:path>
              </a:pathLst>
            </a:custGeom>
            <a:solidFill>
              <a:srgbClr val="1097B6"/>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E03BB88-AADD-78DE-381F-482A9AC041CA}"/>
                </a:ext>
              </a:extLst>
            </p:cNvPr>
            <p:cNvSpPr/>
            <p:nvPr/>
          </p:nvSpPr>
          <p:spPr>
            <a:xfrm>
              <a:off x="5947473" y="3314094"/>
              <a:ext cx="1866344" cy="971438"/>
            </a:xfrm>
            <a:custGeom>
              <a:avLst/>
              <a:gdLst>
                <a:gd name="connsiteX0" fmla="*/ 1866345 w 1866344"/>
                <a:gd name="connsiteY0" fmla="*/ 677640 h 971438"/>
                <a:gd name="connsiteX1" fmla="*/ 933172 w 1866344"/>
                <a:gd name="connsiteY1" fmla="*/ 971438 h 971438"/>
                <a:gd name="connsiteX2" fmla="*/ 0 w 1866344"/>
                <a:gd name="connsiteY2" fmla="*/ 677640 h 971438"/>
                <a:gd name="connsiteX3" fmla="*/ 492327 w 1866344"/>
                <a:gd name="connsiteY3" fmla="*/ 0 h 971438"/>
                <a:gd name="connsiteX4" fmla="*/ 933172 w 1866344"/>
                <a:gd name="connsiteY4" fmla="*/ 134423 h 971438"/>
                <a:gd name="connsiteX5" fmla="*/ 1374018 w 1866344"/>
                <a:gd name="connsiteY5" fmla="*/ 0 h 971438"/>
                <a:gd name="connsiteX6" fmla="*/ 1866345 w 1866344"/>
                <a:gd name="connsiteY6" fmla="*/ 677640 h 9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344" h="971438">
                  <a:moveTo>
                    <a:pt x="1866345" y="677640"/>
                  </a:moveTo>
                  <a:cubicBezTo>
                    <a:pt x="1591975" y="869955"/>
                    <a:pt x="1269970" y="971438"/>
                    <a:pt x="933172" y="971438"/>
                  </a:cubicBezTo>
                  <a:cubicBezTo>
                    <a:pt x="596374" y="971438"/>
                    <a:pt x="274468" y="869955"/>
                    <a:pt x="0" y="677640"/>
                  </a:cubicBezTo>
                  <a:lnTo>
                    <a:pt x="492327" y="0"/>
                  </a:lnTo>
                  <a:cubicBezTo>
                    <a:pt x="618367" y="84816"/>
                    <a:pt x="770050" y="134423"/>
                    <a:pt x="933172" y="134423"/>
                  </a:cubicBezTo>
                  <a:cubicBezTo>
                    <a:pt x="1096295" y="134423"/>
                    <a:pt x="1247977" y="84816"/>
                    <a:pt x="1374018" y="0"/>
                  </a:cubicBezTo>
                  <a:lnTo>
                    <a:pt x="1866345" y="677640"/>
                  </a:lnTo>
                  <a:close/>
                </a:path>
              </a:pathLst>
            </a:custGeom>
            <a:solidFill>
              <a:srgbClr val="E4993B"/>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F92BA45D-83B0-2440-36B7-AADBBFBCC909}"/>
                </a:ext>
              </a:extLst>
            </p:cNvPr>
            <p:cNvSpPr/>
            <p:nvPr/>
          </p:nvSpPr>
          <p:spPr>
            <a:xfrm>
              <a:off x="7369323" y="2181801"/>
              <a:ext cx="1139886" cy="1775019"/>
            </a:xfrm>
            <a:custGeom>
              <a:avLst/>
              <a:gdLst>
                <a:gd name="connsiteX0" fmla="*/ 1139887 w 1139886"/>
                <a:gd name="connsiteY0" fmla="*/ 475166 h 1775019"/>
                <a:gd name="connsiteX1" fmla="*/ 956842 w 1139886"/>
                <a:gd name="connsiteY1" fmla="*/ 1225984 h 1775019"/>
                <a:gd name="connsiteX2" fmla="*/ 492327 w 1139886"/>
                <a:gd name="connsiteY2" fmla="*/ 1775020 h 1775019"/>
                <a:gd name="connsiteX3" fmla="*/ 0 w 1139886"/>
                <a:gd name="connsiteY3" fmla="*/ 1097380 h 1775019"/>
                <a:gd name="connsiteX4" fmla="*/ 302773 w 1139886"/>
                <a:gd name="connsiteY4" fmla="*/ 475265 h 1775019"/>
                <a:gd name="connsiteX5" fmla="*/ 272693 w 1139886"/>
                <a:gd name="connsiteY5" fmla="*/ 258886 h 1775019"/>
                <a:gd name="connsiteX6" fmla="*/ 1069371 w 1139886"/>
                <a:gd name="connsiteY6" fmla="*/ 0 h 1775019"/>
                <a:gd name="connsiteX7" fmla="*/ 1139887 w 1139886"/>
                <a:gd name="connsiteY7" fmla="*/ 475166 h 177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886" h="1775019">
                  <a:moveTo>
                    <a:pt x="1139887" y="475166"/>
                  </a:moveTo>
                  <a:cubicBezTo>
                    <a:pt x="1139887" y="736321"/>
                    <a:pt x="1076570" y="995995"/>
                    <a:pt x="956842" y="1225984"/>
                  </a:cubicBezTo>
                  <a:cubicBezTo>
                    <a:pt x="845496" y="1439898"/>
                    <a:pt x="685234" y="1629156"/>
                    <a:pt x="492327" y="1775020"/>
                  </a:cubicBezTo>
                  <a:lnTo>
                    <a:pt x="0" y="1097380"/>
                  </a:lnTo>
                  <a:cubicBezTo>
                    <a:pt x="184228" y="952404"/>
                    <a:pt x="302773" y="727444"/>
                    <a:pt x="302773" y="475265"/>
                  </a:cubicBezTo>
                  <a:cubicBezTo>
                    <a:pt x="302773" y="400311"/>
                    <a:pt x="292319" y="327725"/>
                    <a:pt x="272693" y="258886"/>
                  </a:cubicBezTo>
                  <a:lnTo>
                    <a:pt x="1069371" y="0"/>
                  </a:lnTo>
                  <a:cubicBezTo>
                    <a:pt x="1116217" y="153655"/>
                    <a:pt x="1139887" y="313326"/>
                    <a:pt x="1139887" y="475166"/>
                  </a:cubicBezTo>
                  <a:close/>
                </a:path>
              </a:pathLst>
            </a:custGeom>
            <a:solidFill>
              <a:srgbClr val="003142"/>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8433B870-35DE-CC15-E805-BAB6082D9A1E}"/>
              </a:ext>
            </a:extLst>
          </p:cNvPr>
          <p:cNvPicPr>
            <a:picLocks noChangeAspect="1"/>
          </p:cNvPicPr>
          <p:nvPr/>
        </p:nvPicPr>
        <p:blipFill>
          <a:blip r:embed="rId2"/>
          <a:stretch>
            <a:fillRect/>
          </a:stretch>
        </p:blipFill>
        <p:spPr>
          <a:xfrm>
            <a:off x="454935" y="1123137"/>
            <a:ext cx="11546825" cy="1810669"/>
          </a:xfrm>
          <a:prstGeom prst="rect">
            <a:avLst/>
          </a:prstGeom>
        </p:spPr>
      </p:pic>
      <p:sp>
        <p:nvSpPr>
          <p:cNvPr id="14" name="Oval 13">
            <a:extLst>
              <a:ext uri="{FF2B5EF4-FFF2-40B4-BE49-F238E27FC236}">
                <a16:creationId xmlns:a16="http://schemas.microsoft.com/office/drawing/2014/main" id="{1FDA1053-0024-03F4-8777-CBD1D673C041}"/>
              </a:ext>
            </a:extLst>
          </p:cNvPr>
          <p:cNvSpPr/>
          <p:nvPr/>
        </p:nvSpPr>
        <p:spPr>
          <a:xfrm>
            <a:off x="5524500" y="4104576"/>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5" name="Graphic 14">
            <a:extLst>
              <a:ext uri="{FF2B5EF4-FFF2-40B4-BE49-F238E27FC236}">
                <a16:creationId xmlns:a16="http://schemas.microsoft.com/office/drawing/2014/main" id="{27244FA8-CB6B-42B8-B9CB-2A5BD2DC1F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96743" y="4444939"/>
            <a:ext cx="470135" cy="470135"/>
          </a:xfrm>
          <a:prstGeom prst="rect">
            <a:avLst/>
          </a:prstGeom>
        </p:spPr>
      </p:pic>
    </p:spTree>
    <p:extLst>
      <p:ext uri="{BB962C8B-B14F-4D97-AF65-F5344CB8AC3E}">
        <p14:creationId xmlns:p14="http://schemas.microsoft.com/office/powerpoint/2010/main" val="376682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59441-6463-81B4-D970-A073365D33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0ED13A-7989-6004-34FC-174807FAF9AD}"/>
              </a:ext>
            </a:extLst>
          </p:cNvPr>
          <p:cNvSpPr>
            <a:spLocks noGrp="1"/>
          </p:cNvSpPr>
          <p:nvPr>
            <p:ph type="title"/>
          </p:nvPr>
        </p:nvSpPr>
        <p:spPr/>
        <p:txBody>
          <a:bodyPr/>
          <a:lstStyle/>
          <a:p>
            <a:r>
              <a:rPr lang="en-US" dirty="0"/>
              <a:t>Shared Goal: Safe, Effective, Meaningful Therapeutic Solutions</a:t>
            </a:r>
          </a:p>
        </p:txBody>
      </p:sp>
      <p:grpSp>
        <p:nvGrpSpPr>
          <p:cNvPr id="6" name="Group 5">
            <a:extLst>
              <a:ext uri="{FF2B5EF4-FFF2-40B4-BE49-F238E27FC236}">
                <a16:creationId xmlns:a16="http://schemas.microsoft.com/office/drawing/2014/main" id="{4A782848-0590-672E-7957-B9064E143B8D}"/>
              </a:ext>
            </a:extLst>
          </p:cNvPr>
          <p:cNvGrpSpPr/>
          <p:nvPr/>
        </p:nvGrpSpPr>
        <p:grpSpPr>
          <a:xfrm>
            <a:off x="4587071" y="3165102"/>
            <a:ext cx="3017859" cy="3017586"/>
            <a:chOff x="5252082" y="1028700"/>
            <a:chExt cx="3257127" cy="3256832"/>
          </a:xfrm>
        </p:grpSpPr>
        <p:sp>
          <p:nvSpPr>
            <p:cNvPr id="7" name="Freeform: Shape 6">
              <a:extLst>
                <a:ext uri="{FF2B5EF4-FFF2-40B4-BE49-F238E27FC236}">
                  <a16:creationId xmlns:a16="http://schemas.microsoft.com/office/drawing/2014/main" id="{E396A767-63D0-3678-D350-FD8AC6576F2A}"/>
                </a:ext>
              </a:extLst>
            </p:cNvPr>
            <p:cNvSpPr/>
            <p:nvPr/>
          </p:nvSpPr>
          <p:spPr>
            <a:xfrm>
              <a:off x="5252082" y="2181801"/>
              <a:ext cx="1139886" cy="1775019"/>
            </a:xfrm>
            <a:custGeom>
              <a:avLst/>
              <a:gdLst>
                <a:gd name="connsiteX0" fmla="*/ 1139886 w 1139886"/>
                <a:gd name="connsiteY0" fmla="*/ 1097380 h 1775019"/>
                <a:gd name="connsiteX1" fmla="*/ 647560 w 1139886"/>
                <a:gd name="connsiteY1" fmla="*/ 1775020 h 1775019"/>
                <a:gd name="connsiteX2" fmla="*/ 183143 w 1139886"/>
                <a:gd name="connsiteY2" fmla="*/ 1225984 h 1775019"/>
                <a:gd name="connsiteX3" fmla="*/ 0 w 1139886"/>
                <a:gd name="connsiteY3" fmla="*/ 475166 h 1775019"/>
                <a:gd name="connsiteX4" fmla="*/ 70516 w 1139886"/>
                <a:gd name="connsiteY4" fmla="*/ 0 h 1775019"/>
                <a:gd name="connsiteX5" fmla="*/ 867292 w 1139886"/>
                <a:gd name="connsiteY5" fmla="*/ 258886 h 1775019"/>
                <a:gd name="connsiteX6" fmla="*/ 837212 w 1139886"/>
                <a:gd name="connsiteY6" fmla="*/ 475265 h 1775019"/>
                <a:gd name="connsiteX7" fmla="*/ 1139886 w 1139886"/>
                <a:gd name="connsiteY7" fmla="*/ 1097380 h 177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886" h="1775019">
                  <a:moveTo>
                    <a:pt x="1139886" y="1097380"/>
                  </a:moveTo>
                  <a:lnTo>
                    <a:pt x="647560" y="1775020"/>
                  </a:lnTo>
                  <a:cubicBezTo>
                    <a:pt x="454751" y="1629156"/>
                    <a:pt x="294489" y="1439898"/>
                    <a:pt x="183143" y="1225984"/>
                  </a:cubicBezTo>
                  <a:cubicBezTo>
                    <a:pt x="63316" y="995995"/>
                    <a:pt x="0" y="736321"/>
                    <a:pt x="0" y="475166"/>
                  </a:cubicBezTo>
                  <a:cubicBezTo>
                    <a:pt x="0" y="313326"/>
                    <a:pt x="23768" y="153655"/>
                    <a:pt x="70516" y="0"/>
                  </a:cubicBezTo>
                  <a:lnTo>
                    <a:pt x="867292" y="258886"/>
                  </a:lnTo>
                  <a:cubicBezTo>
                    <a:pt x="847666" y="327725"/>
                    <a:pt x="837212" y="400311"/>
                    <a:pt x="837212" y="475265"/>
                  </a:cubicBezTo>
                  <a:cubicBezTo>
                    <a:pt x="837212" y="727346"/>
                    <a:pt x="955658" y="952305"/>
                    <a:pt x="1139886" y="1097380"/>
                  </a:cubicBezTo>
                  <a:close/>
                </a:path>
              </a:pathLst>
            </a:custGeom>
            <a:solidFill>
              <a:srgbClr val="ADB5BD"/>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EDE6319A-0BD4-B464-C782-350A083A0794}"/>
                </a:ext>
              </a:extLst>
            </p:cNvPr>
            <p:cNvSpPr/>
            <p:nvPr/>
          </p:nvSpPr>
          <p:spPr>
            <a:xfrm>
              <a:off x="5340941" y="1028700"/>
              <a:ext cx="1510117" cy="1355772"/>
            </a:xfrm>
            <a:custGeom>
              <a:avLst/>
              <a:gdLst>
                <a:gd name="connsiteX0" fmla="*/ 1510118 w 1510117"/>
                <a:gd name="connsiteY0" fmla="*/ 0 h 1355772"/>
                <a:gd name="connsiteX1" fmla="*/ 1510118 w 1510117"/>
                <a:gd name="connsiteY1" fmla="*/ 837606 h 1355772"/>
                <a:gd name="connsiteX2" fmla="*/ 796777 w 1510117"/>
                <a:gd name="connsiteY2" fmla="*/ 1355773 h 1355772"/>
                <a:gd name="connsiteX3" fmla="*/ 0 w 1510117"/>
                <a:gd name="connsiteY3" fmla="*/ 1096887 h 1355772"/>
                <a:gd name="connsiteX4" fmla="*/ 573296 w 1510117"/>
                <a:gd name="connsiteY4" fmla="*/ 317369 h 1355772"/>
                <a:gd name="connsiteX5" fmla="*/ 1510118 w 1510117"/>
                <a:gd name="connsiteY5" fmla="*/ 0 h 1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117" h="1355772">
                  <a:moveTo>
                    <a:pt x="1510118" y="0"/>
                  </a:moveTo>
                  <a:lnTo>
                    <a:pt x="1510118" y="837606"/>
                  </a:lnTo>
                  <a:cubicBezTo>
                    <a:pt x="1182294" y="849638"/>
                    <a:pt x="904769" y="1062073"/>
                    <a:pt x="796777" y="1355773"/>
                  </a:cubicBezTo>
                  <a:lnTo>
                    <a:pt x="0" y="1096887"/>
                  </a:lnTo>
                  <a:cubicBezTo>
                    <a:pt x="107696" y="784251"/>
                    <a:pt x="305436" y="515207"/>
                    <a:pt x="573296" y="317369"/>
                  </a:cubicBezTo>
                  <a:cubicBezTo>
                    <a:pt x="846778" y="115389"/>
                    <a:pt x="1170065" y="5917"/>
                    <a:pt x="1510118" y="0"/>
                  </a:cubicBezTo>
                  <a:close/>
                </a:path>
              </a:pathLst>
            </a:custGeom>
            <a:solidFill>
              <a:srgbClr val="CD379B"/>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021CA274-2AC0-9C01-A87F-5D7071241704}"/>
                </a:ext>
              </a:extLst>
            </p:cNvPr>
            <p:cNvSpPr/>
            <p:nvPr/>
          </p:nvSpPr>
          <p:spPr>
            <a:xfrm>
              <a:off x="6910233" y="1028700"/>
              <a:ext cx="1510216" cy="1355772"/>
            </a:xfrm>
            <a:custGeom>
              <a:avLst/>
              <a:gdLst>
                <a:gd name="connsiteX0" fmla="*/ 1510216 w 1510216"/>
                <a:gd name="connsiteY0" fmla="*/ 1096887 h 1355772"/>
                <a:gd name="connsiteX1" fmla="*/ 713440 w 1510216"/>
                <a:gd name="connsiteY1" fmla="*/ 1355773 h 1355772"/>
                <a:gd name="connsiteX2" fmla="*/ 0 w 1510216"/>
                <a:gd name="connsiteY2" fmla="*/ 837606 h 1355772"/>
                <a:gd name="connsiteX3" fmla="*/ 0 w 1510216"/>
                <a:gd name="connsiteY3" fmla="*/ 0 h 1355772"/>
                <a:gd name="connsiteX4" fmla="*/ 936920 w 1510216"/>
                <a:gd name="connsiteY4" fmla="*/ 317369 h 1355772"/>
                <a:gd name="connsiteX5" fmla="*/ 1510216 w 1510216"/>
                <a:gd name="connsiteY5" fmla="*/ 1096887 h 1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0216" h="1355772">
                  <a:moveTo>
                    <a:pt x="1510216" y="1096887"/>
                  </a:moveTo>
                  <a:lnTo>
                    <a:pt x="713440" y="1355773"/>
                  </a:lnTo>
                  <a:cubicBezTo>
                    <a:pt x="605349" y="1062073"/>
                    <a:pt x="327823" y="849638"/>
                    <a:pt x="0" y="837606"/>
                  </a:cubicBezTo>
                  <a:lnTo>
                    <a:pt x="0" y="0"/>
                  </a:lnTo>
                  <a:cubicBezTo>
                    <a:pt x="340053" y="5917"/>
                    <a:pt x="663438" y="115389"/>
                    <a:pt x="936920" y="317369"/>
                  </a:cubicBezTo>
                  <a:cubicBezTo>
                    <a:pt x="1204781" y="515207"/>
                    <a:pt x="1402520" y="784251"/>
                    <a:pt x="1510216" y="1096887"/>
                  </a:cubicBezTo>
                  <a:close/>
                </a:path>
              </a:pathLst>
            </a:custGeom>
            <a:solidFill>
              <a:srgbClr val="1097B6"/>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439E0E9-2CAD-9394-41B2-EEE7AD67E43D}"/>
                </a:ext>
              </a:extLst>
            </p:cNvPr>
            <p:cNvSpPr/>
            <p:nvPr/>
          </p:nvSpPr>
          <p:spPr>
            <a:xfrm>
              <a:off x="5947473" y="3314094"/>
              <a:ext cx="1866344" cy="971438"/>
            </a:xfrm>
            <a:custGeom>
              <a:avLst/>
              <a:gdLst>
                <a:gd name="connsiteX0" fmla="*/ 1866345 w 1866344"/>
                <a:gd name="connsiteY0" fmla="*/ 677640 h 971438"/>
                <a:gd name="connsiteX1" fmla="*/ 933172 w 1866344"/>
                <a:gd name="connsiteY1" fmla="*/ 971438 h 971438"/>
                <a:gd name="connsiteX2" fmla="*/ 0 w 1866344"/>
                <a:gd name="connsiteY2" fmla="*/ 677640 h 971438"/>
                <a:gd name="connsiteX3" fmla="*/ 492327 w 1866344"/>
                <a:gd name="connsiteY3" fmla="*/ 0 h 971438"/>
                <a:gd name="connsiteX4" fmla="*/ 933172 w 1866344"/>
                <a:gd name="connsiteY4" fmla="*/ 134423 h 971438"/>
                <a:gd name="connsiteX5" fmla="*/ 1374018 w 1866344"/>
                <a:gd name="connsiteY5" fmla="*/ 0 h 971438"/>
                <a:gd name="connsiteX6" fmla="*/ 1866345 w 1866344"/>
                <a:gd name="connsiteY6" fmla="*/ 677640 h 9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344" h="971438">
                  <a:moveTo>
                    <a:pt x="1866345" y="677640"/>
                  </a:moveTo>
                  <a:cubicBezTo>
                    <a:pt x="1591975" y="869955"/>
                    <a:pt x="1269970" y="971438"/>
                    <a:pt x="933172" y="971438"/>
                  </a:cubicBezTo>
                  <a:cubicBezTo>
                    <a:pt x="596374" y="971438"/>
                    <a:pt x="274468" y="869955"/>
                    <a:pt x="0" y="677640"/>
                  </a:cubicBezTo>
                  <a:lnTo>
                    <a:pt x="492327" y="0"/>
                  </a:lnTo>
                  <a:cubicBezTo>
                    <a:pt x="618367" y="84816"/>
                    <a:pt x="770050" y="134423"/>
                    <a:pt x="933172" y="134423"/>
                  </a:cubicBezTo>
                  <a:cubicBezTo>
                    <a:pt x="1096295" y="134423"/>
                    <a:pt x="1247977" y="84816"/>
                    <a:pt x="1374018" y="0"/>
                  </a:cubicBezTo>
                  <a:lnTo>
                    <a:pt x="1866345" y="677640"/>
                  </a:lnTo>
                  <a:close/>
                </a:path>
              </a:pathLst>
            </a:custGeom>
            <a:solidFill>
              <a:srgbClr val="E4993B"/>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343ACEB5-828A-19C0-FE5E-44274B3B0255}"/>
                </a:ext>
              </a:extLst>
            </p:cNvPr>
            <p:cNvSpPr/>
            <p:nvPr/>
          </p:nvSpPr>
          <p:spPr>
            <a:xfrm>
              <a:off x="7369323" y="2181801"/>
              <a:ext cx="1139886" cy="1775019"/>
            </a:xfrm>
            <a:custGeom>
              <a:avLst/>
              <a:gdLst>
                <a:gd name="connsiteX0" fmla="*/ 1139887 w 1139886"/>
                <a:gd name="connsiteY0" fmla="*/ 475166 h 1775019"/>
                <a:gd name="connsiteX1" fmla="*/ 956842 w 1139886"/>
                <a:gd name="connsiteY1" fmla="*/ 1225984 h 1775019"/>
                <a:gd name="connsiteX2" fmla="*/ 492327 w 1139886"/>
                <a:gd name="connsiteY2" fmla="*/ 1775020 h 1775019"/>
                <a:gd name="connsiteX3" fmla="*/ 0 w 1139886"/>
                <a:gd name="connsiteY3" fmla="*/ 1097380 h 1775019"/>
                <a:gd name="connsiteX4" fmla="*/ 302773 w 1139886"/>
                <a:gd name="connsiteY4" fmla="*/ 475265 h 1775019"/>
                <a:gd name="connsiteX5" fmla="*/ 272693 w 1139886"/>
                <a:gd name="connsiteY5" fmla="*/ 258886 h 1775019"/>
                <a:gd name="connsiteX6" fmla="*/ 1069371 w 1139886"/>
                <a:gd name="connsiteY6" fmla="*/ 0 h 1775019"/>
                <a:gd name="connsiteX7" fmla="*/ 1139887 w 1139886"/>
                <a:gd name="connsiteY7" fmla="*/ 475166 h 177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9886" h="1775019">
                  <a:moveTo>
                    <a:pt x="1139887" y="475166"/>
                  </a:moveTo>
                  <a:cubicBezTo>
                    <a:pt x="1139887" y="736321"/>
                    <a:pt x="1076570" y="995995"/>
                    <a:pt x="956842" y="1225984"/>
                  </a:cubicBezTo>
                  <a:cubicBezTo>
                    <a:pt x="845496" y="1439898"/>
                    <a:pt x="685234" y="1629156"/>
                    <a:pt x="492327" y="1775020"/>
                  </a:cubicBezTo>
                  <a:lnTo>
                    <a:pt x="0" y="1097380"/>
                  </a:lnTo>
                  <a:cubicBezTo>
                    <a:pt x="184228" y="952404"/>
                    <a:pt x="302773" y="727444"/>
                    <a:pt x="302773" y="475265"/>
                  </a:cubicBezTo>
                  <a:cubicBezTo>
                    <a:pt x="302773" y="400311"/>
                    <a:pt x="292319" y="327725"/>
                    <a:pt x="272693" y="258886"/>
                  </a:cubicBezTo>
                  <a:lnTo>
                    <a:pt x="1069371" y="0"/>
                  </a:lnTo>
                  <a:cubicBezTo>
                    <a:pt x="1116217" y="153655"/>
                    <a:pt x="1139887" y="313326"/>
                    <a:pt x="1139887" y="475166"/>
                  </a:cubicBezTo>
                  <a:close/>
                </a:path>
              </a:pathLst>
            </a:custGeom>
            <a:solidFill>
              <a:srgbClr val="003142"/>
            </a:solidFill>
            <a:ln w="98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0C0279AE-CB2C-AE7B-05B3-061661BAC235}"/>
              </a:ext>
            </a:extLst>
          </p:cNvPr>
          <p:cNvPicPr>
            <a:picLocks noChangeAspect="1"/>
          </p:cNvPicPr>
          <p:nvPr/>
        </p:nvPicPr>
        <p:blipFill>
          <a:blip r:embed="rId2"/>
          <a:stretch>
            <a:fillRect/>
          </a:stretch>
        </p:blipFill>
        <p:spPr>
          <a:xfrm>
            <a:off x="454936" y="1123137"/>
            <a:ext cx="6715886" cy="1810669"/>
          </a:xfrm>
          <a:prstGeom prst="rect">
            <a:avLst/>
          </a:prstGeom>
        </p:spPr>
      </p:pic>
      <p:sp>
        <p:nvSpPr>
          <p:cNvPr id="14" name="Oval 13">
            <a:extLst>
              <a:ext uri="{FF2B5EF4-FFF2-40B4-BE49-F238E27FC236}">
                <a16:creationId xmlns:a16="http://schemas.microsoft.com/office/drawing/2014/main" id="{80E79610-7379-CEAC-1EAE-98B515ACCB31}"/>
              </a:ext>
            </a:extLst>
          </p:cNvPr>
          <p:cNvSpPr/>
          <p:nvPr/>
        </p:nvSpPr>
        <p:spPr>
          <a:xfrm>
            <a:off x="5524500" y="4104576"/>
            <a:ext cx="1143000" cy="1143000"/>
          </a:xfrm>
          <a:prstGeom prst="ellipse">
            <a:avLst/>
          </a:prstGeom>
          <a:solidFill>
            <a:srgbClr val="FFFFFF"/>
          </a:solidFill>
          <a:ln w="28575" cap="flat" cmpd="sng" algn="ctr">
            <a:solidFill>
              <a:srgbClr val="00B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5" name="Graphic 14">
            <a:extLst>
              <a:ext uri="{FF2B5EF4-FFF2-40B4-BE49-F238E27FC236}">
                <a16:creationId xmlns:a16="http://schemas.microsoft.com/office/drawing/2014/main" id="{424F332A-8A91-9F45-27EF-2A16514469B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96743" y="4444939"/>
            <a:ext cx="470135" cy="470135"/>
          </a:xfrm>
          <a:prstGeom prst="rect">
            <a:avLst/>
          </a:prstGeom>
        </p:spPr>
      </p:pic>
    </p:spTree>
    <p:extLst>
      <p:ext uri="{BB962C8B-B14F-4D97-AF65-F5344CB8AC3E}">
        <p14:creationId xmlns:p14="http://schemas.microsoft.com/office/powerpoint/2010/main" val="361161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BDD-4E0F-DE28-EC67-67111B1C9702}"/>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11D33E11-EBF4-9D17-6671-BA5AE0B2B97C}"/>
              </a:ext>
            </a:extLst>
          </p:cNvPr>
          <p:cNvSpPr>
            <a:spLocks noGrp="1"/>
          </p:cNvSpPr>
          <p:nvPr>
            <p:ph type="subTitle" idx="1"/>
          </p:nvPr>
        </p:nvSpPr>
        <p:spPr>
          <a:xfrm>
            <a:off x="3173083" y="4395629"/>
            <a:ext cx="5824142" cy="1981107"/>
          </a:xfrm>
        </p:spPr>
        <p:txBody>
          <a:bodyPr/>
          <a:lstStyle/>
          <a:p>
            <a:pPr>
              <a:spcBef>
                <a:spcPts val="0"/>
              </a:spcBef>
            </a:pPr>
            <a:r>
              <a:rPr lang="en-US" dirty="0"/>
              <a:t>Amy Raymond, PhD, PMP</a:t>
            </a:r>
          </a:p>
          <a:p>
            <a:pPr>
              <a:spcBef>
                <a:spcPts val="0"/>
              </a:spcBef>
            </a:pPr>
            <a:r>
              <a:rPr lang="en-US" dirty="0"/>
              <a:t>Therapeutic Strategy Lead</a:t>
            </a:r>
          </a:p>
          <a:p>
            <a:pPr>
              <a:spcBef>
                <a:spcPts val="0"/>
              </a:spcBef>
            </a:pPr>
            <a:r>
              <a:rPr lang="en-US" dirty="0"/>
              <a:t>Worldwide Clinical Trials</a:t>
            </a:r>
          </a:p>
          <a:p>
            <a:pPr>
              <a:spcBef>
                <a:spcPts val="0"/>
              </a:spcBef>
            </a:pPr>
            <a:r>
              <a:rPr lang="en-US" sz="2800" b="1" dirty="0"/>
              <a:t>Amy.Raymond@Worldwide.com</a:t>
            </a:r>
          </a:p>
        </p:txBody>
      </p:sp>
    </p:spTree>
    <p:extLst>
      <p:ext uri="{BB962C8B-B14F-4D97-AF65-F5344CB8AC3E}">
        <p14:creationId xmlns:p14="http://schemas.microsoft.com/office/powerpoint/2010/main" val="312739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16F3A-CED8-6BB8-8CF2-DD2A38B407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5B59B7-9C57-C948-7A5B-2D0FF434437D}"/>
              </a:ext>
            </a:extLst>
          </p:cNvPr>
          <p:cNvSpPr>
            <a:spLocks noGrp="1"/>
          </p:cNvSpPr>
          <p:nvPr>
            <p:ph type="title"/>
          </p:nvPr>
        </p:nvSpPr>
        <p:spPr/>
        <p:txBody>
          <a:bodyPr/>
          <a:lstStyle/>
          <a:p>
            <a:r>
              <a:rPr lang="en-US" dirty="0"/>
              <a:t>Endpoint Development</a:t>
            </a:r>
          </a:p>
        </p:txBody>
      </p:sp>
      <p:grpSp>
        <p:nvGrpSpPr>
          <p:cNvPr id="8" name="Group 7">
            <a:extLst>
              <a:ext uri="{FF2B5EF4-FFF2-40B4-BE49-F238E27FC236}">
                <a16:creationId xmlns:a16="http://schemas.microsoft.com/office/drawing/2014/main" id="{AFFBF304-11FA-D8DD-5492-47561EEA655A}"/>
              </a:ext>
            </a:extLst>
          </p:cNvPr>
          <p:cNvGrpSpPr/>
          <p:nvPr/>
        </p:nvGrpSpPr>
        <p:grpSpPr>
          <a:xfrm>
            <a:off x="780566" y="1412043"/>
            <a:ext cx="11054476" cy="1937388"/>
            <a:chOff x="790824" y="2211753"/>
            <a:chExt cx="10918510" cy="1937388"/>
          </a:xfrm>
        </p:grpSpPr>
        <p:sp>
          <p:nvSpPr>
            <p:cNvPr id="9" name="Freeform: Shape 8">
              <a:extLst>
                <a:ext uri="{FF2B5EF4-FFF2-40B4-BE49-F238E27FC236}">
                  <a16:creationId xmlns:a16="http://schemas.microsoft.com/office/drawing/2014/main" id="{9EE933EE-FBA9-0464-8F44-AF205FD5D0E8}"/>
                </a:ext>
              </a:extLst>
            </p:cNvPr>
            <p:cNvSpPr/>
            <p:nvPr/>
          </p:nvSpPr>
          <p:spPr>
            <a:xfrm>
              <a:off x="790824" y="2211753"/>
              <a:ext cx="3399631" cy="853320"/>
            </a:xfrm>
            <a:custGeom>
              <a:avLst/>
              <a:gdLst>
                <a:gd name="csX0" fmla="*/ 0 w 3399631"/>
                <a:gd name="csY0" fmla="*/ 0 h 587959"/>
                <a:gd name="csX1" fmla="*/ 3105652 w 3399631"/>
                <a:gd name="csY1" fmla="*/ 0 h 587959"/>
                <a:gd name="csX2" fmla="*/ 3399631 w 3399631"/>
                <a:gd name="csY2" fmla="*/ 293980 h 587959"/>
                <a:gd name="csX3" fmla="*/ 3105652 w 3399631"/>
                <a:gd name="csY3" fmla="*/ 587959 h 587959"/>
                <a:gd name="csX4" fmla="*/ 0 w 3399631"/>
                <a:gd name="csY4" fmla="*/ 587959 h 587959"/>
                <a:gd name="csX5" fmla="*/ 293980 w 3399631"/>
                <a:gd name="csY5" fmla="*/ 293980 h 587959"/>
                <a:gd name="csX6" fmla="*/ 0 w 3399631"/>
                <a:gd name="csY6" fmla="*/ 0 h 5879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99631" h="587959">
                  <a:moveTo>
                    <a:pt x="0" y="0"/>
                  </a:moveTo>
                  <a:lnTo>
                    <a:pt x="3105652" y="0"/>
                  </a:lnTo>
                  <a:lnTo>
                    <a:pt x="3399631" y="293980"/>
                  </a:lnTo>
                  <a:lnTo>
                    <a:pt x="3105652" y="587959"/>
                  </a:lnTo>
                  <a:lnTo>
                    <a:pt x="0" y="587959"/>
                  </a:lnTo>
                  <a:lnTo>
                    <a:pt x="293980" y="29398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accent1">
                <a:lumMod val="20000"/>
                <a:lumOff val="80000"/>
                <a:hueOff val="0"/>
                <a:satOff val="0"/>
                <a:lumOff val="0"/>
                <a:alphaOff val="0"/>
              </a:schemeClr>
            </a:fontRef>
          </p:style>
          <p:txBody>
            <a:bodyPr spcFirstLastPara="0" vert="horz" wrap="square" lIns="343510" tIns="0" rIns="328650" bIns="34671"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b="1"/>
              </a:pPr>
              <a:r>
                <a:rPr kumimoji="0" lang="en-US" sz="2600" b="1" i="0" u="none" strike="noStrike" kern="1200" cap="none" spc="0" normalizeH="0" baseline="0" noProof="0" dirty="0">
                  <a:ln>
                    <a:noFill/>
                  </a:ln>
                  <a:solidFill>
                    <a:srgbClr val="F54C02">
                      <a:lumMod val="20000"/>
                      <a:lumOff val="80000"/>
                      <a:hueOff val="0"/>
                      <a:satOff val="0"/>
                      <a:lumOff val="0"/>
                      <a:alphaOff val="0"/>
                    </a:srgbClr>
                  </a:solidFill>
                  <a:effectLst/>
                  <a:uLnTx/>
                  <a:uFillTx/>
                  <a:latin typeface="Calibri" panose="020F0502020204030204"/>
                  <a:ea typeface="+mn-ea"/>
                  <a:cs typeface="+mn-cs"/>
                </a:rPr>
                <a:t>Concept of Interest  (COI)</a:t>
              </a:r>
            </a:p>
          </p:txBody>
        </p:sp>
        <p:sp>
          <p:nvSpPr>
            <p:cNvPr id="10" name="Freeform: Shape 9">
              <a:extLst>
                <a:ext uri="{FF2B5EF4-FFF2-40B4-BE49-F238E27FC236}">
                  <a16:creationId xmlns:a16="http://schemas.microsoft.com/office/drawing/2014/main" id="{C89DAEAD-72A8-A48C-99C0-BF4DBE9B283D}"/>
                </a:ext>
              </a:extLst>
            </p:cNvPr>
            <p:cNvSpPr/>
            <p:nvPr/>
          </p:nvSpPr>
          <p:spPr>
            <a:xfrm>
              <a:off x="974611" y="3231916"/>
              <a:ext cx="3399631" cy="917225"/>
            </a:xfrm>
            <a:custGeom>
              <a:avLst/>
              <a:gdLst>
                <a:gd name="csX0" fmla="*/ 0 w 3399631"/>
                <a:gd name="csY0" fmla="*/ 0 h 917225"/>
                <a:gd name="csX1" fmla="*/ 3399631 w 3399631"/>
                <a:gd name="csY1" fmla="*/ 0 h 917225"/>
                <a:gd name="csX2" fmla="*/ 3399631 w 3399631"/>
                <a:gd name="csY2" fmla="*/ 917225 h 917225"/>
                <a:gd name="csX3" fmla="*/ 0 w 3399631"/>
                <a:gd name="csY3" fmla="*/ 917225 h 917225"/>
                <a:gd name="csX4" fmla="*/ 0 w 3399631"/>
                <a:gd name="csY4" fmla="*/ 0 h 917225"/>
              </a:gdLst>
              <a:ahLst/>
              <a:cxnLst>
                <a:cxn ang="0">
                  <a:pos x="csX0" y="csY0"/>
                </a:cxn>
                <a:cxn ang="0">
                  <a:pos x="csX1" y="csY1"/>
                </a:cxn>
                <a:cxn ang="0">
                  <a:pos x="csX2" y="csY2"/>
                </a:cxn>
                <a:cxn ang="0">
                  <a:pos x="csX3" y="csY3"/>
                </a:cxn>
                <a:cxn ang="0">
                  <a:pos x="csX4" y="csY4"/>
                </a:cxn>
              </a:cxnLst>
              <a:rect l="l" t="t" r="r" b="b"/>
              <a:pathLst>
                <a:path w="3399631" h="917225">
                  <a:moveTo>
                    <a:pt x="0" y="0"/>
                  </a:moveTo>
                  <a:lnTo>
                    <a:pt x="3399631" y="0"/>
                  </a:lnTo>
                  <a:lnTo>
                    <a:pt x="3399631" y="917225"/>
                  </a:lnTo>
                  <a:lnTo>
                    <a:pt x="0" y="9172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2">
                <a:hueOff val="0"/>
                <a:satOff val="0"/>
                <a:lumOff val="0"/>
                <a:alphaOff val="0"/>
              </a:schemeClr>
            </a:fontRef>
          </p:style>
          <p:txBody>
            <a:bodyPr spcFirstLastPara="0" vert="horz" wrap="square" lIns="59966" tIns="35560" rIns="23986" bIns="3556" numCol="1" spcCol="1270" anchor="t" anchorCtr="0">
              <a:noAutofit/>
            </a:bodyPr>
            <a:lstStyle/>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panose="020F0502020204030204"/>
                  <a:ea typeface="+mn-ea"/>
                  <a:cs typeface="+mn-cs"/>
                </a:rPr>
                <a:t>What domain is being measured?</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panose="020F0302020204030204"/>
                  <a:ea typeface="+mn-ea"/>
                  <a:cs typeface="+mn-cs"/>
                </a:rPr>
                <a:t>What is the desired outcome?</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6770"/>
                </a:solidFill>
                <a:effectLst/>
                <a:uLnTx/>
                <a:uFillTx/>
                <a:latin typeface="Calibri" panose="020F0502020204030204"/>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srgbClr val="404040"/>
                </a:solidFill>
                <a:effectLst/>
                <a:uLnTx/>
                <a:uFillTx/>
                <a:latin typeface="Calibri Light"/>
                <a:ea typeface="+mn-ea"/>
                <a:cs typeface="Calibri Light"/>
              </a:endParaRP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dirty="0">
                <a:ln>
                  <a:noFill/>
                </a:ln>
                <a:solidFill>
                  <a:srgbClr val="404040"/>
                </a:solidFill>
                <a:effectLst/>
                <a:uLnTx/>
                <a:uFillTx/>
                <a:latin typeface="Calibri Light"/>
                <a:ea typeface="+mn-ea"/>
                <a:cs typeface="Calibri Light"/>
              </a:endParaRP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404040"/>
                  </a:solidFill>
                  <a:effectLst/>
                  <a:uLnTx/>
                  <a:uFillTx/>
                  <a:latin typeface="Calibri Light"/>
                  <a:ea typeface="+mn-ea"/>
                  <a:cs typeface="Calibri Light"/>
                </a:rPr>
                <a:t>					</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6770">
                    <a:hueOff val="0"/>
                    <a:satOff val="0"/>
                    <a:lumOff val="0"/>
                    <a:alphaOff val="0"/>
                  </a:srgb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540538E-CAF1-A7FA-6C9E-F475385CC35D}"/>
                </a:ext>
              </a:extLst>
            </p:cNvPr>
            <p:cNvSpPr/>
            <p:nvPr/>
          </p:nvSpPr>
          <p:spPr>
            <a:xfrm>
              <a:off x="4208439" y="2211753"/>
              <a:ext cx="3399631" cy="853320"/>
            </a:xfrm>
            <a:custGeom>
              <a:avLst/>
              <a:gdLst>
                <a:gd name="csX0" fmla="*/ 0 w 3399631"/>
                <a:gd name="csY0" fmla="*/ 0 h 587959"/>
                <a:gd name="csX1" fmla="*/ 3105652 w 3399631"/>
                <a:gd name="csY1" fmla="*/ 0 h 587959"/>
                <a:gd name="csX2" fmla="*/ 3399631 w 3399631"/>
                <a:gd name="csY2" fmla="*/ 293980 h 587959"/>
                <a:gd name="csX3" fmla="*/ 3105652 w 3399631"/>
                <a:gd name="csY3" fmla="*/ 587959 h 587959"/>
                <a:gd name="csX4" fmla="*/ 0 w 3399631"/>
                <a:gd name="csY4" fmla="*/ 587959 h 587959"/>
                <a:gd name="csX5" fmla="*/ 293980 w 3399631"/>
                <a:gd name="csY5" fmla="*/ 293980 h 587959"/>
                <a:gd name="csX6" fmla="*/ 0 w 3399631"/>
                <a:gd name="csY6" fmla="*/ 0 h 5879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99631" h="587959">
                  <a:moveTo>
                    <a:pt x="0" y="0"/>
                  </a:moveTo>
                  <a:lnTo>
                    <a:pt x="3105652" y="0"/>
                  </a:lnTo>
                  <a:lnTo>
                    <a:pt x="3399631" y="293980"/>
                  </a:lnTo>
                  <a:lnTo>
                    <a:pt x="3105652" y="587959"/>
                  </a:lnTo>
                  <a:lnTo>
                    <a:pt x="0" y="587959"/>
                  </a:lnTo>
                  <a:lnTo>
                    <a:pt x="293980" y="29398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accent1">
                <a:lumMod val="20000"/>
                <a:lumOff val="80000"/>
                <a:hueOff val="0"/>
                <a:satOff val="0"/>
                <a:lumOff val="0"/>
                <a:alphaOff val="0"/>
              </a:schemeClr>
            </a:fontRef>
          </p:style>
          <p:txBody>
            <a:bodyPr spcFirstLastPara="0" vert="horz" wrap="square" lIns="343510" tIns="0" rIns="328650" bIns="34671"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b="1"/>
              </a:pPr>
              <a:r>
                <a:rPr kumimoji="0" lang="en-US" sz="2600" b="1" i="0" u="none" strike="noStrike" kern="1200" cap="none" spc="0" normalizeH="0" baseline="0" noProof="0" dirty="0">
                  <a:ln>
                    <a:noFill/>
                  </a:ln>
                  <a:solidFill>
                    <a:srgbClr val="F54C02">
                      <a:lumMod val="20000"/>
                      <a:lumOff val="80000"/>
                      <a:hueOff val="0"/>
                      <a:satOff val="0"/>
                      <a:lumOff val="0"/>
                      <a:alphaOff val="0"/>
                    </a:srgbClr>
                  </a:solidFill>
                  <a:effectLst/>
                  <a:uLnTx/>
                  <a:uFillTx/>
                  <a:latin typeface="Calibri" panose="020F0502020204030204"/>
                  <a:ea typeface="+mn-ea"/>
                  <a:cs typeface="+mn-cs"/>
                </a:rPr>
                <a:t>Clinical Outcome Assessment (COA)</a:t>
              </a:r>
            </a:p>
          </p:txBody>
        </p:sp>
        <p:sp>
          <p:nvSpPr>
            <p:cNvPr id="13" name="Freeform: Shape 12">
              <a:extLst>
                <a:ext uri="{FF2B5EF4-FFF2-40B4-BE49-F238E27FC236}">
                  <a16:creationId xmlns:a16="http://schemas.microsoft.com/office/drawing/2014/main" id="{A2611BF4-EED9-4237-2387-A40E599A71A5}"/>
                </a:ext>
              </a:extLst>
            </p:cNvPr>
            <p:cNvSpPr/>
            <p:nvPr/>
          </p:nvSpPr>
          <p:spPr>
            <a:xfrm>
              <a:off x="4436194" y="3231916"/>
              <a:ext cx="3399631" cy="917225"/>
            </a:xfrm>
            <a:custGeom>
              <a:avLst/>
              <a:gdLst>
                <a:gd name="csX0" fmla="*/ 0 w 3399631"/>
                <a:gd name="csY0" fmla="*/ 0 h 917225"/>
                <a:gd name="csX1" fmla="*/ 3399631 w 3399631"/>
                <a:gd name="csY1" fmla="*/ 0 h 917225"/>
                <a:gd name="csX2" fmla="*/ 3399631 w 3399631"/>
                <a:gd name="csY2" fmla="*/ 917225 h 917225"/>
                <a:gd name="csX3" fmla="*/ 0 w 3399631"/>
                <a:gd name="csY3" fmla="*/ 917225 h 917225"/>
                <a:gd name="csX4" fmla="*/ 0 w 3399631"/>
                <a:gd name="csY4" fmla="*/ 0 h 917225"/>
              </a:gdLst>
              <a:ahLst/>
              <a:cxnLst>
                <a:cxn ang="0">
                  <a:pos x="csX0" y="csY0"/>
                </a:cxn>
                <a:cxn ang="0">
                  <a:pos x="csX1" y="csY1"/>
                </a:cxn>
                <a:cxn ang="0">
                  <a:pos x="csX2" y="csY2"/>
                </a:cxn>
                <a:cxn ang="0">
                  <a:pos x="csX3" y="csY3"/>
                </a:cxn>
                <a:cxn ang="0">
                  <a:pos x="csX4" y="csY4"/>
                </a:cxn>
              </a:cxnLst>
              <a:rect l="l" t="t" r="r" b="b"/>
              <a:pathLst>
                <a:path w="3399631" h="917225">
                  <a:moveTo>
                    <a:pt x="0" y="0"/>
                  </a:moveTo>
                  <a:lnTo>
                    <a:pt x="3399631" y="0"/>
                  </a:lnTo>
                  <a:lnTo>
                    <a:pt x="3399631" y="917225"/>
                  </a:lnTo>
                  <a:lnTo>
                    <a:pt x="0" y="9172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2">
                <a:hueOff val="0"/>
                <a:satOff val="0"/>
                <a:lumOff val="0"/>
                <a:alphaOff val="0"/>
              </a:schemeClr>
            </a:fontRef>
          </p:style>
          <p:txBody>
            <a:bodyPr spcFirstLastPara="0" vert="horz" wrap="square" lIns="59966" tIns="35560" rIns="23986" bIns="3556" numCol="1" spcCol="1270" anchor="t" anchorCtr="0">
              <a:noAutofit/>
            </a:bodyPr>
            <a:lstStyle/>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panose="020F0502020204030204"/>
                  <a:ea typeface="+mn-ea"/>
                  <a:cs typeface="+mn-cs"/>
                </a:rPr>
                <a:t>How is it being measured?</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a:ea typeface="+mn-ea"/>
                  <a:cs typeface="Calibri Light"/>
                </a:rPr>
                <a:t>Is it subjective or objective?</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a:ea typeface="+mn-ea"/>
                  <a:cs typeface="Calibri Light"/>
                </a:rPr>
                <a:t>What is clinically meaningful?</a:t>
              </a:r>
              <a:endParaRPr kumimoji="0" lang="en-US" sz="20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6770">
                    <a:hueOff val="0"/>
                    <a:satOff val="0"/>
                    <a:lumOff val="0"/>
                    <a:alphaOff val="0"/>
                  </a:srgb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0CA5E6C-00BE-219E-68B2-7AAEED05EA3C}"/>
                </a:ext>
              </a:extLst>
            </p:cNvPr>
            <p:cNvSpPr/>
            <p:nvPr/>
          </p:nvSpPr>
          <p:spPr>
            <a:xfrm>
              <a:off x="7626053" y="2211753"/>
              <a:ext cx="3399631" cy="853320"/>
            </a:xfrm>
            <a:custGeom>
              <a:avLst/>
              <a:gdLst>
                <a:gd name="csX0" fmla="*/ 0 w 3399631"/>
                <a:gd name="csY0" fmla="*/ 0 h 587959"/>
                <a:gd name="csX1" fmla="*/ 3105652 w 3399631"/>
                <a:gd name="csY1" fmla="*/ 0 h 587959"/>
                <a:gd name="csX2" fmla="*/ 3399631 w 3399631"/>
                <a:gd name="csY2" fmla="*/ 293980 h 587959"/>
                <a:gd name="csX3" fmla="*/ 3105652 w 3399631"/>
                <a:gd name="csY3" fmla="*/ 587959 h 587959"/>
                <a:gd name="csX4" fmla="*/ 0 w 3399631"/>
                <a:gd name="csY4" fmla="*/ 587959 h 587959"/>
                <a:gd name="csX5" fmla="*/ 293980 w 3399631"/>
                <a:gd name="csY5" fmla="*/ 293980 h 587959"/>
                <a:gd name="csX6" fmla="*/ 0 w 3399631"/>
                <a:gd name="csY6" fmla="*/ 0 h 58795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99631" h="587959">
                  <a:moveTo>
                    <a:pt x="0" y="0"/>
                  </a:moveTo>
                  <a:lnTo>
                    <a:pt x="3105652" y="0"/>
                  </a:lnTo>
                  <a:lnTo>
                    <a:pt x="3399631" y="293980"/>
                  </a:lnTo>
                  <a:lnTo>
                    <a:pt x="3105652" y="587959"/>
                  </a:lnTo>
                  <a:lnTo>
                    <a:pt x="0" y="587959"/>
                  </a:lnTo>
                  <a:lnTo>
                    <a:pt x="293980" y="29398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accent1">
                <a:lumMod val="20000"/>
                <a:lumOff val="80000"/>
                <a:hueOff val="0"/>
                <a:satOff val="0"/>
                <a:lumOff val="0"/>
                <a:alphaOff val="0"/>
              </a:schemeClr>
            </a:fontRef>
          </p:style>
          <p:txBody>
            <a:bodyPr spcFirstLastPara="0" vert="horz" wrap="square" lIns="343510" tIns="0" rIns="328650" bIns="34671"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b="1"/>
              </a:pPr>
              <a:r>
                <a:rPr kumimoji="0" lang="en-US" sz="2600" b="1" i="0" u="none" strike="noStrike" kern="1200" cap="none" spc="0" normalizeH="0" baseline="0" noProof="0" dirty="0">
                  <a:ln>
                    <a:noFill/>
                  </a:ln>
                  <a:solidFill>
                    <a:srgbClr val="F54C02">
                      <a:lumMod val="20000"/>
                      <a:lumOff val="80000"/>
                      <a:hueOff val="0"/>
                      <a:satOff val="0"/>
                      <a:lumOff val="0"/>
                      <a:alphaOff val="0"/>
                    </a:srgbClr>
                  </a:solidFill>
                  <a:effectLst/>
                  <a:uLnTx/>
                  <a:uFillTx/>
                  <a:latin typeface="Calibri" panose="020F0502020204030204"/>
                  <a:ea typeface="+mn-ea"/>
                  <a:cs typeface="+mn-cs"/>
                </a:rPr>
                <a:t>Context of Use (COU)</a:t>
              </a:r>
            </a:p>
          </p:txBody>
        </p:sp>
        <p:sp>
          <p:nvSpPr>
            <p:cNvPr id="16" name="Freeform: Shape 15">
              <a:extLst>
                <a:ext uri="{FF2B5EF4-FFF2-40B4-BE49-F238E27FC236}">
                  <a16:creationId xmlns:a16="http://schemas.microsoft.com/office/drawing/2014/main" id="{688DBAC7-C14F-DA39-2D63-84118AF6627B}"/>
                </a:ext>
              </a:extLst>
            </p:cNvPr>
            <p:cNvSpPr/>
            <p:nvPr/>
          </p:nvSpPr>
          <p:spPr>
            <a:xfrm>
              <a:off x="7835825" y="3231916"/>
              <a:ext cx="3873509" cy="917225"/>
            </a:xfrm>
            <a:custGeom>
              <a:avLst/>
              <a:gdLst>
                <a:gd name="csX0" fmla="*/ 0 w 3399631"/>
                <a:gd name="csY0" fmla="*/ 0 h 917225"/>
                <a:gd name="csX1" fmla="*/ 3399631 w 3399631"/>
                <a:gd name="csY1" fmla="*/ 0 h 917225"/>
                <a:gd name="csX2" fmla="*/ 3399631 w 3399631"/>
                <a:gd name="csY2" fmla="*/ 917225 h 917225"/>
                <a:gd name="csX3" fmla="*/ 0 w 3399631"/>
                <a:gd name="csY3" fmla="*/ 917225 h 917225"/>
                <a:gd name="csX4" fmla="*/ 0 w 3399631"/>
                <a:gd name="csY4" fmla="*/ 0 h 917225"/>
              </a:gdLst>
              <a:ahLst/>
              <a:cxnLst>
                <a:cxn ang="0">
                  <a:pos x="csX0" y="csY0"/>
                </a:cxn>
                <a:cxn ang="0">
                  <a:pos x="csX1" y="csY1"/>
                </a:cxn>
                <a:cxn ang="0">
                  <a:pos x="csX2" y="csY2"/>
                </a:cxn>
                <a:cxn ang="0">
                  <a:pos x="csX3" y="csY3"/>
                </a:cxn>
                <a:cxn ang="0">
                  <a:pos x="csX4" y="csY4"/>
                </a:cxn>
              </a:cxnLst>
              <a:rect l="l" t="t" r="r" b="b"/>
              <a:pathLst>
                <a:path w="3399631" h="917225">
                  <a:moveTo>
                    <a:pt x="0" y="0"/>
                  </a:moveTo>
                  <a:lnTo>
                    <a:pt x="3399631" y="0"/>
                  </a:lnTo>
                  <a:lnTo>
                    <a:pt x="3399631" y="917225"/>
                  </a:lnTo>
                  <a:lnTo>
                    <a:pt x="0" y="9172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2">
                <a:hueOff val="0"/>
                <a:satOff val="0"/>
                <a:lumOff val="0"/>
                <a:alphaOff val="0"/>
              </a:schemeClr>
            </a:fontRef>
          </p:style>
          <p:txBody>
            <a:bodyPr spcFirstLastPara="0" vert="horz" wrap="square" lIns="59966" tIns="35560" rIns="23986" bIns="3556" numCol="1" spcCol="1270" anchor="t" anchorCtr="0">
              <a:noAutofit/>
            </a:bodyPr>
            <a:lstStyle/>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panose="020F0502020204030204"/>
                  <a:ea typeface="+mn-ea"/>
                  <a:cs typeface="+mn-cs"/>
                </a:rPr>
                <a:t>Why, where, when, and in whom is it being measured?</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a:ea typeface="+mn-ea"/>
                  <a:cs typeface="Calibri Light"/>
                </a:rPr>
                <a:t>Intended claim?</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a:ea typeface="+mn-ea"/>
                  <a:cs typeface="Calibri Light"/>
                </a:rPr>
                <a:t>Geography, language, culture, clinical practice SoC?</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a:ea typeface="+mn-ea"/>
                  <a:cs typeface="Calibri Light"/>
                </a:rPr>
                <a:t>Central reader?</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a:ea typeface="+mn-ea"/>
                  <a:cs typeface="Calibri Light"/>
                </a:rPr>
                <a:t>Frequency?</a:t>
              </a: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6770"/>
                  </a:solidFill>
                  <a:effectLst/>
                  <a:uLnTx/>
                  <a:uFillTx/>
                  <a:latin typeface="Calibri Light"/>
                  <a:ea typeface="+mn-ea"/>
                  <a:cs typeface="Calibri Light"/>
                </a:rPr>
                <a:t>Patient subset?</a:t>
              </a:r>
              <a:endParaRPr kumimoji="0" lang="en-US" sz="24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04040"/>
                </a:solidFill>
                <a:effectLst/>
                <a:uLnTx/>
                <a:uFillTx/>
                <a:latin typeface="Calibri Light"/>
                <a:ea typeface="+mn-ea"/>
                <a:cs typeface="Calibri Light"/>
              </a:endParaRPr>
            </a:p>
            <a:p>
              <a:pPr marL="228600" marR="0" lvl="0" indent="-22860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6770">
                    <a:hueOff val="0"/>
                    <a:satOff val="0"/>
                    <a:lumOff val="0"/>
                    <a:alphaOff val="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162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A8B48-531D-3D22-39E2-4F3A9E6BF91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10B753-63AA-7EC2-C100-809D2E614E67}"/>
              </a:ext>
            </a:extLst>
          </p:cNvPr>
          <p:cNvSpPr>
            <a:spLocks noGrp="1"/>
          </p:cNvSpPr>
          <p:nvPr>
            <p:ph sz="quarter" idx="12"/>
          </p:nvPr>
        </p:nvSpPr>
        <p:spPr/>
        <p:txBody>
          <a:bodyPr/>
          <a:lstStyle/>
          <a:p>
            <a:r>
              <a:rPr lang="en-US" sz="2600" dirty="0">
                <a:latin typeface="+mn-lt"/>
              </a:rPr>
              <a:t>Disease course </a:t>
            </a:r>
          </a:p>
          <a:p>
            <a:pPr lvl="1"/>
            <a:r>
              <a:rPr lang="en-US" sz="2400" dirty="0"/>
              <a:t>Rapid vs slow progression</a:t>
            </a:r>
          </a:p>
          <a:p>
            <a:pPr lvl="1"/>
            <a:r>
              <a:rPr lang="en-US" sz="2400" dirty="0"/>
              <a:t>Frequency of events vs continuous change</a:t>
            </a:r>
          </a:p>
          <a:p>
            <a:pPr lvl="1"/>
            <a:r>
              <a:rPr lang="en-US" sz="2400" dirty="0"/>
              <a:t>Responders vs non-responders</a:t>
            </a:r>
          </a:p>
          <a:p>
            <a:pPr lvl="1"/>
            <a:r>
              <a:rPr lang="en-US" sz="2400" dirty="0"/>
              <a:t>Single vs co-primary vs composite vs multi-domain endpoints</a:t>
            </a:r>
          </a:p>
          <a:p>
            <a:pPr marL="457200" lvl="1" indent="0">
              <a:buNone/>
            </a:pPr>
            <a:endParaRPr lang="en-US" sz="2400" dirty="0"/>
          </a:p>
          <a:p>
            <a:r>
              <a:rPr lang="en-US" sz="2600" dirty="0">
                <a:latin typeface="+mn-lt"/>
              </a:rPr>
              <a:t>Drug effect – dictates disease stage and trial designs</a:t>
            </a:r>
          </a:p>
          <a:p>
            <a:pPr lvl="1"/>
            <a:r>
              <a:rPr lang="en-US" dirty="0"/>
              <a:t>Improvement vs stabilization</a:t>
            </a:r>
          </a:p>
          <a:p>
            <a:pPr lvl="1"/>
            <a:r>
              <a:rPr lang="en-US" dirty="0"/>
              <a:t>Prevention vs reversal</a:t>
            </a:r>
          </a:p>
          <a:p>
            <a:pPr lvl="1"/>
            <a:r>
              <a:rPr lang="en-US" dirty="0"/>
              <a:t>Transient effect – cross-over, N-of-1</a:t>
            </a:r>
          </a:p>
          <a:p>
            <a:pPr lvl="1"/>
            <a:r>
              <a:rPr lang="en-US" dirty="0"/>
              <a:t>Durable effect – parallel group </a:t>
            </a:r>
          </a:p>
          <a:p>
            <a:endParaRPr lang="en-US" dirty="0"/>
          </a:p>
        </p:txBody>
      </p:sp>
      <p:sp>
        <p:nvSpPr>
          <p:cNvPr id="3" name="Title 2">
            <a:extLst>
              <a:ext uri="{FF2B5EF4-FFF2-40B4-BE49-F238E27FC236}">
                <a16:creationId xmlns:a16="http://schemas.microsoft.com/office/drawing/2014/main" id="{16190D59-6F6A-B198-6D07-FEC2AB101EBC}"/>
              </a:ext>
            </a:extLst>
          </p:cNvPr>
          <p:cNvSpPr>
            <a:spLocks noGrp="1"/>
          </p:cNvSpPr>
          <p:nvPr>
            <p:ph type="title"/>
          </p:nvPr>
        </p:nvSpPr>
        <p:spPr/>
        <p:txBody>
          <a:bodyPr/>
          <a:lstStyle/>
          <a:p>
            <a:r>
              <a:rPr lang="en-US" dirty="0"/>
              <a:t>Endpoint Alignment with Disease Stage and Drug Effect</a:t>
            </a:r>
          </a:p>
        </p:txBody>
      </p:sp>
    </p:spTree>
    <p:extLst>
      <p:ext uri="{BB962C8B-B14F-4D97-AF65-F5344CB8AC3E}">
        <p14:creationId xmlns:p14="http://schemas.microsoft.com/office/powerpoint/2010/main" val="327527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A47E-FA0F-8395-0C26-1A30347F61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D58807-07DA-D06D-F5E3-3D3C09326F0F}"/>
              </a:ext>
            </a:extLst>
          </p:cNvPr>
          <p:cNvSpPr>
            <a:spLocks noGrp="1"/>
          </p:cNvSpPr>
          <p:nvPr>
            <p:ph type="title"/>
          </p:nvPr>
        </p:nvSpPr>
        <p:spPr/>
        <p:txBody>
          <a:bodyPr/>
          <a:lstStyle/>
          <a:p>
            <a:r>
              <a:rPr lang="en-US" dirty="0"/>
              <a:t>Endpoint Attributes – Validation</a:t>
            </a:r>
          </a:p>
        </p:txBody>
      </p:sp>
      <p:graphicFrame>
        <p:nvGraphicFramePr>
          <p:cNvPr id="2" name="Table 1">
            <a:extLst>
              <a:ext uri="{FF2B5EF4-FFF2-40B4-BE49-F238E27FC236}">
                <a16:creationId xmlns:a16="http://schemas.microsoft.com/office/drawing/2014/main" id="{E0013786-C31A-5397-CB34-5B14EBF817E8}"/>
              </a:ext>
            </a:extLst>
          </p:cNvPr>
          <p:cNvGraphicFramePr>
            <a:graphicFrameLocks noGrp="1"/>
          </p:cNvGraphicFramePr>
          <p:nvPr/>
        </p:nvGraphicFramePr>
        <p:xfrm>
          <a:off x="889000" y="1217506"/>
          <a:ext cx="10414000" cy="4634652"/>
        </p:xfrm>
        <a:graphic>
          <a:graphicData uri="http://schemas.openxmlformats.org/drawingml/2006/table">
            <a:tbl>
              <a:tblPr firstRow="1" bandRow="1">
                <a:tableStyleId>{5C22544A-7EE6-4342-B048-85BDC9FD1C3A}</a:tableStyleId>
              </a:tblPr>
              <a:tblGrid>
                <a:gridCol w="2849880">
                  <a:extLst>
                    <a:ext uri="{9D8B030D-6E8A-4147-A177-3AD203B41FA5}">
                      <a16:colId xmlns:a16="http://schemas.microsoft.com/office/drawing/2014/main" val="379890679"/>
                    </a:ext>
                  </a:extLst>
                </a:gridCol>
                <a:gridCol w="3037840">
                  <a:extLst>
                    <a:ext uri="{9D8B030D-6E8A-4147-A177-3AD203B41FA5}">
                      <a16:colId xmlns:a16="http://schemas.microsoft.com/office/drawing/2014/main" val="3214464614"/>
                    </a:ext>
                  </a:extLst>
                </a:gridCol>
                <a:gridCol w="1922780">
                  <a:extLst>
                    <a:ext uri="{9D8B030D-6E8A-4147-A177-3AD203B41FA5}">
                      <a16:colId xmlns:a16="http://schemas.microsoft.com/office/drawing/2014/main" val="3618447421"/>
                    </a:ext>
                  </a:extLst>
                </a:gridCol>
                <a:gridCol w="2603500">
                  <a:extLst>
                    <a:ext uri="{9D8B030D-6E8A-4147-A177-3AD203B41FA5}">
                      <a16:colId xmlns:a16="http://schemas.microsoft.com/office/drawing/2014/main" val="1065622661"/>
                    </a:ext>
                  </a:extLst>
                </a:gridCol>
              </a:tblGrid>
              <a:tr h="772442">
                <a:tc>
                  <a:txBody>
                    <a:bodyPr/>
                    <a:lstStyle/>
                    <a:p>
                      <a:pPr>
                        <a:buNone/>
                      </a:pPr>
                      <a:r>
                        <a:rPr lang="en-US" sz="2400"/>
                        <a:t>Validation Element</a:t>
                      </a:r>
                    </a:p>
                  </a:txBody>
                  <a:tcPr anchor="ctr"/>
                </a:tc>
                <a:tc>
                  <a:txBody>
                    <a:bodyPr/>
                    <a:lstStyle/>
                    <a:p>
                      <a:pPr>
                        <a:buNone/>
                      </a:pPr>
                      <a:r>
                        <a:rPr lang="en-US" sz="2400"/>
                        <a:t>What It Answers</a:t>
                      </a:r>
                    </a:p>
                  </a:txBody>
                  <a:tcPr anchor="ctr"/>
                </a:tc>
                <a:tc>
                  <a:txBody>
                    <a:bodyPr/>
                    <a:lstStyle/>
                    <a:p>
                      <a:pPr>
                        <a:buNone/>
                      </a:pPr>
                      <a:r>
                        <a:rPr lang="en-US" sz="2400"/>
                        <a:t>Type</a:t>
                      </a:r>
                    </a:p>
                  </a:txBody>
                  <a:tcPr anchor="ctr"/>
                </a:tc>
                <a:tc>
                  <a:txBody>
                    <a:bodyPr/>
                    <a:lstStyle/>
                    <a:p>
                      <a:pPr>
                        <a:buNone/>
                      </a:pPr>
                      <a:r>
                        <a:rPr lang="en-US" sz="2400" dirty="0"/>
                        <a:t>When Established</a:t>
                      </a:r>
                    </a:p>
                  </a:txBody>
                  <a:tcPr anchor="ctr"/>
                </a:tc>
                <a:extLst>
                  <a:ext uri="{0D108BD9-81ED-4DB2-BD59-A6C34878D82A}">
                    <a16:rowId xmlns:a16="http://schemas.microsoft.com/office/drawing/2014/main" val="3318163929"/>
                  </a:ext>
                </a:extLst>
              </a:tr>
              <a:tr h="772442">
                <a:tc>
                  <a:txBody>
                    <a:bodyPr/>
                    <a:lstStyle/>
                    <a:p>
                      <a:pPr>
                        <a:buNone/>
                      </a:pPr>
                      <a:r>
                        <a:rPr lang="en-US" sz="2000" b="1"/>
                        <a:t>Face</a:t>
                      </a:r>
                      <a:endParaRPr lang="en-US" sz="2000"/>
                    </a:p>
                  </a:txBody>
                  <a:tcPr anchor="ctr"/>
                </a:tc>
                <a:tc>
                  <a:txBody>
                    <a:bodyPr/>
                    <a:lstStyle/>
                    <a:p>
                      <a:pPr>
                        <a:buNone/>
                      </a:pPr>
                      <a:r>
                        <a:rPr lang="en-US" sz="2000"/>
                        <a:t>Does it look appropriate?</a:t>
                      </a:r>
                    </a:p>
                  </a:txBody>
                  <a:tcPr anchor="ctr"/>
                </a:tc>
                <a:tc>
                  <a:txBody>
                    <a:bodyPr/>
                    <a:lstStyle/>
                    <a:p>
                      <a:pPr>
                        <a:buNone/>
                      </a:pPr>
                      <a:r>
                        <a:rPr lang="en-US" sz="2000" dirty="0"/>
                        <a:t>Qualitative</a:t>
                      </a:r>
                    </a:p>
                  </a:txBody>
                  <a:tcPr anchor="ctr"/>
                </a:tc>
                <a:tc>
                  <a:txBody>
                    <a:bodyPr/>
                    <a:lstStyle/>
                    <a:p>
                      <a:pPr>
                        <a:buNone/>
                      </a:pPr>
                      <a:r>
                        <a:rPr lang="en-US" sz="2000"/>
                        <a:t>Early</a:t>
                      </a:r>
                    </a:p>
                  </a:txBody>
                  <a:tcPr anchor="ctr"/>
                </a:tc>
                <a:extLst>
                  <a:ext uri="{0D108BD9-81ED-4DB2-BD59-A6C34878D82A}">
                    <a16:rowId xmlns:a16="http://schemas.microsoft.com/office/drawing/2014/main" val="2450488403"/>
                  </a:ext>
                </a:extLst>
              </a:tr>
              <a:tr h="772442">
                <a:tc>
                  <a:txBody>
                    <a:bodyPr/>
                    <a:lstStyle/>
                    <a:p>
                      <a:pPr>
                        <a:buNone/>
                      </a:pPr>
                      <a:r>
                        <a:rPr lang="en-US" sz="2000" b="1"/>
                        <a:t>Content</a:t>
                      </a:r>
                      <a:endParaRPr lang="en-US" sz="2000"/>
                    </a:p>
                  </a:txBody>
                  <a:tcPr anchor="ctr"/>
                </a:tc>
                <a:tc>
                  <a:txBody>
                    <a:bodyPr/>
                    <a:lstStyle/>
                    <a:p>
                      <a:pPr>
                        <a:buNone/>
                      </a:pPr>
                      <a:r>
                        <a:rPr lang="en-US" sz="2000" dirty="0"/>
                        <a:t>Does it cover </a:t>
                      </a:r>
                      <a:r>
                        <a:rPr lang="en-US" sz="2000"/>
                        <a:t>the domain?</a:t>
                      </a:r>
                    </a:p>
                  </a:txBody>
                  <a:tcPr anchor="ctr"/>
                </a:tc>
                <a:tc>
                  <a:txBody>
                    <a:bodyPr/>
                    <a:lstStyle/>
                    <a:p>
                      <a:pPr>
                        <a:buNone/>
                      </a:pPr>
                      <a:r>
                        <a:rPr lang="en-US" sz="2000"/>
                        <a:t>Qualitative</a:t>
                      </a:r>
                    </a:p>
                  </a:txBody>
                  <a:tcPr anchor="ctr"/>
                </a:tc>
                <a:tc>
                  <a:txBody>
                    <a:bodyPr/>
                    <a:lstStyle/>
                    <a:p>
                      <a:pPr>
                        <a:buNone/>
                      </a:pPr>
                      <a:r>
                        <a:rPr lang="en-US" sz="2000"/>
                        <a:t>Early–mid</a:t>
                      </a:r>
                    </a:p>
                  </a:txBody>
                  <a:tcPr anchor="ctr"/>
                </a:tc>
                <a:extLst>
                  <a:ext uri="{0D108BD9-81ED-4DB2-BD59-A6C34878D82A}">
                    <a16:rowId xmlns:a16="http://schemas.microsoft.com/office/drawing/2014/main" val="565308649"/>
                  </a:ext>
                </a:extLst>
              </a:tr>
              <a:tr h="772442">
                <a:tc>
                  <a:txBody>
                    <a:bodyPr/>
                    <a:lstStyle/>
                    <a:p>
                      <a:pPr>
                        <a:buNone/>
                      </a:pPr>
                      <a:r>
                        <a:rPr lang="en-US" sz="2000" b="1"/>
                        <a:t>Sensitivity</a:t>
                      </a:r>
                      <a:endParaRPr lang="en-US" sz="2000"/>
                    </a:p>
                  </a:txBody>
                  <a:tcPr anchor="ctr"/>
                </a:tc>
                <a:tc>
                  <a:txBody>
                    <a:bodyPr/>
                    <a:lstStyle/>
                    <a:p>
                      <a:pPr>
                        <a:buNone/>
                      </a:pPr>
                      <a:r>
                        <a:rPr lang="en-US" sz="2000"/>
                        <a:t>Can it distinguish groups?</a:t>
                      </a:r>
                    </a:p>
                  </a:txBody>
                  <a:tcPr anchor="ctr"/>
                </a:tc>
                <a:tc>
                  <a:txBody>
                    <a:bodyPr/>
                    <a:lstStyle/>
                    <a:p>
                      <a:pPr>
                        <a:buNone/>
                      </a:pPr>
                      <a:r>
                        <a:rPr lang="en-US" sz="2000"/>
                        <a:t>Quantitative</a:t>
                      </a:r>
                    </a:p>
                  </a:txBody>
                  <a:tcPr anchor="ctr"/>
                </a:tc>
                <a:tc>
                  <a:txBody>
                    <a:bodyPr/>
                    <a:lstStyle/>
                    <a:p>
                      <a:pPr>
                        <a:buNone/>
                      </a:pPr>
                      <a:r>
                        <a:rPr lang="en-US" sz="2000"/>
                        <a:t>Mid</a:t>
                      </a:r>
                    </a:p>
                  </a:txBody>
                  <a:tcPr anchor="ctr"/>
                </a:tc>
                <a:extLst>
                  <a:ext uri="{0D108BD9-81ED-4DB2-BD59-A6C34878D82A}">
                    <a16:rowId xmlns:a16="http://schemas.microsoft.com/office/drawing/2014/main" val="990998891"/>
                  </a:ext>
                </a:extLst>
              </a:tr>
              <a:tr h="772442">
                <a:tc>
                  <a:txBody>
                    <a:bodyPr/>
                    <a:lstStyle/>
                    <a:p>
                      <a:pPr>
                        <a:buNone/>
                      </a:pPr>
                      <a:r>
                        <a:rPr lang="en-US" sz="2000" b="1"/>
                        <a:t>Analytical</a:t>
                      </a:r>
                      <a:endParaRPr lang="en-US" sz="2000"/>
                    </a:p>
                  </a:txBody>
                  <a:tcPr anchor="ctr"/>
                </a:tc>
                <a:tc>
                  <a:txBody>
                    <a:bodyPr/>
                    <a:lstStyle/>
                    <a:p>
                      <a:pPr>
                        <a:buNone/>
                      </a:pPr>
                      <a:r>
                        <a:rPr lang="en-US" sz="2000"/>
                        <a:t>Is it technically reliable?</a:t>
                      </a:r>
                    </a:p>
                  </a:txBody>
                  <a:tcPr anchor="ctr"/>
                </a:tc>
                <a:tc>
                  <a:txBody>
                    <a:bodyPr/>
                    <a:lstStyle/>
                    <a:p>
                      <a:pPr>
                        <a:buNone/>
                      </a:pPr>
                      <a:r>
                        <a:rPr lang="en-US" sz="2000"/>
                        <a:t>Quantitative</a:t>
                      </a:r>
                    </a:p>
                  </a:txBody>
                  <a:tcPr anchor="ctr"/>
                </a:tc>
                <a:tc>
                  <a:txBody>
                    <a:bodyPr/>
                    <a:lstStyle/>
                    <a:p>
                      <a:pPr>
                        <a:buNone/>
                      </a:pPr>
                      <a:r>
                        <a:rPr lang="en-US" sz="2000" dirty="0"/>
                        <a:t>Mid</a:t>
                      </a:r>
                    </a:p>
                  </a:txBody>
                  <a:tcPr anchor="ctr"/>
                </a:tc>
                <a:extLst>
                  <a:ext uri="{0D108BD9-81ED-4DB2-BD59-A6C34878D82A}">
                    <a16:rowId xmlns:a16="http://schemas.microsoft.com/office/drawing/2014/main" val="210826236"/>
                  </a:ext>
                </a:extLst>
              </a:tr>
              <a:tr h="772442">
                <a:tc>
                  <a:txBody>
                    <a:bodyPr/>
                    <a:lstStyle/>
                    <a:p>
                      <a:pPr>
                        <a:buNone/>
                      </a:pPr>
                      <a:r>
                        <a:rPr lang="en-US" sz="2000" b="1"/>
                        <a:t>Change</a:t>
                      </a:r>
                      <a:endParaRPr lang="en-US" sz="2000"/>
                    </a:p>
                  </a:txBody>
                  <a:tcPr anchor="ctr"/>
                </a:tc>
                <a:tc>
                  <a:txBody>
                    <a:bodyPr/>
                    <a:lstStyle/>
                    <a:p>
                      <a:pPr>
                        <a:buNone/>
                      </a:pPr>
                      <a:r>
                        <a:rPr lang="en-US" sz="2000" dirty="0"/>
                        <a:t>Can it detect within-person change over time?</a:t>
                      </a:r>
                    </a:p>
                  </a:txBody>
                  <a:tcPr anchor="ctr"/>
                </a:tc>
                <a:tc>
                  <a:txBody>
                    <a:bodyPr/>
                    <a:lstStyle/>
                    <a:p>
                      <a:pPr>
                        <a:buNone/>
                      </a:pPr>
                      <a:r>
                        <a:rPr lang="en-US" sz="2000"/>
                        <a:t>Quantitative</a:t>
                      </a:r>
                    </a:p>
                  </a:txBody>
                  <a:tcPr anchor="ctr"/>
                </a:tc>
                <a:tc>
                  <a:txBody>
                    <a:bodyPr/>
                    <a:lstStyle/>
                    <a:p>
                      <a:pPr>
                        <a:buNone/>
                      </a:pPr>
                      <a:r>
                        <a:rPr lang="en-US" sz="2000" dirty="0"/>
                        <a:t>Late</a:t>
                      </a:r>
                    </a:p>
                  </a:txBody>
                  <a:tcPr anchor="ctr"/>
                </a:tc>
                <a:extLst>
                  <a:ext uri="{0D108BD9-81ED-4DB2-BD59-A6C34878D82A}">
                    <a16:rowId xmlns:a16="http://schemas.microsoft.com/office/drawing/2014/main" val="3837839256"/>
                  </a:ext>
                </a:extLst>
              </a:tr>
            </a:tbl>
          </a:graphicData>
        </a:graphic>
      </p:graphicFrame>
    </p:spTree>
    <p:extLst>
      <p:ext uri="{BB962C8B-B14F-4D97-AF65-F5344CB8AC3E}">
        <p14:creationId xmlns:p14="http://schemas.microsoft.com/office/powerpoint/2010/main" val="101790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37C5E-DEAE-DFEE-E1C2-CF3B40DBB7CB}"/>
              </a:ext>
            </a:extLst>
          </p:cNvPr>
          <p:cNvSpPr/>
          <p:nvPr/>
        </p:nvSpPr>
        <p:spPr>
          <a:xfrm>
            <a:off x="5742267" y="1172308"/>
            <a:ext cx="5472809" cy="4428101"/>
          </a:xfrm>
          <a:prstGeom prst="roundRect">
            <a:avLst/>
          </a:prstGeom>
          <a:solidFill>
            <a:schemeClr val="accent1">
              <a:lumMod val="60000"/>
              <a:lumOff val="40000"/>
              <a:alpha val="50000"/>
            </a:schemeClr>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D44D017-D132-456C-17BD-9945FFEA57AB}"/>
              </a:ext>
            </a:extLst>
          </p:cNvPr>
          <p:cNvSpPr/>
          <p:nvPr/>
        </p:nvSpPr>
        <p:spPr>
          <a:xfrm>
            <a:off x="462976" y="1172308"/>
            <a:ext cx="4585762" cy="4428101"/>
          </a:xfrm>
          <a:prstGeom prst="roundRect">
            <a:avLst/>
          </a:prstGeom>
          <a:solidFill>
            <a:schemeClr val="accent3">
              <a:lumMod val="60000"/>
              <a:lumOff val="40000"/>
              <a:alpha val="50000"/>
            </a:schemeClr>
          </a:solidFill>
          <a:ln w="3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E289CCD5-70C3-E73E-4D70-5C8CFC3719E3}"/>
              </a:ext>
            </a:extLst>
          </p:cNvPr>
          <p:cNvSpPr>
            <a:spLocks noGrp="1"/>
          </p:cNvSpPr>
          <p:nvPr>
            <p:ph sz="quarter" idx="12"/>
          </p:nvPr>
        </p:nvSpPr>
        <p:spPr/>
        <p:txBody>
          <a:bodyPr/>
          <a:lstStyle/>
          <a:p>
            <a:r>
              <a:rPr lang="en-US" sz="2800" dirty="0">
                <a:latin typeface="+mn-lt"/>
              </a:rPr>
              <a:t>For the Subject &amp; Family</a:t>
            </a:r>
          </a:p>
          <a:p>
            <a:endParaRPr lang="en-US" sz="1000" dirty="0">
              <a:latin typeface="+mn-lt"/>
            </a:endParaRPr>
          </a:p>
          <a:p>
            <a:r>
              <a:rPr lang="en-US" dirty="0">
                <a:latin typeface="+mn-lt"/>
              </a:rPr>
              <a:t>Study burden fatigue</a:t>
            </a:r>
          </a:p>
          <a:p>
            <a:pPr lvl="1"/>
            <a:r>
              <a:rPr lang="en-US" dirty="0"/>
              <a:t>Duration of assessment</a:t>
            </a:r>
          </a:p>
          <a:p>
            <a:pPr lvl="1"/>
            <a:r>
              <a:rPr lang="en-US" dirty="0"/>
              <a:t>Frequency of assessment</a:t>
            </a:r>
          </a:p>
          <a:p>
            <a:pPr lvl="1"/>
            <a:r>
              <a:rPr lang="en-US" dirty="0"/>
              <a:t>Travel to clinic for assessment</a:t>
            </a:r>
          </a:p>
          <a:p>
            <a:pPr lvl="1"/>
            <a:r>
              <a:rPr lang="en-US" dirty="0"/>
              <a:t>Invasiveness of assessment</a:t>
            </a:r>
          </a:p>
          <a:p>
            <a:pPr lvl="1"/>
            <a:r>
              <a:rPr lang="en-US" dirty="0"/>
              <a:t>Risks of assessment</a:t>
            </a:r>
          </a:p>
          <a:p>
            <a:endParaRPr lang="en-US" dirty="0"/>
          </a:p>
          <a:p>
            <a:endParaRPr lang="en-US" dirty="0"/>
          </a:p>
        </p:txBody>
      </p:sp>
      <p:sp>
        <p:nvSpPr>
          <p:cNvPr id="3" name="Content Placeholder 2">
            <a:extLst>
              <a:ext uri="{FF2B5EF4-FFF2-40B4-BE49-F238E27FC236}">
                <a16:creationId xmlns:a16="http://schemas.microsoft.com/office/drawing/2014/main" id="{E46542F3-7905-1DCB-D54A-7C039B3B10E0}"/>
              </a:ext>
            </a:extLst>
          </p:cNvPr>
          <p:cNvSpPr>
            <a:spLocks noGrp="1"/>
          </p:cNvSpPr>
          <p:nvPr>
            <p:ph sz="quarter" idx="13"/>
          </p:nvPr>
        </p:nvSpPr>
        <p:spPr/>
        <p:txBody>
          <a:bodyPr/>
          <a:lstStyle/>
          <a:p>
            <a:r>
              <a:rPr lang="en-US" sz="2800" b="1" dirty="0"/>
              <a:t>For the Sponsor</a:t>
            </a:r>
          </a:p>
          <a:p>
            <a:endParaRPr lang="en-US" sz="1000" b="1" dirty="0"/>
          </a:p>
          <a:p>
            <a:r>
              <a:rPr lang="en-US" dirty="0">
                <a:latin typeface="+mn-lt"/>
              </a:rPr>
              <a:t>Logistical complexity and cost</a:t>
            </a:r>
          </a:p>
          <a:p>
            <a:pPr lvl="1"/>
            <a:r>
              <a:rPr lang="en-US" dirty="0"/>
              <a:t>Ensure availability at all clinical sites</a:t>
            </a:r>
          </a:p>
          <a:p>
            <a:pPr lvl="1"/>
            <a:r>
              <a:rPr lang="en-US" dirty="0"/>
              <a:t>Validate translation of questionnaires</a:t>
            </a:r>
          </a:p>
          <a:p>
            <a:pPr lvl="1"/>
            <a:r>
              <a:rPr lang="en-US" dirty="0"/>
              <a:t>Assay development and validation</a:t>
            </a:r>
          </a:p>
          <a:p>
            <a:pPr lvl="1"/>
            <a:r>
              <a:rPr lang="en-US" dirty="0"/>
              <a:t>Disease-specific assessment   development and validation</a:t>
            </a:r>
          </a:p>
          <a:p>
            <a:pPr lvl="1"/>
            <a:r>
              <a:rPr lang="en-US" dirty="0"/>
              <a:t>Training of assessors</a:t>
            </a:r>
          </a:p>
          <a:p>
            <a:pPr lvl="1"/>
            <a:r>
              <a:rPr lang="en-US" dirty="0"/>
              <a:t>Standardization of assessments</a:t>
            </a:r>
          </a:p>
          <a:p>
            <a:pPr lvl="1"/>
            <a:r>
              <a:rPr lang="en-US" dirty="0"/>
              <a:t>Central labs and readers</a:t>
            </a:r>
          </a:p>
        </p:txBody>
      </p:sp>
      <p:sp>
        <p:nvSpPr>
          <p:cNvPr id="4" name="Title 3">
            <a:extLst>
              <a:ext uri="{FF2B5EF4-FFF2-40B4-BE49-F238E27FC236}">
                <a16:creationId xmlns:a16="http://schemas.microsoft.com/office/drawing/2014/main" id="{DC15AC23-0ED4-42F2-EDFE-54B48B848E15}"/>
              </a:ext>
            </a:extLst>
          </p:cNvPr>
          <p:cNvSpPr>
            <a:spLocks noGrp="1"/>
          </p:cNvSpPr>
          <p:nvPr>
            <p:ph type="title"/>
          </p:nvPr>
        </p:nvSpPr>
        <p:spPr/>
        <p:txBody>
          <a:bodyPr/>
          <a:lstStyle/>
          <a:p>
            <a:r>
              <a:rPr lang="en-US" dirty="0"/>
              <a:t>Endpoint Attributes – Feasibility</a:t>
            </a:r>
          </a:p>
        </p:txBody>
      </p:sp>
    </p:spTree>
    <p:extLst>
      <p:ext uri="{BB962C8B-B14F-4D97-AF65-F5344CB8AC3E}">
        <p14:creationId xmlns:p14="http://schemas.microsoft.com/office/powerpoint/2010/main" val="103893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NORD">
      <a:dk1>
        <a:srgbClr val="000000"/>
      </a:dk1>
      <a:lt1>
        <a:srgbClr val="FFFFFF"/>
      </a:lt1>
      <a:dk2>
        <a:srgbClr val="5B6770"/>
      </a:dk2>
      <a:lt2>
        <a:srgbClr val="E7E6E6"/>
      </a:lt2>
      <a:accent1>
        <a:srgbClr val="F54C02"/>
      </a:accent1>
      <a:accent2>
        <a:srgbClr val="0092BC"/>
      </a:accent2>
      <a:accent3>
        <a:srgbClr val="FCA900"/>
      </a:accent3>
      <a:accent4>
        <a:srgbClr val="71CC98"/>
      </a:accent4>
      <a:accent5>
        <a:srgbClr val="931F61"/>
      </a:accent5>
      <a:accent6>
        <a:srgbClr val="772483"/>
      </a:accent6>
      <a:hlink>
        <a:srgbClr val="0092BC"/>
      </a:hlink>
      <a:folHlink>
        <a:srgbClr val="0055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3418"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23-NORD-0532 NORD PPT Template" id="{82D129D2-D383-4443-BAB1-62E5CFDB87AE}" vid="{83915803-57F6-C549-BB55-27F22999B632}"/>
    </a:ext>
  </a:extLst>
</a:theme>
</file>

<file path=ppt/theme/theme3.xml><?xml version="1.0" encoding="utf-8"?>
<a:theme xmlns:a="http://schemas.openxmlformats.org/drawingml/2006/main" name="2_Office Theme">
  <a:themeElements>
    <a:clrScheme name="NORD">
      <a:dk1>
        <a:srgbClr val="000000"/>
      </a:dk1>
      <a:lt1>
        <a:srgbClr val="FFFFFF"/>
      </a:lt1>
      <a:dk2>
        <a:srgbClr val="5B6770"/>
      </a:dk2>
      <a:lt2>
        <a:srgbClr val="E7E6E6"/>
      </a:lt2>
      <a:accent1>
        <a:srgbClr val="F54C02"/>
      </a:accent1>
      <a:accent2>
        <a:srgbClr val="0092BC"/>
      </a:accent2>
      <a:accent3>
        <a:srgbClr val="FCA900"/>
      </a:accent3>
      <a:accent4>
        <a:srgbClr val="71CC98"/>
      </a:accent4>
      <a:accent5>
        <a:srgbClr val="931F61"/>
      </a:accent5>
      <a:accent6>
        <a:srgbClr val="772483"/>
      </a:accent6>
      <a:hlink>
        <a:srgbClr val="0092BC"/>
      </a:hlink>
      <a:folHlink>
        <a:srgbClr val="0055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Inchstone colors">
      <a:dk1>
        <a:srgbClr val="000000"/>
      </a:dk1>
      <a:lt1>
        <a:srgbClr val="FFFFFF"/>
      </a:lt1>
      <a:dk2>
        <a:srgbClr val="0E2841"/>
      </a:dk2>
      <a:lt2>
        <a:srgbClr val="E8E8E8"/>
      </a:lt2>
      <a:accent1>
        <a:srgbClr val="7B4A90"/>
      </a:accent1>
      <a:accent2>
        <a:srgbClr val="B698BC"/>
      </a:accent2>
      <a:accent3>
        <a:srgbClr val="33477E"/>
      </a:accent3>
      <a:accent4>
        <a:srgbClr val="42C2D8"/>
      </a:accent4>
      <a:accent5>
        <a:srgbClr val="40C1E1"/>
      </a:accent5>
      <a:accent6>
        <a:srgbClr val="FEFEEA"/>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Genz_Corp">
    <a:dk1>
      <a:srgbClr val="66676A"/>
    </a:dk1>
    <a:lt1>
      <a:sysClr val="window" lastClr="FFFFFF"/>
    </a:lt1>
    <a:dk2>
      <a:srgbClr val="66676A"/>
    </a:dk2>
    <a:lt2>
      <a:srgbClr val="EEECE1"/>
    </a:lt2>
    <a:accent1>
      <a:srgbClr val="70A100"/>
    </a:accent1>
    <a:accent2>
      <a:srgbClr val="DB5D06"/>
    </a:accent2>
    <a:accent3>
      <a:srgbClr val="2F4F88"/>
    </a:accent3>
    <a:accent4>
      <a:srgbClr val="BBB600"/>
    </a:accent4>
    <a:accent5>
      <a:srgbClr val="EAB200"/>
    </a:accent5>
    <a:accent6>
      <a:srgbClr val="872631"/>
    </a:accent6>
    <a:hlink>
      <a:srgbClr val="2F4F88"/>
    </a:hlink>
    <a:folHlink>
      <a:srgbClr val="00814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TotalTime>
  <Words>4846</Words>
  <Application>Microsoft Office PowerPoint</Application>
  <PresentationFormat>Widescreen</PresentationFormat>
  <Paragraphs>693</Paragraphs>
  <Slides>52</Slides>
  <Notes>26</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52</vt:i4>
      </vt:variant>
    </vt:vector>
  </HeadingPairs>
  <TitlesOfParts>
    <vt:vector size="76" baseType="lpstr">
      <vt:lpstr>Alexandria</vt:lpstr>
      <vt:lpstr>Aptos</vt:lpstr>
      <vt:lpstr>Aptos Display</vt:lpstr>
      <vt:lpstr>Arial</vt:lpstr>
      <vt:lpstr>Arial Black</vt:lpstr>
      <vt:lpstr>Arial,Sans-Serif</vt:lpstr>
      <vt:lpstr>Calibri</vt:lpstr>
      <vt:lpstr>Calibri Light</vt:lpstr>
      <vt:lpstr>Courier New</vt:lpstr>
      <vt:lpstr>Figtree</vt:lpstr>
      <vt:lpstr>Figtree Light</vt:lpstr>
      <vt:lpstr>Lato</vt:lpstr>
      <vt:lpstr>Lexend</vt:lpstr>
      <vt:lpstr>Play</vt:lpstr>
      <vt:lpstr>Raleway</vt:lpstr>
      <vt:lpstr>Readex Pro</vt:lpstr>
      <vt:lpstr>Roboto</vt:lpstr>
      <vt:lpstr>Symbol</vt:lpstr>
      <vt:lpstr>Trebuchet MS</vt:lpstr>
      <vt:lpstr>Wingdings,Sans-Serif</vt:lpstr>
      <vt:lpstr>Office Theme</vt:lpstr>
      <vt:lpstr>1_Office Theme</vt:lpstr>
      <vt:lpstr>2_Office Theme</vt:lpstr>
      <vt:lpstr>3_Office Theme</vt:lpstr>
      <vt:lpstr>PowerPoint Presentation</vt:lpstr>
      <vt:lpstr>Data for Endpoint Selection</vt:lpstr>
      <vt:lpstr>PowerPoint Presentation</vt:lpstr>
      <vt:lpstr>Endpoint Objectives</vt:lpstr>
      <vt:lpstr>PathMap for Gaucher disease type 1</vt:lpstr>
      <vt:lpstr>Endpoint Development</vt:lpstr>
      <vt:lpstr>Endpoint Alignment with Disease Stage and Drug Effect</vt:lpstr>
      <vt:lpstr>Endpoint Attributes – Validation</vt:lpstr>
      <vt:lpstr>Endpoint Attributes – Feasibility</vt:lpstr>
      <vt:lpstr>Endpoint Attributes – Effect Size</vt:lpstr>
      <vt:lpstr>Endpoint Attributes – Interpretation</vt:lpstr>
      <vt:lpstr>Endpoint Attributes – Natural history</vt:lpstr>
      <vt:lpstr>Thank You</vt:lpstr>
      <vt:lpstr>Data for Endpoint Selection</vt:lpstr>
      <vt:lpstr>Clinical Outcome Assessments for Endpoint Selection </vt:lpstr>
      <vt:lpstr>Endpoint Selection Approaches in Leukodystrophies </vt:lpstr>
      <vt:lpstr>EHR Data Extraction to Determine Endpoints in LDs</vt:lpstr>
      <vt:lpstr>Approaches to Monitor Motor Disease Progression</vt:lpstr>
      <vt:lpstr>Wearable Sensors: In Person or Remote Data Collection</vt:lpstr>
      <vt:lpstr>Wearable Devices for Sensorimotor and Activity Assessment</vt:lpstr>
      <vt:lpstr>Clinically Meaningful Outcomes Identified in X-ALD - Sway</vt:lpstr>
      <vt:lpstr>Clinically Meaningful Outcomes Identified in X-ALD - Gait</vt:lpstr>
      <vt:lpstr>Thank You</vt:lpstr>
      <vt:lpstr>Data for Endpoint Selection: Caregiver-Led Efforts to Measure All</vt:lpstr>
      <vt:lpstr>About Me </vt:lpstr>
      <vt:lpstr>PowerPoint Presentation</vt:lpstr>
      <vt:lpstr>There is Exponential Growth in Gene Discovery </vt:lpstr>
      <vt:lpstr>Building DEE-P Connections </vt:lpstr>
      <vt:lpstr>Guidance on Endpoints </vt:lpstr>
      <vt:lpstr>The Inchstone Project </vt:lpstr>
      <vt:lpstr>Our Goals </vt:lpstr>
      <vt:lpstr>Measuring What Matters Most in the DEEs and those with Severe Neurological Impairment (SNI) </vt:lpstr>
      <vt:lpstr>The Inchstone Approach to Suit  Clinical Complexities in SNI</vt:lpstr>
      <vt:lpstr>We MUST Embrace Data NOW to Find Cures Tomorrow</vt:lpstr>
      <vt:lpstr>Path to Meaningful Endpoints</vt:lpstr>
      <vt:lpstr>The Answers Are Waiting for Us </vt:lpstr>
      <vt:lpstr>Be in touch</vt:lpstr>
      <vt:lpstr>Data for Endpoint Selection</vt:lpstr>
      <vt:lpstr>Goal: Safe, Effective, Meaningful Therapeutic Solutions</vt:lpstr>
      <vt:lpstr>Shared Goal: Safe, Effective, Meaningful Therapeutic Solutions</vt:lpstr>
      <vt:lpstr>Rarity of Disease is a Spectrum</vt:lpstr>
      <vt:lpstr>Rarity of Disease is a Spectrum</vt:lpstr>
      <vt:lpstr>Expertise Anchored On Spectrum of Rarity</vt:lpstr>
      <vt:lpstr>Expertise Anchored On Spectrum of Rarity X Heterogeneity</vt:lpstr>
      <vt:lpstr>With Each Decision, What Problem(s) Are We Solving/Making?</vt:lpstr>
      <vt:lpstr>With Each Decision, What Problem(s) Are We Solving /Making?</vt:lpstr>
      <vt:lpstr>Endpoints: Key Attributes</vt:lpstr>
      <vt:lpstr>Endpoints: Key Attributes</vt:lpstr>
      <vt:lpstr>Shared Goal: Safe, Effective, Meaningful Therapeutic Solutions</vt:lpstr>
      <vt:lpstr>Shared Goal: Safe, Effective, Meaningful Therapeutic Solutions</vt:lpstr>
      <vt:lpstr>Shared Goal: Safe, Effective, Meaningful Therapeutic Solutions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 Green</dc:creator>
  <cp:lastModifiedBy>Antonia Boiano</cp:lastModifiedBy>
  <cp:revision>2</cp:revision>
  <dcterms:created xsi:type="dcterms:W3CDTF">2026-04-07T21:15:01Z</dcterms:created>
  <dcterms:modified xsi:type="dcterms:W3CDTF">2026-05-04T21:23:56Z</dcterms:modified>
</cp:coreProperties>
</file>