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8" r:id="rId4"/>
    <p:sldMasterId id="2147483730" r:id="rId5"/>
  </p:sldMasterIdLst>
  <p:notesMasterIdLst>
    <p:notesMasterId r:id="rId65"/>
  </p:notesMasterIdLst>
  <p:sldIdLst>
    <p:sldId id="2147347337" r:id="rId6"/>
    <p:sldId id="294" r:id="rId7"/>
    <p:sldId id="332" r:id="rId8"/>
    <p:sldId id="264" r:id="rId9"/>
    <p:sldId id="333" r:id="rId10"/>
    <p:sldId id="329" r:id="rId11"/>
    <p:sldId id="334" r:id="rId12"/>
    <p:sldId id="335" r:id="rId13"/>
    <p:sldId id="280" r:id="rId14"/>
    <p:sldId id="2147347331" r:id="rId15"/>
    <p:sldId id="270" r:id="rId16"/>
    <p:sldId id="273" r:id="rId17"/>
    <p:sldId id="292" r:id="rId18"/>
    <p:sldId id="2147347333" r:id="rId19"/>
    <p:sldId id="337" r:id="rId20"/>
    <p:sldId id="269" r:id="rId21"/>
    <p:sldId id="271" r:id="rId22"/>
    <p:sldId id="272" r:id="rId23"/>
    <p:sldId id="276" r:id="rId24"/>
    <p:sldId id="274" r:id="rId25"/>
    <p:sldId id="275" r:id="rId26"/>
    <p:sldId id="278" r:id="rId27"/>
    <p:sldId id="279" r:id="rId28"/>
    <p:sldId id="286" r:id="rId29"/>
    <p:sldId id="281" r:id="rId30"/>
    <p:sldId id="282" r:id="rId31"/>
    <p:sldId id="283" r:id="rId32"/>
    <p:sldId id="284" r:id="rId33"/>
    <p:sldId id="285" r:id="rId34"/>
    <p:sldId id="287" r:id="rId35"/>
    <p:sldId id="302" r:id="rId36"/>
    <p:sldId id="299" r:id="rId37"/>
    <p:sldId id="327" r:id="rId38"/>
    <p:sldId id="303" r:id="rId39"/>
    <p:sldId id="304" r:id="rId40"/>
    <p:sldId id="328" r:id="rId41"/>
    <p:sldId id="306" r:id="rId42"/>
    <p:sldId id="308" r:id="rId43"/>
    <p:sldId id="309" r:id="rId44"/>
    <p:sldId id="311" r:id="rId45"/>
    <p:sldId id="322" r:id="rId46"/>
    <p:sldId id="323" r:id="rId47"/>
    <p:sldId id="324" r:id="rId48"/>
    <p:sldId id="312" r:id="rId49"/>
    <p:sldId id="326" r:id="rId50"/>
    <p:sldId id="2147347334" r:id="rId51"/>
    <p:sldId id="320" r:id="rId52"/>
    <p:sldId id="297" r:id="rId53"/>
    <p:sldId id="256" r:id="rId54"/>
    <p:sldId id="257" r:id="rId55"/>
    <p:sldId id="258" r:id="rId56"/>
    <p:sldId id="259" r:id="rId57"/>
    <p:sldId id="260" r:id="rId58"/>
    <p:sldId id="261" r:id="rId59"/>
    <p:sldId id="262" r:id="rId60"/>
    <p:sldId id="2147347335" r:id="rId61"/>
    <p:sldId id="2147347336" r:id="rId62"/>
    <p:sldId id="265" r:id="rId63"/>
    <p:sldId id="26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D2B50-3FF7-5A7E-108A-E60C33435A4E}" name="Tracey Sikora" initials="TS" userId="S::tsikora@rarediseases.org::d463dd93-21f1-4b6f-a5cc-0815fa7ac7a7" providerId="AD"/>
  <p188:author id="{3411ED7A-64F9-C8B9-32A5-7E78AA7434CB}" name="Amanda Mannix" initials="AM" userId="S::amannix@rarediseases.org::adc08216-32ba-41d2-9127-c23038576f2c" providerId="AD"/>
  <p188:author id="{4C42B1A2-666F-7AA9-4500-BF04A09EC60E}" name="Kay Green" initials="" userId="S::kgreen@rarediseases.org::1a79b24e-6bc9-498b-a20d-a7de137b9b4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1T22:48:52.908"/>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BDE63-1D25-41EF-BE2F-1A1B12346884}"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662D5-2D02-4C18-8A7D-DD8E38E13A7A}" type="slidenum">
              <a:rPr lang="en-US" smtClean="0"/>
              <a:t>‹#›</a:t>
            </a:fld>
            <a:endParaRPr lang="en-US"/>
          </a:p>
        </p:txBody>
      </p:sp>
    </p:spTree>
    <p:extLst>
      <p:ext uri="{BB962C8B-B14F-4D97-AF65-F5344CB8AC3E}">
        <p14:creationId xmlns:p14="http://schemas.microsoft.com/office/powerpoint/2010/main" val="501956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 example of how high-throughput drug screens” can identify promising treatments that can lead to further clinical study. In this case, Joe DeRisi’s lab at UCSF screen 2000+ approved products and identified a single drug, nitroxoline, that had tremendous previously unknown amoebicidal activity.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0FF0DA-1DD9-47E9-8869-754A086AA0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9489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0FF0DA-1DD9-47E9-8869-754A086AA0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40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619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entury Gothic" panose="020B0502020202020204" pitchFamily="34" charset="0"/>
                <a:ea typeface="+mn-ea"/>
                <a:cs typeface="+mn-cs"/>
              </a:rPr>
              <a:t>SRC  - Scientific Review Committee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5370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 vs. Placebo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0624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07AB1-1029-9149-B2D2-47EF5466956D}"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21163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Mike and I decided to start the TANGO2 research Foundation in 2018 in hopes that we could help fast forward research so that it might benefit Ryan and others like him.  We couldn’t sit at home waiting for research information to eventually trickle down to us sometime in the distant future.   I remember saying, “We don’t know how to run a research foundation.”  and Mike’s reply, “We’ll just figure it out as we go.”        </a:t>
            </a:r>
          </a:p>
          <a:p>
            <a:r>
              <a:rPr lang="en-US"/>
              <a:t>     So we gathered other families from the fb group and we got to work.  Like a spoke in the center of a wheel we worked to make connections to doctors, researchers, families, anyone touched by or interested in Tango2.  My spreadsheet of notes started to grow and it would eventually become the basis for a natural history study of the disease.    </a:t>
            </a:r>
          </a:p>
          <a:p>
            <a:r>
              <a:rPr lang="en-US"/>
              <a:t>     Those first 12 families joined the NHS and answered over 100 questions about their child.   We were looking for patterns.  Why did some kids have metabolic crisis and heart arrhythmias and others like Ryan didn't?  How come some survived while almost 20% didn't?  And just like he had for the past 14 years, Mike made a point to bring up the Flinstone vitamins and how it seemed to help Ryan way back in 2003.  This time someone listened.   The lead researcher of the NHS was very interested in understanding why Ryan had never had a metabolic crisis while other children had many. Some kids couldn’t walk or talk, while Ryan could. Why was his case milder? So the mention of the vitamins and how it seemed to help was of real interest to her. She started to ask other families in the study about vitamins.  Did their child take any? When? What kind? </a:t>
            </a:r>
          </a:p>
          <a:p>
            <a:r>
              <a:rPr lang="en-US"/>
              <a:t>     At our very first t2 family conference just over a year after we started the foundation, we first heard about some of the early indications coming from the study.  Even with only 12 participants, a pattern was still emerging showing that kids who had never had a life threatening crisis at all like Ryan, were taking vitamins in particular, B vitamins.  She told us after her talk that it was the mention of Flinstones vitamins that got her interested in following that lead that led to this finding.   </a:t>
            </a:r>
          </a:p>
          <a:p>
            <a:r>
              <a:rPr lang="en-US"/>
              <a:t>     Over the following few years we continued to enroll more patients in the NHS and funded lab research trying to get at the function of the TANGO2 gene.  By 2023  There were about 100 patients enrolled in the NHS and the evidence supporting the role of vitamins was getting stronger.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1.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2.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3.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customXml" Target="../ink/ink1.xml"/><Relationship Id="rId1" Type="http://schemas.openxmlformats.org/officeDocument/2006/relationships/slideMaster" Target="../slideMasters/slideMaster3.xml"/><Relationship Id="rId4" Type="http://schemas.openxmlformats.org/officeDocument/2006/relationships/image" Target="../media/image16.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customXml" Target="../ink/ink2.xml"/><Relationship Id="rId1" Type="http://schemas.openxmlformats.org/officeDocument/2006/relationships/slideMaster" Target="../slideMasters/slideMaster3.xml"/><Relationship Id="rId4" Type="http://schemas.openxmlformats.org/officeDocument/2006/relationships/image" Target="../media/image1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620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06195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21462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552F7A-5A9C-4209-AE51-A91CFA181775}"/>
              </a:ext>
            </a:extLst>
          </p:cNvPr>
          <p:cNvPicPr>
            <a:picLocks noChangeAspect="1"/>
          </p:cNvPicPr>
          <p:nvPr userDrawn="1"/>
        </p:nvPicPr>
        <p:blipFill>
          <a:blip r:embed="rId2"/>
          <a:srcRect/>
          <a:stretch/>
        </p:blipFill>
        <p:spPr>
          <a:xfrm>
            <a:off x="9152" y="5147"/>
            <a:ext cx="12178499" cy="6850406"/>
          </a:xfrm>
          <a:prstGeom prst="rect">
            <a:avLst/>
          </a:prstGeom>
        </p:spPr>
      </p:pic>
      <p:pic>
        <p:nvPicPr>
          <p:cNvPr id="12" name="Graphic 11" descr="Logo for U.S. Department of Health and Human Services. &#10;Logo for U.S. Food and Drug Administration. ">
            <a:extLst>
              <a:ext uri="{FF2B5EF4-FFF2-40B4-BE49-F238E27FC236}">
                <a16:creationId xmlns:a16="http://schemas.microsoft.com/office/drawing/2014/main" id="{CF72FC16-3350-408C-A562-9471D24FE2C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12250"/>
          <a:stretch/>
        </p:blipFill>
        <p:spPr>
          <a:xfrm>
            <a:off x="330199" y="5098625"/>
            <a:ext cx="4602159" cy="1102411"/>
          </a:xfrm>
          <a:prstGeom prst="rect">
            <a:avLst/>
          </a:prstGeom>
        </p:spPr>
      </p:pic>
      <p:sp>
        <p:nvSpPr>
          <p:cNvPr id="2" name="Title 1">
            <a:extLst>
              <a:ext uri="{FF2B5EF4-FFF2-40B4-BE49-F238E27FC236}">
                <a16:creationId xmlns:a16="http://schemas.microsoft.com/office/drawing/2014/main" id="{B33B917F-7813-43E4-A8B9-0B9B3BA47F64}"/>
              </a:ext>
            </a:extLst>
          </p:cNvPr>
          <p:cNvSpPr>
            <a:spLocks noGrp="1"/>
          </p:cNvSpPr>
          <p:nvPr>
            <p:ph type="title" hasCustomPrompt="1"/>
          </p:nvPr>
        </p:nvSpPr>
        <p:spPr>
          <a:xfrm>
            <a:off x="330199" y="-1497807"/>
            <a:ext cx="10515600" cy="1325563"/>
          </a:xfrm>
        </p:spPr>
        <p:txBody>
          <a:bodyPr/>
          <a:lstStyle>
            <a:lvl1pPr>
              <a:defRPr/>
            </a:lvl1pPr>
          </a:lstStyle>
          <a:p>
            <a:r>
              <a:rPr lang="en-US"/>
              <a:t>Cover Page</a:t>
            </a:r>
          </a:p>
        </p:txBody>
      </p:sp>
    </p:spTree>
    <p:extLst>
      <p:ext uri="{BB962C8B-B14F-4D97-AF65-F5344CB8AC3E}">
        <p14:creationId xmlns:p14="http://schemas.microsoft.com/office/powerpoint/2010/main" val="418072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552F7A-5A9C-4209-AE51-A91CFA181775}"/>
              </a:ext>
            </a:extLst>
          </p:cNvPr>
          <p:cNvPicPr>
            <a:picLocks noChangeAspect="1"/>
          </p:cNvPicPr>
          <p:nvPr userDrawn="1"/>
        </p:nvPicPr>
        <p:blipFill>
          <a:blip r:embed="rId2"/>
          <a:srcRect/>
          <a:stretch/>
        </p:blipFill>
        <p:spPr>
          <a:xfrm>
            <a:off x="9152" y="5147"/>
            <a:ext cx="12178499" cy="6850406"/>
          </a:xfrm>
          <a:prstGeom prst="rect">
            <a:avLst/>
          </a:prstGeom>
        </p:spPr>
      </p:pic>
      <p:pic>
        <p:nvPicPr>
          <p:cNvPr id="12" name="Graphic 11" descr="Logo for U.S. Department of Health and Human Services. &#10;Logo for U.S. Food and Drug Administration. ">
            <a:extLst>
              <a:ext uri="{FF2B5EF4-FFF2-40B4-BE49-F238E27FC236}">
                <a16:creationId xmlns:a16="http://schemas.microsoft.com/office/drawing/2014/main" id="{CF72FC16-3350-408C-A562-9471D24FE2CC}"/>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b="12250"/>
          <a:stretch/>
        </p:blipFill>
        <p:spPr>
          <a:xfrm>
            <a:off x="330199" y="5098625"/>
            <a:ext cx="4602159" cy="1102411"/>
          </a:xfrm>
          <a:prstGeom prst="rect">
            <a:avLst/>
          </a:prstGeom>
        </p:spPr>
      </p:pic>
      <p:sp>
        <p:nvSpPr>
          <p:cNvPr id="2" name="Title 1">
            <a:extLst>
              <a:ext uri="{FF2B5EF4-FFF2-40B4-BE49-F238E27FC236}">
                <a16:creationId xmlns:a16="http://schemas.microsoft.com/office/drawing/2014/main" id="{B33B917F-7813-43E4-A8B9-0B9B3BA47F64}"/>
              </a:ext>
            </a:extLst>
          </p:cNvPr>
          <p:cNvSpPr>
            <a:spLocks noGrp="1"/>
          </p:cNvSpPr>
          <p:nvPr>
            <p:ph type="title" hasCustomPrompt="1"/>
          </p:nvPr>
        </p:nvSpPr>
        <p:spPr>
          <a:xfrm>
            <a:off x="330199" y="-1497807"/>
            <a:ext cx="10515600" cy="1325563"/>
          </a:xfrm>
        </p:spPr>
        <p:txBody>
          <a:bodyPr/>
          <a:lstStyle>
            <a:lvl1pPr>
              <a:defRPr/>
            </a:lvl1pPr>
          </a:lstStyle>
          <a:p>
            <a:r>
              <a:rPr lang="en-US"/>
              <a:t>Cover Page</a:t>
            </a:r>
          </a:p>
        </p:txBody>
      </p:sp>
    </p:spTree>
    <p:extLst>
      <p:ext uri="{BB962C8B-B14F-4D97-AF65-F5344CB8AC3E}">
        <p14:creationId xmlns:p14="http://schemas.microsoft.com/office/powerpoint/2010/main" val="1645650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Logo for U.S. Department of Health and Human Services. &#10;Logo for U.S. Food and Drug Administration. ">
            <a:extLst>
              <a:ext uri="{FF2B5EF4-FFF2-40B4-BE49-F238E27FC236}">
                <a16:creationId xmlns:a16="http://schemas.microsoft.com/office/drawing/2014/main" id="{F4DDB8C6-2158-C04E-9109-1CA098FDC9F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16814"/>
          <a:stretch/>
        </p:blipFill>
        <p:spPr>
          <a:xfrm>
            <a:off x="8467725" y="435140"/>
            <a:ext cx="3291008" cy="777434"/>
          </a:xfrm>
          <a:prstGeom prst="rect">
            <a:avLst/>
          </a:prstGeom>
        </p:spPr>
      </p:pic>
      <p:sp>
        <p:nvSpPr>
          <p:cNvPr id="2" name="Title 1">
            <a:extLst>
              <a:ext uri="{FF2B5EF4-FFF2-40B4-BE49-F238E27FC236}">
                <a16:creationId xmlns:a16="http://schemas.microsoft.com/office/drawing/2014/main" id="{615255ED-F3DE-5444-B1B0-EA9F805D4486}"/>
              </a:ext>
            </a:extLst>
          </p:cNvPr>
          <p:cNvSpPr>
            <a:spLocks noGrp="1"/>
          </p:cNvSpPr>
          <p:nvPr>
            <p:ph type="ctrTitle"/>
          </p:nvPr>
        </p:nvSpPr>
        <p:spPr>
          <a:xfrm>
            <a:off x="908117" y="2063135"/>
            <a:ext cx="10249321" cy="1276966"/>
          </a:xfrm>
        </p:spPr>
        <p:txBody>
          <a:bodyPr anchor="t">
            <a:normAutofit/>
          </a:bodyPr>
          <a:lstStyle>
            <a:lvl1pPr algn="l">
              <a:lnSpc>
                <a:spcPts val="4600"/>
              </a:lnSpc>
              <a:defRPr sz="4600">
                <a:solidFill>
                  <a:srgbClr val="757575"/>
                </a:solidFill>
              </a:defRPr>
            </a:lvl1pPr>
          </a:lstStyle>
          <a:p>
            <a:r>
              <a:rPr lang="en-US"/>
              <a:t>Click to edit Master title style</a:t>
            </a:r>
          </a:p>
        </p:txBody>
      </p:sp>
      <p:sp>
        <p:nvSpPr>
          <p:cNvPr id="3" name="Subtitle 2">
            <a:extLst>
              <a:ext uri="{FF2B5EF4-FFF2-40B4-BE49-F238E27FC236}">
                <a16:creationId xmlns:a16="http://schemas.microsoft.com/office/drawing/2014/main" id="{7771E5E4-AEAB-7045-802A-58FDBF707CD1}"/>
              </a:ext>
            </a:extLst>
          </p:cNvPr>
          <p:cNvSpPr>
            <a:spLocks noGrp="1"/>
          </p:cNvSpPr>
          <p:nvPr>
            <p:ph type="subTitle" idx="1"/>
          </p:nvPr>
        </p:nvSpPr>
        <p:spPr>
          <a:xfrm>
            <a:off x="920266" y="3399650"/>
            <a:ext cx="9144000" cy="1963658"/>
          </a:xfrm>
        </p:spPr>
        <p:txBody>
          <a:bodyPr/>
          <a:lstStyle>
            <a:lvl1pPr marL="0" indent="0" algn="l">
              <a:lnSpc>
                <a:spcPts val="2600"/>
              </a:lnSpc>
              <a:buNone/>
              <a:defRPr sz="2400" b="1" i="0">
                <a:solidFill>
                  <a:srgbClr val="007DB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26243-5242-9517-D42B-38EFA68EE8BE}"/>
              </a:ext>
              <a:ext uri="{C183D7F6-B498-43B3-948B-1728B52AA6E4}">
                <adec:decorative xmlns:adec="http://schemas.microsoft.com/office/drawing/2017/decorative" val="1"/>
              </a:ext>
            </a:extLst>
          </p:cNvPr>
          <p:cNvSpPr>
            <a:spLocks noGrp="1"/>
          </p:cNvSpPr>
          <p:nvPr>
            <p:ph type="dt" sz="half" idx="10"/>
          </p:nvPr>
        </p:nvSpPr>
        <p:spPr>
          <a:xfrm>
            <a:off x="342904" y="6399891"/>
            <a:ext cx="2743200" cy="365125"/>
          </a:xfrm>
        </p:spPr>
        <p:txBody>
          <a:bodyPr/>
          <a:lstStyle/>
          <a:p>
            <a:r>
              <a:rPr lang="en-US" err="1"/>
              <a:t>Ipsunember</a:t>
            </a:r>
            <a:r>
              <a:rPr lang="en-US"/>
              <a:t> XX, 202X</a:t>
            </a:r>
          </a:p>
        </p:txBody>
      </p:sp>
      <p:sp>
        <p:nvSpPr>
          <p:cNvPr id="5" name="Slide Number Placeholder 5">
            <a:extLst>
              <a:ext uri="{FF2B5EF4-FFF2-40B4-BE49-F238E27FC236}">
                <a16:creationId xmlns:a16="http://schemas.microsoft.com/office/drawing/2014/main" id="{569A1969-697B-A0BF-DB30-1D320A37E88C}"/>
              </a:ext>
              <a:ext uri="{C183D7F6-B498-43B3-948B-1728B52AA6E4}">
                <adec:decorative xmlns:adec="http://schemas.microsoft.com/office/drawing/2017/decorative" val="0"/>
              </a:ext>
            </a:extLst>
          </p:cNvPr>
          <p:cNvSpPr>
            <a:spLocks noGrp="1"/>
          </p:cNvSpPr>
          <p:nvPr>
            <p:ph type="sldNum" sz="quarter" idx="12"/>
          </p:nvPr>
        </p:nvSpPr>
        <p:spPr>
          <a:xfrm>
            <a:off x="4724400" y="6399892"/>
            <a:ext cx="2743200" cy="365125"/>
          </a:xfrm>
        </p:spPr>
        <p:txBody>
          <a:bodyPr/>
          <a:lstStyle/>
          <a:p>
            <a:fld id="{2C451916-448D-084F-871F-01BF4E2B7E7A}" type="slidenum">
              <a:rPr lang="en-US" smtClean="0"/>
              <a:t>‹#›</a:t>
            </a:fld>
            <a:endParaRPr lang="en-US"/>
          </a:p>
        </p:txBody>
      </p:sp>
      <p:sp>
        <p:nvSpPr>
          <p:cNvPr id="6" name="Footer Placeholder 4">
            <a:extLst>
              <a:ext uri="{FF2B5EF4-FFF2-40B4-BE49-F238E27FC236}">
                <a16:creationId xmlns:a16="http://schemas.microsoft.com/office/drawing/2014/main" id="{A375FF29-B730-A085-3906-471DE156FB3D}"/>
              </a:ext>
              <a:ext uri="{C183D7F6-B498-43B3-948B-1728B52AA6E4}">
                <adec:decorative xmlns:adec="http://schemas.microsoft.com/office/drawing/2017/decorative" val="1"/>
              </a:ext>
            </a:extLst>
          </p:cNvPr>
          <p:cNvSpPr>
            <a:spLocks noGrp="1"/>
          </p:cNvSpPr>
          <p:nvPr>
            <p:ph type="ftr" sz="quarter" idx="11"/>
          </p:nvPr>
        </p:nvSpPr>
        <p:spPr>
          <a:xfrm>
            <a:off x="7739741" y="6399892"/>
            <a:ext cx="4114800" cy="365125"/>
          </a:xfrm>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16249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AB24A0-D399-2F4E-ABAD-264562B8F92B}"/>
              </a:ext>
            </a:extLst>
          </p:cNvPr>
          <p:cNvSpPr>
            <a:spLocks noGrp="1"/>
          </p:cNvSpPr>
          <p:nvPr>
            <p:ph type="title"/>
          </p:nvPr>
        </p:nvSpPr>
        <p:spPr>
          <a:xfrm>
            <a:off x="346877" y="1053659"/>
            <a:ext cx="10515600" cy="548640"/>
          </a:xfrm>
        </p:spPr>
        <p:txBody>
          <a:bodyPr numCol="1" anchor="t"/>
          <a:lstStyle/>
          <a:p>
            <a:r>
              <a:rPr lang="en-US"/>
              <a:t>Click to edit Master title style</a:t>
            </a:r>
          </a:p>
        </p:txBody>
      </p:sp>
      <p:sp>
        <p:nvSpPr>
          <p:cNvPr id="3" name="Content Placeholder 2">
            <a:extLst>
              <a:ext uri="{FF2B5EF4-FFF2-40B4-BE49-F238E27FC236}">
                <a16:creationId xmlns:a16="http://schemas.microsoft.com/office/drawing/2014/main" id="{F63D58A2-8FD2-6C45-8EA3-962D1AB05B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28114-4E92-6842-BC76-CDB5D5577C27}"/>
              </a:ext>
              <a:ext uri="{C183D7F6-B498-43B3-948B-1728B52AA6E4}">
                <adec:decorative xmlns:adec="http://schemas.microsoft.com/office/drawing/2017/decorative" val="1"/>
              </a:ext>
            </a:extLst>
          </p:cNvPr>
          <p:cNvSpPr>
            <a:spLocks noGrp="1"/>
          </p:cNvSpPr>
          <p:nvPr>
            <p:ph type="dt" sz="half" idx="10"/>
          </p:nvPr>
        </p:nvSpPr>
        <p:spPr/>
        <p:txBody>
          <a:bodyPr/>
          <a:lstStyle/>
          <a:p>
            <a:r>
              <a:rPr lang="en-US" err="1"/>
              <a:t>Ipsunember</a:t>
            </a:r>
            <a:r>
              <a:rPr lang="en-US"/>
              <a:t> XX, 202X</a:t>
            </a:r>
          </a:p>
        </p:txBody>
      </p:sp>
      <p:sp>
        <p:nvSpPr>
          <p:cNvPr id="6" name="Slide Number Placeholder 5">
            <a:extLst>
              <a:ext uri="{FF2B5EF4-FFF2-40B4-BE49-F238E27FC236}">
                <a16:creationId xmlns:a16="http://schemas.microsoft.com/office/drawing/2014/main" id="{351BFAF6-0854-4643-8110-60CE8A51721F}"/>
              </a:ext>
              <a:ext uri="{C183D7F6-B498-43B3-948B-1728B52AA6E4}">
                <adec:decorative xmlns:adec="http://schemas.microsoft.com/office/drawing/2017/decorative" val="0"/>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5" name="Footer Placeholder 4">
            <a:extLst>
              <a:ext uri="{FF2B5EF4-FFF2-40B4-BE49-F238E27FC236}">
                <a16:creationId xmlns:a16="http://schemas.microsoft.com/office/drawing/2014/main" id="{B4EEEDA0-A28D-AD46-AA0D-1903C0CFEBA9}"/>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pic>
        <p:nvPicPr>
          <p:cNvPr id="8" name="Picture 7">
            <a:extLst>
              <a:ext uri="{FF2B5EF4-FFF2-40B4-BE49-F238E27FC236}">
                <a16:creationId xmlns:a16="http://schemas.microsoft.com/office/drawing/2014/main" id="{B58B6AC6-C374-AD45-8C95-D652F64BA29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Tree>
    <p:extLst>
      <p:ext uri="{BB962C8B-B14F-4D97-AF65-F5344CB8AC3E}">
        <p14:creationId xmlns:p14="http://schemas.microsoft.com/office/powerpoint/2010/main" val="4092682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04EDB7-583C-B041-8ED4-5F1403CA472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
        <p:nvSpPr>
          <p:cNvPr id="7" name="Title 1">
            <a:extLst>
              <a:ext uri="{FF2B5EF4-FFF2-40B4-BE49-F238E27FC236}">
                <a16:creationId xmlns:a16="http://schemas.microsoft.com/office/drawing/2014/main" id="{4EDD7E31-402C-8B47-99BD-D4428D83D906}"/>
              </a:ext>
            </a:extLst>
          </p:cNvPr>
          <p:cNvSpPr>
            <a:spLocks noGrp="1"/>
          </p:cNvSpPr>
          <p:nvPr>
            <p:ph type="ctrTitle"/>
          </p:nvPr>
        </p:nvSpPr>
        <p:spPr>
          <a:xfrm>
            <a:off x="908117" y="2063135"/>
            <a:ext cx="10249321" cy="1276966"/>
          </a:xfrm>
        </p:spPr>
        <p:txBody>
          <a:bodyPr anchor="t">
            <a:normAutofit/>
          </a:bodyPr>
          <a:lstStyle>
            <a:lvl1pPr algn="l">
              <a:lnSpc>
                <a:spcPts val="4600"/>
              </a:lnSpc>
              <a:defRPr sz="4600">
                <a:solidFill>
                  <a:srgbClr val="007DBB"/>
                </a:solidFill>
              </a:defRPr>
            </a:lvl1pPr>
          </a:lstStyle>
          <a:p>
            <a:r>
              <a:rPr lang="en-US"/>
              <a:t>Click to edit Master title style</a:t>
            </a:r>
          </a:p>
        </p:txBody>
      </p:sp>
      <p:sp>
        <p:nvSpPr>
          <p:cNvPr id="8" name="Subtitle 2">
            <a:extLst>
              <a:ext uri="{FF2B5EF4-FFF2-40B4-BE49-F238E27FC236}">
                <a16:creationId xmlns:a16="http://schemas.microsoft.com/office/drawing/2014/main" id="{540BC718-3BD8-644E-8D63-9C1B0F7678B4}"/>
              </a:ext>
            </a:extLst>
          </p:cNvPr>
          <p:cNvSpPr>
            <a:spLocks noGrp="1"/>
          </p:cNvSpPr>
          <p:nvPr>
            <p:ph type="subTitle" idx="1"/>
          </p:nvPr>
        </p:nvSpPr>
        <p:spPr>
          <a:xfrm>
            <a:off x="920266" y="3399650"/>
            <a:ext cx="9144000" cy="1963658"/>
          </a:xfrm>
        </p:spPr>
        <p:txBody>
          <a:bodyPr/>
          <a:lstStyle>
            <a:lvl1pPr marL="0" indent="0" algn="l">
              <a:buNone/>
              <a:defRPr sz="2400" b="1" i="0">
                <a:solidFill>
                  <a:srgbClr val="78787A"/>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BC21EB-718D-A646-B242-08F44CBBC88B}"/>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6" name="Slide Number Placeholder 5">
            <a:extLst>
              <a:ext uri="{FF2B5EF4-FFF2-40B4-BE49-F238E27FC236}">
                <a16:creationId xmlns:a16="http://schemas.microsoft.com/office/drawing/2014/main" id="{950F3C57-19F2-D441-B1AA-FB07A18EDCF8}"/>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5" name="Footer Placeholder 4">
            <a:extLst>
              <a:ext uri="{FF2B5EF4-FFF2-40B4-BE49-F238E27FC236}">
                <a16:creationId xmlns:a16="http://schemas.microsoft.com/office/drawing/2014/main" id="{8C2D573A-E463-4148-AA4A-9BA1A19FADC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3543839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ith Backgroun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B95B44C-7330-4890-9B33-817560A57468}"/>
              </a:ext>
            </a:extLst>
          </p:cNvPr>
          <p:cNvPicPr>
            <a:picLocks noChangeAspect="1"/>
          </p:cNvPicPr>
          <p:nvPr userDrawn="1"/>
        </p:nvPicPr>
        <p:blipFill>
          <a:blip r:embed="rId2"/>
          <a:srcRect/>
          <a:stretch/>
        </p:blipFill>
        <p:spPr>
          <a:xfrm>
            <a:off x="-21771" y="-67384"/>
            <a:ext cx="12437729" cy="6992768"/>
          </a:xfrm>
          <a:prstGeom prst="rect">
            <a:avLst/>
          </a:prstGeom>
        </p:spPr>
      </p:pic>
      <p:pic>
        <p:nvPicPr>
          <p:cNvPr id="11" name="Picture 10">
            <a:extLst>
              <a:ext uri="{FF2B5EF4-FFF2-40B4-BE49-F238E27FC236}">
                <a16:creationId xmlns:a16="http://schemas.microsoft.com/office/drawing/2014/main" id="{9E07DBCD-A955-4521-B202-8349ADC5D5F8}"/>
              </a:ext>
            </a:extLst>
          </p:cNvPr>
          <p:cNvPicPr>
            <a:picLocks noChangeAspect="1"/>
          </p:cNvPicPr>
          <p:nvPr userDrawn="1"/>
        </p:nvPicPr>
        <p:blipFill>
          <a:blip r:embed="rId3"/>
          <a:srcRect/>
          <a:stretch/>
        </p:blipFill>
        <p:spPr>
          <a:xfrm>
            <a:off x="11322050" y="442774"/>
            <a:ext cx="439511" cy="528459"/>
          </a:xfrm>
          <a:prstGeom prst="rect">
            <a:avLst/>
          </a:prstGeom>
        </p:spPr>
      </p:pic>
      <p:sp>
        <p:nvSpPr>
          <p:cNvPr id="7" name="Title 1">
            <a:extLst>
              <a:ext uri="{FF2B5EF4-FFF2-40B4-BE49-F238E27FC236}">
                <a16:creationId xmlns:a16="http://schemas.microsoft.com/office/drawing/2014/main" id="{4EDD7E31-402C-8B47-99BD-D4428D83D906}"/>
              </a:ext>
            </a:extLst>
          </p:cNvPr>
          <p:cNvSpPr>
            <a:spLocks noGrp="1"/>
          </p:cNvSpPr>
          <p:nvPr>
            <p:ph type="ctrTitle"/>
          </p:nvPr>
        </p:nvSpPr>
        <p:spPr>
          <a:xfrm>
            <a:off x="908117" y="2063135"/>
            <a:ext cx="10249321" cy="1276966"/>
          </a:xfrm>
        </p:spPr>
        <p:txBody>
          <a:bodyPr anchor="t">
            <a:normAutofit/>
          </a:bodyPr>
          <a:lstStyle>
            <a:lvl1pPr algn="l">
              <a:lnSpc>
                <a:spcPts val="4600"/>
              </a:lnSpc>
              <a:defRPr sz="460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540BC718-3BD8-644E-8D63-9C1B0F7678B4}"/>
              </a:ext>
            </a:extLst>
          </p:cNvPr>
          <p:cNvSpPr>
            <a:spLocks noGrp="1"/>
          </p:cNvSpPr>
          <p:nvPr>
            <p:ph type="subTitle" idx="1"/>
          </p:nvPr>
        </p:nvSpPr>
        <p:spPr>
          <a:xfrm>
            <a:off x="920266" y="3399650"/>
            <a:ext cx="9144000" cy="1963658"/>
          </a:xfrm>
        </p:spPr>
        <p:txBody>
          <a:bodyPr/>
          <a:lstStyle>
            <a:lvl1pPr marL="0" indent="0" algn="l">
              <a:buNone/>
              <a:defRPr sz="2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7298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4EB543-71F1-BB41-81DB-6ACC7FDCEA2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
        <p:nvSpPr>
          <p:cNvPr id="2" name="Title 1">
            <a:extLst>
              <a:ext uri="{FF2B5EF4-FFF2-40B4-BE49-F238E27FC236}">
                <a16:creationId xmlns:a16="http://schemas.microsoft.com/office/drawing/2014/main" id="{08E31107-C800-C447-BB00-46CE40BFE976}"/>
              </a:ext>
            </a:extLst>
          </p:cNvPr>
          <p:cNvSpPr>
            <a:spLocks noGrp="1"/>
          </p:cNvSpPr>
          <p:nvPr>
            <p:ph type="title"/>
          </p:nvPr>
        </p:nvSpPr>
        <p:spPr>
          <a:xfrm>
            <a:off x="346877" y="1053659"/>
            <a:ext cx="10515600" cy="548640"/>
          </a:xfrm>
        </p:spPr>
        <p:txBody>
          <a:bodyPr numCol="1" anchor="t"/>
          <a:lstStyle/>
          <a:p>
            <a:r>
              <a:rPr lang="en-US"/>
              <a:t>Click to edit Master title style</a:t>
            </a:r>
          </a:p>
        </p:txBody>
      </p:sp>
      <p:sp>
        <p:nvSpPr>
          <p:cNvPr id="3" name="Content Placeholder 2">
            <a:extLst>
              <a:ext uri="{FF2B5EF4-FFF2-40B4-BE49-F238E27FC236}">
                <a16:creationId xmlns:a16="http://schemas.microsoft.com/office/drawing/2014/main" id="{652BFA71-C67A-5248-BF63-03BF43B66AF9}"/>
              </a:ext>
            </a:extLst>
          </p:cNvPr>
          <p:cNvSpPr>
            <a:spLocks noGrp="1"/>
          </p:cNvSpPr>
          <p:nvPr>
            <p:ph sz="half" idx="1"/>
          </p:nvPr>
        </p:nvSpPr>
        <p:spPr>
          <a:xfrm>
            <a:off x="906440" y="167549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49811F-8E05-AA4E-9E43-B38B0CCEB94C}"/>
              </a:ext>
            </a:extLst>
          </p:cNvPr>
          <p:cNvSpPr>
            <a:spLocks noGrp="1"/>
          </p:cNvSpPr>
          <p:nvPr>
            <p:ph sz="half" idx="2"/>
          </p:nvPr>
        </p:nvSpPr>
        <p:spPr>
          <a:xfrm>
            <a:off x="6622579" y="167549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04B535-29AA-2042-A100-C11ED10BD98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7" name="Slide Number Placeholder 6">
            <a:extLst>
              <a:ext uri="{FF2B5EF4-FFF2-40B4-BE49-F238E27FC236}">
                <a16:creationId xmlns:a16="http://schemas.microsoft.com/office/drawing/2014/main" id="{0B4EDAB4-1026-7D4D-A1D7-40513CB43170}"/>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6" name="Footer Placeholder 5">
            <a:extLst>
              <a:ext uri="{FF2B5EF4-FFF2-40B4-BE49-F238E27FC236}">
                <a16:creationId xmlns:a16="http://schemas.microsoft.com/office/drawing/2014/main" id="{C7579B00-907C-444C-8AEB-C0FFB2DE2E0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425243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4EB543-71F1-BB41-81DB-6ACC7FDCEA2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
        <p:nvSpPr>
          <p:cNvPr id="2" name="Title 1">
            <a:extLst>
              <a:ext uri="{FF2B5EF4-FFF2-40B4-BE49-F238E27FC236}">
                <a16:creationId xmlns:a16="http://schemas.microsoft.com/office/drawing/2014/main" id="{08E31107-C800-C447-BB00-46CE40BFE976}"/>
              </a:ext>
            </a:extLst>
          </p:cNvPr>
          <p:cNvSpPr>
            <a:spLocks noGrp="1"/>
          </p:cNvSpPr>
          <p:nvPr>
            <p:ph type="title"/>
          </p:nvPr>
        </p:nvSpPr>
        <p:spPr>
          <a:xfrm>
            <a:off x="346877" y="1053659"/>
            <a:ext cx="10515600" cy="548640"/>
          </a:xfrm>
        </p:spPr>
        <p:txBody>
          <a:bodyPr numCol="1" anchor="t"/>
          <a:lstStyle/>
          <a:p>
            <a:r>
              <a:rPr lang="en-US"/>
              <a:t>Click to edit Master title style</a:t>
            </a:r>
          </a:p>
        </p:txBody>
      </p:sp>
      <p:sp>
        <p:nvSpPr>
          <p:cNvPr id="3" name="Content Placeholder 2">
            <a:extLst>
              <a:ext uri="{FF2B5EF4-FFF2-40B4-BE49-F238E27FC236}">
                <a16:creationId xmlns:a16="http://schemas.microsoft.com/office/drawing/2014/main" id="{652BFA71-C67A-5248-BF63-03BF43B66AF9}"/>
              </a:ext>
            </a:extLst>
          </p:cNvPr>
          <p:cNvSpPr>
            <a:spLocks noGrp="1"/>
          </p:cNvSpPr>
          <p:nvPr>
            <p:ph sz="half" idx="1"/>
          </p:nvPr>
        </p:nvSpPr>
        <p:spPr>
          <a:xfrm>
            <a:off x="906440" y="1675497"/>
            <a:ext cx="3200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49811F-8E05-AA4E-9E43-B38B0CCEB94C}"/>
              </a:ext>
            </a:extLst>
          </p:cNvPr>
          <p:cNvSpPr>
            <a:spLocks noGrp="1"/>
          </p:cNvSpPr>
          <p:nvPr>
            <p:ph sz="half" idx="2"/>
          </p:nvPr>
        </p:nvSpPr>
        <p:spPr>
          <a:xfrm>
            <a:off x="4526745" y="1675497"/>
            <a:ext cx="3200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BD6D41F-C468-43FE-8673-96D2E5AB062B}"/>
              </a:ext>
            </a:extLst>
          </p:cNvPr>
          <p:cNvSpPr>
            <a:spLocks noGrp="1"/>
          </p:cNvSpPr>
          <p:nvPr>
            <p:ph sz="quarter" idx="14"/>
          </p:nvPr>
        </p:nvSpPr>
        <p:spPr>
          <a:xfrm>
            <a:off x="8147050" y="1675497"/>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04B535-29AA-2042-A100-C11ED10BD98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7" name="Slide Number Placeholder 6">
            <a:extLst>
              <a:ext uri="{FF2B5EF4-FFF2-40B4-BE49-F238E27FC236}">
                <a16:creationId xmlns:a16="http://schemas.microsoft.com/office/drawing/2014/main" id="{0B4EDAB4-1026-7D4D-A1D7-40513CB43170}"/>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6" name="Footer Placeholder 5">
            <a:extLst>
              <a:ext uri="{FF2B5EF4-FFF2-40B4-BE49-F238E27FC236}">
                <a16:creationId xmlns:a16="http://schemas.microsoft.com/office/drawing/2014/main" id="{C7579B00-907C-444C-8AEB-C0FFB2DE2E0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2300802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8421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4EB543-71F1-BB41-81DB-6ACC7FDCEA2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
        <p:nvSpPr>
          <p:cNvPr id="2" name="Title 1">
            <a:extLst>
              <a:ext uri="{FF2B5EF4-FFF2-40B4-BE49-F238E27FC236}">
                <a16:creationId xmlns:a16="http://schemas.microsoft.com/office/drawing/2014/main" id="{08E31107-C800-C447-BB00-46CE40BFE976}"/>
              </a:ext>
            </a:extLst>
          </p:cNvPr>
          <p:cNvSpPr>
            <a:spLocks noGrp="1"/>
          </p:cNvSpPr>
          <p:nvPr>
            <p:ph type="title"/>
          </p:nvPr>
        </p:nvSpPr>
        <p:spPr>
          <a:xfrm>
            <a:off x="346877" y="1053659"/>
            <a:ext cx="10515600" cy="548640"/>
          </a:xfrm>
        </p:spPr>
        <p:txBody>
          <a:bodyPr numCol="1" anchor="t"/>
          <a:lstStyle>
            <a:lvl1pPr>
              <a:defRPr>
                <a:solidFill>
                  <a:srgbClr val="007DB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52BFA71-C67A-5248-BF63-03BF43B66AF9}"/>
              </a:ext>
            </a:extLst>
          </p:cNvPr>
          <p:cNvSpPr>
            <a:spLocks noGrp="1"/>
          </p:cNvSpPr>
          <p:nvPr>
            <p:ph sz="half" idx="1"/>
          </p:nvPr>
        </p:nvSpPr>
        <p:spPr>
          <a:xfrm>
            <a:off x="906440" y="1675497"/>
            <a:ext cx="3200400" cy="3657600"/>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49811F-8E05-AA4E-9E43-B38B0CCEB94C}"/>
              </a:ext>
            </a:extLst>
          </p:cNvPr>
          <p:cNvSpPr>
            <a:spLocks noGrp="1"/>
          </p:cNvSpPr>
          <p:nvPr>
            <p:ph sz="half" idx="2"/>
          </p:nvPr>
        </p:nvSpPr>
        <p:spPr>
          <a:xfrm>
            <a:off x="4526745" y="1675497"/>
            <a:ext cx="3200400" cy="3657600"/>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FBD6D41F-C468-43FE-8673-96D2E5AB062B}"/>
              </a:ext>
            </a:extLst>
          </p:cNvPr>
          <p:cNvSpPr>
            <a:spLocks noGrp="1"/>
          </p:cNvSpPr>
          <p:nvPr>
            <p:ph sz="quarter" idx="14"/>
          </p:nvPr>
        </p:nvSpPr>
        <p:spPr>
          <a:xfrm>
            <a:off x="8147050" y="1675497"/>
            <a:ext cx="3200400" cy="3657600"/>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04B535-29AA-2042-A100-C11ED10BD983}"/>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7" name="Slide Number Placeholder 6">
            <a:extLst>
              <a:ext uri="{FF2B5EF4-FFF2-40B4-BE49-F238E27FC236}">
                <a16:creationId xmlns:a16="http://schemas.microsoft.com/office/drawing/2014/main" id="{0B4EDAB4-1026-7D4D-A1D7-40513CB43170}"/>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6" name="Footer Placeholder 5">
            <a:extLst>
              <a:ext uri="{FF2B5EF4-FFF2-40B4-BE49-F238E27FC236}">
                <a16:creationId xmlns:a16="http://schemas.microsoft.com/office/drawing/2014/main" id="{C7579B00-907C-444C-8AEB-C0FFB2DE2E0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
        <p:nvSpPr>
          <p:cNvPr id="10" name="Text Placeholder 9">
            <a:extLst>
              <a:ext uri="{FF2B5EF4-FFF2-40B4-BE49-F238E27FC236}">
                <a16:creationId xmlns:a16="http://schemas.microsoft.com/office/drawing/2014/main" id="{44F535C3-8186-4FE5-88AD-943359257A5E}"/>
              </a:ext>
            </a:extLst>
          </p:cNvPr>
          <p:cNvSpPr>
            <a:spLocks noGrp="1"/>
          </p:cNvSpPr>
          <p:nvPr>
            <p:ph type="body" sz="quarter" idx="15"/>
          </p:nvPr>
        </p:nvSpPr>
        <p:spPr>
          <a:xfrm>
            <a:off x="906462" y="5422900"/>
            <a:ext cx="3200377" cy="274320"/>
          </a:xfrm>
        </p:spPr>
        <p:txBody>
          <a:bodyPr lIns="0">
            <a:noAutofit/>
          </a:bodyPr>
          <a:lstStyle>
            <a:lvl1pPr marL="0" indent="0" algn="l">
              <a:buNone/>
              <a:defRPr sz="1200">
                <a:solidFill>
                  <a:srgbClr val="007DBB"/>
                </a:solidFill>
                <a:latin typeface="Arial" panose="020B0604020202020204" pitchFamily="34" charset="0"/>
                <a:cs typeface="Arial" panose="020B0604020202020204" pitchFamily="34" charset="0"/>
              </a:defRPr>
            </a:lvl1pPr>
            <a:lvl2pPr marL="457200" indent="0" algn="ctr">
              <a:buNone/>
              <a:defRPr sz="1200">
                <a:solidFill>
                  <a:srgbClr val="007DBB"/>
                </a:solidFill>
                <a:latin typeface="Arial" panose="020B0604020202020204" pitchFamily="34" charset="0"/>
                <a:cs typeface="Arial" panose="020B0604020202020204" pitchFamily="34" charset="0"/>
              </a:defRPr>
            </a:lvl2pPr>
            <a:lvl3pPr marL="914400" indent="0" algn="ctr">
              <a:buNone/>
              <a:defRPr sz="1200">
                <a:solidFill>
                  <a:srgbClr val="007DBB"/>
                </a:solidFill>
                <a:latin typeface="Arial" panose="020B0604020202020204" pitchFamily="34" charset="0"/>
                <a:cs typeface="Arial" panose="020B0604020202020204" pitchFamily="34" charset="0"/>
              </a:defRPr>
            </a:lvl3pPr>
            <a:lvl4pPr marL="1371600" indent="0" algn="ctr">
              <a:buNone/>
              <a:defRPr sz="1200">
                <a:solidFill>
                  <a:srgbClr val="007DBB"/>
                </a:solidFill>
                <a:latin typeface="Arial" panose="020B0604020202020204" pitchFamily="34" charset="0"/>
                <a:cs typeface="Arial" panose="020B0604020202020204" pitchFamily="34" charset="0"/>
              </a:defRPr>
            </a:lvl4pPr>
            <a:lvl5pPr marL="1828800" indent="0" algn="ctr">
              <a:buNone/>
              <a:defRPr sz="1200">
                <a:solidFill>
                  <a:srgbClr val="007DB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C349AD48-E355-4D85-A5B9-FB2C10427113}"/>
              </a:ext>
            </a:extLst>
          </p:cNvPr>
          <p:cNvSpPr>
            <a:spLocks noGrp="1"/>
          </p:cNvSpPr>
          <p:nvPr>
            <p:ph type="body" sz="quarter" idx="16"/>
          </p:nvPr>
        </p:nvSpPr>
        <p:spPr>
          <a:xfrm>
            <a:off x="4525963" y="5422900"/>
            <a:ext cx="3200400" cy="274320"/>
          </a:xfrm>
        </p:spPr>
        <p:txBody>
          <a:bodyPr vert="horz" lIns="0" tIns="45720" rIns="91440" bIns="45720" rtlCol="0">
            <a:noAutofit/>
          </a:bodyPr>
          <a:lstStyle>
            <a:lvl1pPr marL="0" indent="0" algn="l">
              <a:buNone/>
              <a:defRPr lang="en-US" sz="1200" smtClean="0">
                <a:solidFill>
                  <a:srgbClr val="007DBB"/>
                </a:solidFill>
                <a:latin typeface="Arial" panose="020B0604020202020204" pitchFamily="34" charset="0"/>
                <a:cs typeface="Arial" panose="020B0604020202020204" pitchFamily="34" charset="0"/>
              </a:defRPr>
            </a:lvl1pPr>
            <a:lvl2pPr algn="ctr">
              <a:defRPr lang="en-US" sz="1200" smtClean="0">
                <a:solidFill>
                  <a:srgbClr val="007DBB"/>
                </a:solidFill>
                <a:latin typeface="Arial" panose="020B0604020202020204" pitchFamily="34" charset="0"/>
                <a:cs typeface="Arial" panose="020B0604020202020204" pitchFamily="34" charset="0"/>
              </a:defRPr>
            </a:lvl2pPr>
            <a:lvl3pPr algn="ctr">
              <a:defRPr lang="en-US" sz="1200" smtClean="0">
                <a:solidFill>
                  <a:srgbClr val="007DBB"/>
                </a:solidFill>
                <a:latin typeface="Arial" panose="020B0604020202020204" pitchFamily="34" charset="0"/>
                <a:cs typeface="Arial" panose="020B0604020202020204" pitchFamily="34" charset="0"/>
              </a:defRPr>
            </a:lvl3pPr>
            <a:lvl4pPr algn="ctr">
              <a:defRPr lang="en-US" sz="1200" smtClean="0">
                <a:solidFill>
                  <a:srgbClr val="007DBB"/>
                </a:solidFill>
                <a:latin typeface="Arial" panose="020B0604020202020204" pitchFamily="34" charset="0"/>
                <a:cs typeface="Arial" panose="020B0604020202020204" pitchFamily="34" charset="0"/>
              </a:defRPr>
            </a:lvl4pPr>
            <a:lvl5pPr algn="ctr">
              <a:defRPr lang="en-US" sz="1200">
                <a:solidFill>
                  <a:srgbClr val="007DBB"/>
                </a:solidFill>
                <a:latin typeface="Arial" panose="020B0604020202020204" pitchFamily="34" charset="0"/>
                <a:cs typeface="Arial" panose="020B0604020202020204" pitchFamily="34" charset="0"/>
              </a:defRPr>
            </a:lvl5pPr>
          </a:lstStyle>
          <a:p>
            <a:pPr marL="228600" lvl="0" indent="-228600"/>
            <a:r>
              <a:rPr lang="en-US"/>
              <a:t>Click to edit Master text styles</a:t>
            </a:r>
          </a:p>
        </p:txBody>
      </p:sp>
      <p:sp>
        <p:nvSpPr>
          <p:cNvPr id="15" name="Text Placeholder 14">
            <a:extLst>
              <a:ext uri="{FF2B5EF4-FFF2-40B4-BE49-F238E27FC236}">
                <a16:creationId xmlns:a16="http://schemas.microsoft.com/office/drawing/2014/main" id="{07831B7C-0690-4D86-813C-3EC2A0013ED2}"/>
              </a:ext>
            </a:extLst>
          </p:cNvPr>
          <p:cNvSpPr>
            <a:spLocks noGrp="1"/>
          </p:cNvSpPr>
          <p:nvPr>
            <p:ph type="body" sz="quarter" idx="17"/>
          </p:nvPr>
        </p:nvSpPr>
        <p:spPr>
          <a:xfrm>
            <a:off x="8147050" y="5422900"/>
            <a:ext cx="3200400" cy="274320"/>
          </a:xfrm>
        </p:spPr>
        <p:txBody>
          <a:bodyPr vert="horz" lIns="0" tIns="45720" rIns="91440" bIns="45720" rtlCol="0">
            <a:noAutofit/>
          </a:bodyPr>
          <a:lstStyle>
            <a:lvl1pPr marL="0" indent="0" algn="l">
              <a:buNone/>
              <a:defRPr lang="en-US" sz="1200" smtClean="0">
                <a:solidFill>
                  <a:srgbClr val="007DBB"/>
                </a:solidFill>
                <a:latin typeface="Arial" panose="020B0604020202020204" pitchFamily="34" charset="0"/>
                <a:cs typeface="Arial" panose="020B0604020202020204" pitchFamily="34" charset="0"/>
              </a:defRPr>
            </a:lvl1pPr>
            <a:lvl2pPr algn="ctr">
              <a:defRPr lang="en-US" sz="1200" smtClean="0">
                <a:solidFill>
                  <a:srgbClr val="007DBB"/>
                </a:solidFill>
                <a:latin typeface="Arial" panose="020B0604020202020204" pitchFamily="34" charset="0"/>
                <a:cs typeface="Arial" panose="020B0604020202020204" pitchFamily="34" charset="0"/>
              </a:defRPr>
            </a:lvl2pPr>
            <a:lvl3pPr algn="ctr">
              <a:defRPr lang="en-US" sz="1200" smtClean="0">
                <a:solidFill>
                  <a:srgbClr val="007DBB"/>
                </a:solidFill>
                <a:latin typeface="Arial" panose="020B0604020202020204" pitchFamily="34" charset="0"/>
                <a:cs typeface="Arial" panose="020B0604020202020204" pitchFamily="34" charset="0"/>
              </a:defRPr>
            </a:lvl3pPr>
            <a:lvl4pPr algn="ctr">
              <a:defRPr lang="en-US" sz="1200" smtClean="0">
                <a:solidFill>
                  <a:srgbClr val="007DBB"/>
                </a:solidFill>
                <a:latin typeface="Arial" panose="020B0604020202020204" pitchFamily="34" charset="0"/>
                <a:cs typeface="Arial" panose="020B0604020202020204" pitchFamily="34" charset="0"/>
              </a:defRPr>
            </a:lvl4pPr>
            <a:lvl5pPr algn="ctr">
              <a:defRPr lang="en-US" sz="1200">
                <a:solidFill>
                  <a:srgbClr val="007DBB"/>
                </a:solidFill>
                <a:latin typeface="Arial" panose="020B0604020202020204" pitchFamily="34" charset="0"/>
                <a:cs typeface="Arial" panose="020B0604020202020204" pitchFamily="34" charset="0"/>
              </a:defRPr>
            </a:lvl5pPr>
          </a:lstStyle>
          <a:p>
            <a:pPr marL="228600" lvl="0" indent="-228600"/>
            <a:r>
              <a:rPr lang="en-US"/>
              <a:t>Click to edit Master text styles</a:t>
            </a:r>
          </a:p>
        </p:txBody>
      </p:sp>
    </p:spTree>
    <p:extLst>
      <p:ext uri="{BB962C8B-B14F-4D97-AF65-F5344CB8AC3E}">
        <p14:creationId xmlns:p14="http://schemas.microsoft.com/office/powerpoint/2010/main" val="1261835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9610-83C7-3D4A-A4A5-4F86D0BA2F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733A5-E61B-484A-98BB-EF495F3314B6}"/>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4" name="Footer Placeholder 3">
            <a:extLst>
              <a:ext uri="{FF2B5EF4-FFF2-40B4-BE49-F238E27FC236}">
                <a16:creationId xmlns:a16="http://schemas.microsoft.com/office/drawing/2014/main" id="{D63D9225-69CC-F845-BFAC-B0755ABB1AC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
        <p:nvSpPr>
          <p:cNvPr id="5" name="Slide Number Placeholder 4">
            <a:extLst>
              <a:ext uri="{FF2B5EF4-FFF2-40B4-BE49-F238E27FC236}">
                <a16:creationId xmlns:a16="http://schemas.microsoft.com/office/drawing/2014/main" id="{53584432-1700-4F44-80E3-B4BFA4427490}"/>
              </a:ext>
            </a:extLst>
          </p:cNvPr>
          <p:cNvSpPr>
            <a:spLocks noGrp="1"/>
          </p:cNvSpPr>
          <p:nvPr>
            <p:ph type="sldNum" sz="quarter" idx="12"/>
          </p:nvPr>
        </p:nvSpPr>
        <p:spPr/>
        <p:txBody>
          <a:bodyPr/>
          <a:lstStyle/>
          <a:p>
            <a:fld id="{2C451916-448D-084F-871F-01BF4E2B7E7A}" type="slidenum">
              <a:rPr lang="en-US" smtClean="0"/>
              <a:t>‹#›</a:t>
            </a:fld>
            <a:endParaRPr lang="en-US"/>
          </a:p>
        </p:txBody>
      </p:sp>
      <p:pic>
        <p:nvPicPr>
          <p:cNvPr id="6" name="Picture 5">
            <a:extLst>
              <a:ext uri="{FF2B5EF4-FFF2-40B4-BE49-F238E27FC236}">
                <a16:creationId xmlns:a16="http://schemas.microsoft.com/office/drawing/2014/main" id="{AAE6E2E3-6AFA-934A-9EBE-15A1044B794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Tree>
    <p:extLst>
      <p:ext uri="{BB962C8B-B14F-4D97-AF65-F5344CB8AC3E}">
        <p14:creationId xmlns:p14="http://schemas.microsoft.com/office/powerpoint/2010/main" val="85756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95898B-20FB-6446-B900-F7A83C1FEA8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322050" y="442400"/>
            <a:ext cx="439511" cy="529207"/>
          </a:xfrm>
          <a:prstGeom prst="rect">
            <a:avLst/>
          </a:prstGeom>
        </p:spPr>
      </p:pic>
      <p:sp>
        <p:nvSpPr>
          <p:cNvPr id="2" name="Date Placeholder 1">
            <a:extLst>
              <a:ext uri="{FF2B5EF4-FFF2-40B4-BE49-F238E27FC236}">
                <a16:creationId xmlns:a16="http://schemas.microsoft.com/office/drawing/2014/main" id="{4EBFBC38-75CA-A44C-A9FD-C3176D69DB7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4" name="Slide Number Placeholder 3">
            <a:extLst>
              <a:ext uri="{FF2B5EF4-FFF2-40B4-BE49-F238E27FC236}">
                <a16:creationId xmlns:a16="http://schemas.microsoft.com/office/drawing/2014/main" id="{758D9AE2-9232-2646-963E-214DBDA771F7}"/>
              </a:ext>
            </a:extLst>
          </p:cNvPr>
          <p:cNvSpPr>
            <a:spLocks noGrp="1"/>
          </p:cNvSpPr>
          <p:nvPr>
            <p:ph type="sldNum" sz="quarter" idx="12"/>
          </p:nvPr>
        </p:nvSpPr>
        <p:spPr/>
        <p:txBody>
          <a:bodyPr/>
          <a:lstStyle/>
          <a:p>
            <a:fld id="{2C451916-448D-084F-871F-01BF4E2B7E7A}" type="slidenum">
              <a:rPr lang="en-US" smtClean="0"/>
              <a:t>‹#›</a:t>
            </a:fld>
            <a:endParaRPr lang="en-US"/>
          </a:p>
        </p:txBody>
      </p:sp>
      <p:sp>
        <p:nvSpPr>
          <p:cNvPr id="3" name="Footer Placeholder 2">
            <a:extLst>
              <a:ext uri="{FF2B5EF4-FFF2-40B4-BE49-F238E27FC236}">
                <a16:creationId xmlns:a16="http://schemas.microsoft.com/office/drawing/2014/main" id="{9664CC0D-2655-0C41-8B1D-74329726C4ED}"/>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398676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6988797-1F1B-4B04-8A4C-C7448A92D4B0}"/>
              </a:ext>
            </a:extLst>
          </p:cNvPr>
          <p:cNvSpPr>
            <a:spLocks noGrp="1"/>
          </p:cNvSpPr>
          <p:nvPr>
            <p:ph type="title" hasCustomPrompt="1"/>
          </p:nvPr>
        </p:nvSpPr>
        <p:spPr>
          <a:xfrm>
            <a:off x="330199" y="-1325563"/>
            <a:ext cx="10515600" cy="1325563"/>
          </a:xfrm>
        </p:spPr>
        <p:txBody>
          <a:bodyPr/>
          <a:lstStyle>
            <a:lvl1pPr>
              <a:defRPr/>
            </a:lvl1pPr>
          </a:lstStyle>
          <a:p>
            <a:r>
              <a:rPr lang="en-US"/>
              <a:t>Quote</a:t>
            </a:r>
          </a:p>
        </p:txBody>
      </p:sp>
      <p:sp>
        <p:nvSpPr>
          <p:cNvPr id="8" name="TextBox 7">
            <a:extLst>
              <a:ext uri="{FF2B5EF4-FFF2-40B4-BE49-F238E27FC236}">
                <a16:creationId xmlns:a16="http://schemas.microsoft.com/office/drawing/2014/main" id="{4A05F9D0-007D-4DE0-8E22-F403BEF54F7D}"/>
              </a:ext>
            </a:extLst>
          </p:cNvPr>
          <p:cNvSpPr txBox="1"/>
          <p:nvPr userDrawn="1"/>
        </p:nvSpPr>
        <p:spPr>
          <a:xfrm>
            <a:off x="1714500" y="1463674"/>
            <a:ext cx="704850" cy="2554545"/>
          </a:xfrm>
          <a:prstGeom prst="rect">
            <a:avLst/>
          </a:prstGeom>
          <a:noFill/>
        </p:spPr>
        <p:txBody>
          <a:bodyPr wrap="square" rtlCol="0">
            <a:spAutoFit/>
          </a:bodyPr>
          <a:lstStyle/>
          <a:p>
            <a:r>
              <a:rPr lang="en-US" sz="16000">
                <a:solidFill>
                  <a:srgbClr val="757575"/>
                </a:solidFill>
                <a:latin typeface="Arial" panose="020B0604020202020204" pitchFamily="34" charset="0"/>
                <a:cs typeface="Arial" panose="020B0604020202020204" pitchFamily="34" charset="0"/>
              </a:rPr>
              <a:t>“</a:t>
            </a:r>
          </a:p>
        </p:txBody>
      </p:sp>
      <p:sp>
        <p:nvSpPr>
          <p:cNvPr id="7" name="Text Placeholder 6">
            <a:extLst>
              <a:ext uri="{FF2B5EF4-FFF2-40B4-BE49-F238E27FC236}">
                <a16:creationId xmlns:a16="http://schemas.microsoft.com/office/drawing/2014/main" id="{B60D9ABF-E45E-464F-B292-D0DEBD66691A}"/>
              </a:ext>
            </a:extLst>
          </p:cNvPr>
          <p:cNvSpPr>
            <a:spLocks noGrp="1"/>
          </p:cNvSpPr>
          <p:nvPr>
            <p:ph type="body" sz="quarter" idx="13"/>
          </p:nvPr>
        </p:nvSpPr>
        <p:spPr>
          <a:xfrm>
            <a:off x="2496460" y="2409825"/>
            <a:ext cx="7226300" cy="1746250"/>
          </a:xfrm>
        </p:spPr>
        <p:txBody>
          <a:bodyPr>
            <a:noAutofit/>
          </a:bodyPr>
          <a:lstStyle>
            <a:lvl1pPr marL="0" indent="0">
              <a:lnSpc>
                <a:spcPct val="110000"/>
              </a:lnSpc>
              <a:buNone/>
              <a:defRPr sz="3600" b="1">
                <a:solidFill>
                  <a:srgbClr val="007DBB"/>
                </a:solidFill>
                <a:latin typeface="Arial" panose="020B0604020202020204" pitchFamily="34" charset="0"/>
                <a:cs typeface="Arial" panose="020B0604020202020204" pitchFamily="34" charset="0"/>
              </a:defRPr>
            </a:lvl1pPr>
            <a:lvl2pPr marL="457200" indent="0">
              <a:lnSpc>
                <a:spcPct val="110000"/>
              </a:lnSpc>
              <a:buNone/>
              <a:defRPr sz="3600" b="1">
                <a:solidFill>
                  <a:srgbClr val="007DBB"/>
                </a:solidFill>
                <a:latin typeface="Arial" panose="020B0604020202020204" pitchFamily="34" charset="0"/>
                <a:cs typeface="Arial" panose="020B0604020202020204" pitchFamily="34" charset="0"/>
              </a:defRPr>
            </a:lvl2pPr>
            <a:lvl3pPr marL="914400" indent="0">
              <a:lnSpc>
                <a:spcPct val="110000"/>
              </a:lnSpc>
              <a:buNone/>
              <a:defRPr sz="3600" b="1">
                <a:solidFill>
                  <a:srgbClr val="007DBB"/>
                </a:solidFill>
                <a:latin typeface="Arial" panose="020B0604020202020204" pitchFamily="34" charset="0"/>
                <a:cs typeface="Arial" panose="020B0604020202020204" pitchFamily="34" charset="0"/>
              </a:defRPr>
            </a:lvl3pPr>
            <a:lvl4pPr marL="1371600" indent="0">
              <a:lnSpc>
                <a:spcPct val="110000"/>
              </a:lnSpc>
              <a:buNone/>
              <a:defRPr sz="3600" b="1">
                <a:solidFill>
                  <a:srgbClr val="007DBB"/>
                </a:solidFill>
                <a:latin typeface="Arial" panose="020B0604020202020204" pitchFamily="34" charset="0"/>
                <a:cs typeface="Arial" panose="020B0604020202020204" pitchFamily="34" charset="0"/>
              </a:defRPr>
            </a:lvl4pPr>
            <a:lvl5pPr marL="1828800" indent="0">
              <a:lnSpc>
                <a:spcPct val="110000"/>
              </a:lnSpc>
              <a:buNone/>
              <a:defRPr sz="3600" b="1">
                <a:solidFill>
                  <a:srgbClr val="007DB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B230743C-8D35-4D62-9118-28C8C56225A7}"/>
              </a:ext>
            </a:extLst>
          </p:cNvPr>
          <p:cNvSpPr txBox="1"/>
          <p:nvPr userDrawn="1"/>
        </p:nvSpPr>
        <p:spPr>
          <a:xfrm>
            <a:off x="9163050" y="3618142"/>
            <a:ext cx="704850" cy="2554545"/>
          </a:xfrm>
          <a:prstGeom prst="rect">
            <a:avLst/>
          </a:prstGeom>
          <a:noFill/>
        </p:spPr>
        <p:txBody>
          <a:bodyPr wrap="square" rtlCol="0">
            <a:spAutoFit/>
          </a:bodyPr>
          <a:lstStyle/>
          <a:p>
            <a:r>
              <a:rPr lang="en-US" sz="16000">
                <a:solidFill>
                  <a:srgbClr val="757575"/>
                </a:solidFill>
                <a:latin typeface="Arial" panose="020B0604020202020204" pitchFamily="34" charset="0"/>
                <a:cs typeface="Arial" panose="020B0604020202020204" pitchFamily="34" charset="0"/>
              </a:rPr>
              <a:t>”</a:t>
            </a:r>
          </a:p>
        </p:txBody>
      </p:sp>
      <p:sp>
        <p:nvSpPr>
          <p:cNvPr id="3" name="Date Placeholder 2">
            <a:extLst>
              <a:ext uri="{FF2B5EF4-FFF2-40B4-BE49-F238E27FC236}">
                <a16:creationId xmlns:a16="http://schemas.microsoft.com/office/drawing/2014/main" id="{68CE988A-DF04-4686-BF17-A716DB03DCF9}"/>
              </a:ext>
              <a:ext uri="{C183D7F6-B498-43B3-948B-1728B52AA6E4}">
                <adec:decorative xmlns:adec="http://schemas.microsoft.com/office/drawing/2017/decorative" val="1"/>
              </a:ext>
            </a:extLst>
          </p:cNvPr>
          <p:cNvSpPr>
            <a:spLocks noGrp="1"/>
          </p:cNvSpPr>
          <p:nvPr>
            <p:ph type="dt" sz="half" idx="10"/>
          </p:nvPr>
        </p:nvSpPr>
        <p:spPr/>
        <p:txBody>
          <a:bodyPr/>
          <a:lstStyle/>
          <a:p>
            <a:r>
              <a:rPr lang="en-US"/>
              <a:t>Ipsunember XX, 202X</a:t>
            </a:r>
          </a:p>
        </p:txBody>
      </p:sp>
      <p:sp>
        <p:nvSpPr>
          <p:cNvPr id="5" name="Slide Number Placeholder 4">
            <a:extLst>
              <a:ext uri="{FF2B5EF4-FFF2-40B4-BE49-F238E27FC236}">
                <a16:creationId xmlns:a16="http://schemas.microsoft.com/office/drawing/2014/main" id="{FD919FC3-1BC1-4751-B9EA-E760893A17A7}"/>
              </a:ext>
            </a:extLst>
          </p:cNvPr>
          <p:cNvSpPr>
            <a:spLocks noGrp="1"/>
          </p:cNvSpPr>
          <p:nvPr>
            <p:ph type="sldNum" sz="quarter" idx="12"/>
          </p:nvPr>
        </p:nvSpPr>
        <p:spPr/>
        <p:txBody>
          <a:bodyPr/>
          <a:lstStyle/>
          <a:p>
            <a:fld id="{2C451916-448D-084F-871F-01BF4E2B7E7A}" type="slidenum">
              <a:rPr lang="en-US" smtClean="0"/>
              <a:pPr/>
              <a:t>‹#›</a:t>
            </a:fld>
            <a:endParaRPr lang="en-US"/>
          </a:p>
        </p:txBody>
      </p:sp>
      <p:sp>
        <p:nvSpPr>
          <p:cNvPr id="4" name="Footer Placeholder 3">
            <a:extLst>
              <a:ext uri="{FF2B5EF4-FFF2-40B4-BE49-F238E27FC236}">
                <a16:creationId xmlns:a16="http://schemas.microsoft.com/office/drawing/2014/main" id="{31BEFA13-4BB7-4CE8-A0EE-F367DEDA3480}"/>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Center for Xxxxxx Xxxxx Xxxxxxxxxxxxxxxxxx</a:t>
            </a:r>
          </a:p>
        </p:txBody>
      </p:sp>
    </p:spTree>
    <p:extLst>
      <p:ext uri="{BB962C8B-B14F-4D97-AF65-F5344CB8AC3E}">
        <p14:creationId xmlns:p14="http://schemas.microsoft.com/office/powerpoint/2010/main" val="2770453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Opt1">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l="6539" t="10961" r="4401" b="20"/>
          <a:stretch/>
        </p:blipFill>
        <p:spPr>
          <a:xfrm>
            <a:off x="7014128" y="1295106"/>
            <a:ext cx="4442543" cy="4440531"/>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8352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Opt2">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pic>
        <p:nvPicPr>
          <p:cNvPr id="15" name="Picture 14">
            <a:extLst>
              <a:ext uri="{FF2B5EF4-FFF2-40B4-BE49-F238E27FC236}">
                <a16:creationId xmlns:a16="http://schemas.microsoft.com/office/drawing/2014/main" id="{11D55D61-1E4D-0C5F-3E81-64DDEE22AE1A}"/>
              </a:ext>
            </a:extLst>
          </p:cNvPr>
          <p:cNvPicPr>
            <a:picLocks noChangeAspect="1"/>
          </p:cNvPicPr>
          <p:nvPr userDrawn="1"/>
        </p:nvPicPr>
        <p:blipFill>
          <a:blip r:embed="rId4"/>
          <a:srcRect t="23" b="23"/>
          <a:stretch/>
        </p:blipFill>
        <p:spPr>
          <a:xfrm rot="21287594">
            <a:off x="7014128" y="1295106"/>
            <a:ext cx="4442543" cy="4440531"/>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1410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a:stretch/>
        </p:blipFill>
        <p:spPr>
          <a:xfrm>
            <a:off x="7012687" y="1291653"/>
            <a:ext cx="4443984" cy="4443984"/>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2156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_Opt3">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8379" t="8379"/>
          <a:stretch/>
        </p:blipFill>
        <p:spPr>
          <a:xfrm>
            <a:off x="7012687" y="1291653"/>
            <a:ext cx="4443984" cy="4443984"/>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87730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Opt4">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8BCD061C-38C4-0ECC-F5E7-9462F0D69049}"/>
              </a:ext>
            </a:extLst>
          </p:cNvPr>
          <p:cNvPicPr>
            <a:picLocks/>
          </p:cNvPicPr>
          <p:nvPr userDrawn="1"/>
        </p:nvPicPr>
        <p:blipFill>
          <a:blip r:embed="rId4"/>
          <a:srcRect l="4333" t="4333" r="12683" b="12683"/>
          <a:stretch/>
        </p:blipFill>
        <p:spPr>
          <a:xfrm>
            <a:off x="7012687" y="1291653"/>
            <a:ext cx="4443984" cy="4443984"/>
          </a:xfrm>
          <a:prstGeom prst="ellipse">
            <a:avLst/>
          </a:prstGeom>
          <a:ln w="285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30324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No Image">
    <p:spTree>
      <p:nvGrpSpPr>
        <p:cNvPr id="1" name=""/>
        <p:cNvGrpSpPr/>
        <p:nvPr/>
      </p:nvGrpSpPr>
      <p:grpSpPr>
        <a:xfrm>
          <a:off x="0" y="0"/>
          <a:ext cx="0" cy="0"/>
          <a:chOff x="0" y="0"/>
          <a:chExt cx="0" cy="0"/>
        </a:xfrm>
      </p:grpSpPr>
      <p:pic>
        <p:nvPicPr>
          <p:cNvPr id="10" name="Picture 9" descr="A red and black circle&#10;&#10;Description automatically generated">
            <a:extLst>
              <a:ext uri="{FF2B5EF4-FFF2-40B4-BE49-F238E27FC236}">
                <a16:creationId xmlns:a16="http://schemas.microsoft.com/office/drawing/2014/main" id="{2B2DCC5E-3A6B-B31E-128C-ED478BB32813}"/>
              </a:ext>
            </a:extLst>
          </p:cNvPr>
          <p:cNvPicPr>
            <a:picLocks noChangeAspect="1"/>
          </p:cNvPicPr>
          <p:nvPr userDrawn="1"/>
        </p:nvPicPr>
        <p:blipFill>
          <a:blip r:embed="rId2"/>
          <a:srcRect l="62572" r="5934"/>
          <a:stretch/>
        </p:blipFill>
        <p:spPr>
          <a:xfrm>
            <a:off x="8356209" y="0"/>
            <a:ext cx="3835791" cy="6858000"/>
          </a:xfrm>
          <a:prstGeom prst="rect">
            <a:avLst/>
          </a:prstGeom>
        </p:spPr>
      </p:pic>
      <p:sp>
        <p:nvSpPr>
          <p:cNvPr id="2" name="Title 1">
            <a:extLst>
              <a:ext uri="{FF2B5EF4-FFF2-40B4-BE49-F238E27FC236}">
                <a16:creationId xmlns:a16="http://schemas.microsoft.com/office/drawing/2014/main" id="{5CEC5ED1-FA20-3CB7-DA9F-5D4B425E2654}"/>
              </a:ext>
            </a:extLst>
          </p:cNvPr>
          <p:cNvSpPr>
            <a:spLocks noGrp="1"/>
          </p:cNvSpPr>
          <p:nvPr>
            <p:ph type="ctrTitle"/>
          </p:nvPr>
        </p:nvSpPr>
        <p:spPr>
          <a:xfrm>
            <a:off x="735329" y="957108"/>
            <a:ext cx="6578600" cy="2387600"/>
          </a:xfrm>
        </p:spPr>
        <p:txBody>
          <a:bodyPr anchor="b">
            <a:noAutofit/>
          </a:bodyPr>
          <a:lstStyle>
            <a:lvl1pPr algn="l">
              <a:defRPr sz="5000" b="0">
                <a:solidFill>
                  <a:srgbClr val="63544A"/>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647038D-DB86-7CFE-D015-219969723A3E}"/>
              </a:ext>
            </a:extLst>
          </p:cNvPr>
          <p:cNvSpPr>
            <a:spLocks noGrp="1"/>
          </p:cNvSpPr>
          <p:nvPr>
            <p:ph type="subTitle" idx="1" hasCustomPrompt="1"/>
          </p:nvPr>
        </p:nvSpPr>
        <p:spPr>
          <a:xfrm>
            <a:off x="735329" y="3436783"/>
            <a:ext cx="6578600" cy="1655762"/>
          </a:xfrm>
        </p:spPr>
        <p:txBody>
          <a:bodyPr/>
          <a:lstStyle>
            <a:lvl1pPr marL="0" indent="0" algn="l">
              <a:buNone/>
              <a:defRPr sz="2400">
                <a:solidFill>
                  <a:srgbClr val="E4002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Click to edit Master subtitle style</a:t>
            </a:r>
          </a:p>
        </p:txBody>
      </p:sp>
      <p:pic>
        <p:nvPicPr>
          <p:cNvPr id="8" name="Picture 7" descr="A logo of a bear&#10;&#10;Description automatically generated">
            <a:extLst>
              <a:ext uri="{FF2B5EF4-FFF2-40B4-BE49-F238E27FC236}">
                <a16:creationId xmlns:a16="http://schemas.microsoft.com/office/drawing/2014/main" id="{2D14C3D9-F033-09BC-19EC-3E752B877620}"/>
              </a:ext>
            </a:extLst>
          </p:cNvPr>
          <p:cNvPicPr>
            <a:picLocks noChangeAspect="1"/>
          </p:cNvPicPr>
          <p:nvPr userDrawn="1"/>
        </p:nvPicPr>
        <p:blipFill>
          <a:blip r:embed="rId3"/>
          <a:stretch>
            <a:fillRect/>
          </a:stretch>
        </p:blipFill>
        <p:spPr>
          <a:xfrm>
            <a:off x="515794" y="5179740"/>
            <a:ext cx="3151966" cy="1652240"/>
          </a:xfrm>
          <a:prstGeom prst="rect">
            <a:avLst/>
          </a:prstGeom>
        </p:spPr>
      </p:pic>
      <p:sp>
        <p:nvSpPr>
          <p:cNvPr id="13" name="Content Placeholder 13">
            <a:extLst>
              <a:ext uri="{FF2B5EF4-FFF2-40B4-BE49-F238E27FC236}">
                <a16:creationId xmlns:a16="http://schemas.microsoft.com/office/drawing/2014/main" id="{D4C3DA63-B55F-482E-EB94-32654A93A9B4}"/>
              </a:ext>
            </a:extLst>
          </p:cNvPr>
          <p:cNvSpPr>
            <a:spLocks noGrp="1"/>
          </p:cNvSpPr>
          <p:nvPr>
            <p:ph sz="quarter" idx="11"/>
          </p:nvPr>
        </p:nvSpPr>
        <p:spPr>
          <a:xfrm>
            <a:off x="857568" y="4446540"/>
            <a:ext cx="7202487" cy="503237"/>
          </a:xfrm>
        </p:spPr>
        <p:txBody>
          <a:bodyPr>
            <a:normAutofit/>
          </a:bodyPr>
          <a:lstStyle>
            <a:lvl1pPr marL="0" indent="0" algn="l">
              <a:buNone/>
              <a:defRPr sz="1800">
                <a:solidFill>
                  <a:srgbClr val="63544A"/>
                </a:solidFill>
              </a:defRPr>
            </a:lvl1pPr>
          </a:lstStyle>
          <a:p>
            <a:pPr lvl="0"/>
            <a:r>
              <a:rPr lang="en-US"/>
              <a:t>Click to edit Master text styles</a:t>
            </a:r>
          </a:p>
        </p:txBody>
      </p:sp>
    </p:spTree>
    <p:extLst>
      <p:ext uri="{BB962C8B-B14F-4D97-AF65-F5344CB8AC3E}">
        <p14:creationId xmlns:p14="http://schemas.microsoft.com/office/powerpoint/2010/main" val="99425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82432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Opt1">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6006102" y="6356350"/>
            <a:ext cx="2743200" cy="365125"/>
          </a:xfrm>
        </p:spPr>
        <p:txBody>
          <a:bodyPr/>
          <a:lstStyle/>
          <a:p>
            <a:fld id="{396CA57B-EC3C-7C47-B62F-E5FE05471F55}" type="datetime1">
              <a:rPr lang="en-US" smtClean="0"/>
              <a:t>5/5/2026</a:t>
            </a:fld>
            <a:endParaRPr lang="en-US" dirty="0"/>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a:blip r:embed="rId2"/>
          <a:srcRect l="11047" r="11047"/>
          <a:stretch/>
        </p:blipFill>
        <p:spPr bwMode="auto">
          <a:xfrm>
            <a:off x="7467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838200" y="365125"/>
            <a:ext cx="6426200" cy="1325563"/>
          </a:xfrm>
        </p:spPr>
        <p:txBody>
          <a:bodyPr/>
          <a:lstStyle/>
          <a:p>
            <a:r>
              <a:rPr lang="en-US" dirty="0"/>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838200" y="1639025"/>
            <a:ext cx="6426200" cy="4768989"/>
          </a:xfrm>
        </p:spPr>
        <p:txBody>
          <a:bodyPr/>
          <a:lstStyle>
            <a:lvl1pPr marL="514350" indent="-514350">
              <a:buFont typeface="+mj-lt"/>
              <a:buAutoNum type="arabicPeriod"/>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Agenda item 1</a:t>
            </a:r>
          </a:p>
          <a:p>
            <a:pPr lvl="0"/>
            <a:r>
              <a:rPr lang="en-US" dirty="0"/>
              <a:t>Agenda item 2</a:t>
            </a:r>
          </a:p>
          <a:p>
            <a:pPr lvl="0"/>
            <a:r>
              <a:rPr lang="en-US" dirty="0"/>
              <a:t>Agenda item 3</a:t>
            </a:r>
          </a:p>
          <a:p>
            <a:pPr lvl="0"/>
            <a:r>
              <a:rPr lang="en-US" dirty="0"/>
              <a:t>Agenda item 4</a:t>
            </a:r>
          </a:p>
          <a:p>
            <a:pPr lvl="0"/>
            <a:r>
              <a:rPr lang="en-US" dirty="0"/>
              <a:t>Agenda item 5</a:t>
            </a:r>
          </a:p>
          <a:p>
            <a:pPr lvl="0"/>
            <a:r>
              <a:rPr lang="en-US" dirty="0"/>
              <a:t>Agenda item 6</a:t>
            </a:r>
          </a:p>
          <a:p>
            <a:pPr lvl="0"/>
            <a:r>
              <a:rPr lang="en-US" dirty="0"/>
              <a:t>Agenda item 7</a:t>
            </a:r>
          </a:p>
          <a:p>
            <a:pPr lvl="0"/>
            <a:r>
              <a:rPr lang="en-US" dirty="0"/>
              <a:t>Agenda item 8</a:t>
            </a:r>
          </a:p>
          <a:p>
            <a:pPr lvl="0"/>
            <a:endParaRPr lang="en-US" dirty="0"/>
          </a:p>
        </p:txBody>
      </p:sp>
      <p:sp>
        <p:nvSpPr>
          <p:cNvPr id="10" name="TextBox 9">
            <a:extLst>
              <a:ext uri="{FF2B5EF4-FFF2-40B4-BE49-F238E27FC236}">
                <a16:creationId xmlns:a16="http://schemas.microsoft.com/office/drawing/2014/main" id="{60FB30D8-AA28-51E8-FFBE-3B90D4BA4B02}"/>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2541607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Opt2">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6006102" y="6356350"/>
            <a:ext cx="2743200" cy="365125"/>
          </a:xfrm>
        </p:spPr>
        <p:txBody>
          <a:bodyPr/>
          <a:lstStyle/>
          <a:p>
            <a:fld id="{396CA57B-EC3C-7C47-B62F-E5FE05471F55}" type="datetime1">
              <a:rPr lang="en-US" smtClean="0"/>
              <a:t>5/5/2026</a:t>
            </a:fld>
            <a:endParaRPr lang="en-US" dirty="0"/>
          </a:p>
        </p:txBody>
      </p:sp>
      <p:pic>
        <p:nvPicPr>
          <p:cNvPr id="7" name="Espace réservé pour une image  4">
            <a:extLst>
              <a:ext uri="{FF2B5EF4-FFF2-40B4-BE49-F238E27FC236}">
                <a16:creationId xmlns:a16="http://schemas.microsoft.com/office/drawing/2014/main" id="{BC5FF76A-1895-671C-663B-632C7EAC6372}"/>
              </a:ext>
            </a:extLst>
          </p:cNvPr>
          <p:cNvPicPr>
            <a:picLocks noChangeAspect="1" noChangeArrowheads="1"/>
          </p:cNvPicPr>
          <p:nvPr userDrawn="1"/>
        </p:nvPicPr>
        <p:blipFill rotWithShape="1">
          <a:blip r:embed="rId2"/>
          <a:srcRect l="4313" r="22744"/>
          <a:stretch/>
        </p:blipFill>
        <p:spPr bwMode="auto">
          <a:xfrm>
            <a:off x="7467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838200" y="365125"/>
            <a:ext cx="6350000" cy="1325563"/>
          </a:xfrm>
        </p:spPr>
        <p:txBody>
          <a:bodyPr/>
          <a:lstStyle/>
          <a:p>
            <a:r>
              <a:rPr lang="en-US" dirty="0"/>
              <a:t>Agenda</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838200" y="1639025"/>
            <a:ext cx="6350000" cy="4768989"/>
          </a:xfrm>
        </p:spPr>
        <p:txBody>
          <a:bodyPr/>
          <a:lstStyle>
            <a:lvl1pPr marL="514350" indent="-514350">
              <a:buFont typeface="+mj-lt"/>
              <a:buAutoNum type="arabicPeriod"/>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Agenda item 1</a:t>
            </a:r>
          </a:p>
          <a:p>
            <a:pPr lvl="0"/>
            <a:r>
              <a:rPr lang="en-US" dirty="0"/>
              <a:t>Agenda item 2</a:t>
            </a:r>
          </a:p>
          <a:p>
            <a:pPr lvl="0"/>
            <a:r>
              <a:rPr lang="en-US" dirty="0"/>
              <a:t>Agenda item 3</a:t>
            </a:r>
          </a:p>
          <a:p>
            <a:pPr lvl="0"/>
            <a:r>
              <a:rPr lang="en-US" dirty="0"/>
              <a:t>Agenda item 4</a:t>
            </a:r>
          </a:p>
          <a:p>
            <a:pPr lvl="0"/>
            <a:r>
              <a:rPr lang="en-US" dirty="0"/>
              <a:t>Agenda item 5</a:t>
            </a:r>
          </a:p>
          <a:p>
            <a:pPr lvl="0"/>
            <a:r>
              <a:rPr lang="en-US" dirty="0"/>
              <a:t>Agenda item 6</a:t>
            </a:r>
          </a:p>
          <a:p>
            <a:pPr lvl="0"/>
            <a:r>
              <a:rPr lang="en-US" dirty="0"/>
              <a:t>Agenda item 7</a:t>
            </a:r>
          </a:p>
          <a:p>
            <a:pPr lvl="0"/>
            <a:r>
              <a:rPr lang="en-US" dirty="0"/>
              <a:t>Agenda item 8</a:t>
            </a:r>
          </a:p>
          <a:p>
            <a:pPr lvl="0"/>
            <a:endParaRPr lang="en-US" dirty="0"/>
          </a:p>
        </p:txBody>
      </p:sp>
      <p:sp>
        <p:nvSpPr>
          <p:cNvPr id="3" name="TextBox 2">
            <a:extLst>
              <a:ext uri="{FF2B5EF4-FFF2-40B4-BE49-F238E27FC236}">
                <a16:creationId xmlns:a16="http://schemas.microsoft.com/office/drawing/2014/main" id="{6680643D-FFD8-9A59-77F6-A5C7C42AE16B}"/>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27635360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eaker Intro_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6006102" y="6356350"/>
            <a:ext cx="2743200" cy="365125"/>
          </a:xfrm>
        </p:spPr>
        <p:txBody>
          <a:bodyPr/>
          <a:lstStyle>
            <a:lvl1pPr>
              <a:defRPr>
                <a:solidFill>
                  <a:schemeClr val="bg1"/>
                </a:solidFill>
              </a:defRPr>
            </a:lvl1pPr>
          </a:lstStyle>
          <a:p>
            <a:fld id="{396CA57B-EC3C-7C47-B62F-E5FE05471F55}" type="datetime1">
              <a:rPr lang="en-US" smtClean="0"/>
              <a:pPr/>
              <a:t>5/5/2026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4953000" y="2337145"/>
            <a:ext cx="6152002" cy="1325563"/>
          </a:xfrm>
        </p:spPr>
        <p:txBody>
          <a:bodyPr>
            <a:normAutofit/>
          </a:bodyPr>
          <a:lstStyle>
            <a:lvl1pPr>
              <a:defRPr sz="3000">
                <a:solidFill>
                  <a:schemeClr val="bg1"/>
                </a:solidFill>
              </a:defRPr>
            </a:lvl1pPr>
          </a:lstStyle>
          <a:p>
            <a:r>
              <a:rPr lang="en-US" dirty="0"/>
              <a:t>Employee Name</a:t>
            </a:r>
          </a:p>
        </p:txBody>
      </p:sp>
      <p:sp>
        <p:nvSpPr>
          <p:cNvPr id="10" name="Espace réservé du texte 2">
            <a:extLst>
              <a:ext uri="{FF2B5EF4-FFF2-40B4-BE49-F238E27FC236}">
                <a16:creationId xmlns:a16="http://schemas.microsoft.com/office/drawing/2014/main" id="{8F64F905-C923-735B-7D99-9DF0CD821834}"/>
              </a:ext>
            </a:extLst>
          </p:cNvPr>
          <p:cNvSpPr>
            <a:spLocks noGrp="1"/>
          </p:cNvSpPr>
          <p:nvPr>
            <p:ph type="body" sz="quarter" idx="11" hasCustomPrompt="1"/>
          </p:nvPr>
        </p:nvSpPr>
        <p:spPr>
          <a:xfrm>
            <a:off x="4953000" y="3611046"/>
            <a:ext cx="6152002" cy="1765186"/>
          </a:xfrm>
        </p:spPr>
        <p:txBody>
          <a:bodyPr>
            <a:normAutofit/>
          </a:bodyPr>
          <a:lstStyle>
            <a:lvl1pPr marL="0" indent="0">
              <a:lnSpc>
                <a:spcPct val="100000"/>
              </a:lnSpc>
              <a:spcBef>
                <a:spcPts val="400"/>
              </a:spcBef>
              <a:buFontTx/>
              <a:buNone/>
              <a:defRPr sz="2000">
                <a:solidFill>
                  <a:schemeClr val="bg1"/>
                </a:solidFill>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Employee Title</a:t>
            </a:r>
          </a:p>
          <a:p>
            <a:pPr lvl="0"/>
            <a:r>
              <a:rPr lang="en-US" dirty="0"/>
              <a:t>Children’s National Hospital</a:t>
            </a:r>
          </a:p>
        </p:txBody>
      </p:sp>
      <p:sp>
        <p:nvSpPr>
          <p:cNvPr id="14" name="Picture Placeholder 12">
            <a:extLst>
              <a:ext uri="{FF2B5EF4-FFF2-40B4-BE49-F238E27FC236}">
                <a16:creationId xmlns:a16="http://schemas.microsoft.com/office/drawing/2014/main" id="{52683B74-F0CC-D10D-9209-94CB5FD46657}"/>
              </a:ext>
            </a:extLst>
          </p:cNvPr>
          <p:cNvSpPr>
            <a:spLocks noGrp="1"/>
          </p:cNvSpPr>
          <p:nvPr>
            <p:ph type="pic" sz="quarter" idx="13"/>
          </p:nvPr>
        </p:nvSpPr>
        <p:spPr>
          <a:xfrm>
            <a:off x="1815069" y="1894970"/>
            <a:ext cx="2885555" cy="2887178"/>
          </a:xfrm>
          <a:prstGeom prst="ellipse">
            <a:avLst/>
          </a:prstGeom>
          <a:ln w="28575">
            <a:solidFill>
              <a:schemeClr val="bg1"/>
            </a:solidFill>
          </a:ln>
        </p:spPr>
        <p:txBody>
          <a:bodyPr/>
          <a:lstStyle/>
          <a:p>
            <a:r>
              <a:rPr lang="en-US"/>
              <a:t>Click icon to add picture</a:t>
            </a:r>
            <a:endParaRPr lang="en-US" dirty="0"/>
          </a:p>
        </p:txBody>
      </p:sp>
      <p:sp>
        <p:nvSpPr>
          <p:cNvPr id="15" name="TextBox 14">
            <a:extLst>
              <a:ext uri="{FF2B5EF4-FFF2-40B4-BE49-F238E27FC236}">
                <a16:creationId xmlns:a16="http://schemas.microsoft.com/office/drawing/2014/main" id="{DEE2CE68-C301-9BE3-CF1C-C4FF7AC0075B}"/>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2503990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Intro_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08368B-A42C-8318-A125-39C118112777}"/>
              </a:ext>
            </a:extLst>
          </p:cNvPr>
          <p:cNvSpPr/>
          <p:nvPr userDrawn="1"/>
        </p:nvSpPr>
        <p:spPr>
          <a:xfrm>
            <a:off x="0" y="0"/>
            <a:ext cx="12192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2">
            <a:extLst>
              <a:ext uri="{FF2B5EF4-FFF2-40B4-BE49-F238E27FC236}">
                <a16:creationId xmlns:a16="http://schemas.microsoft.com/office/drawing/2014/main" id="{8A76D5C1-B3EE-CA0F-83D9-AF0E8C072643}"/>
              </a:ext>
            </a:extLst>
          </p:cNvPr>
          <p:cNvSpPr>
            <a:spLocks noGrp="1"/>
          </p:cNvSpPr>
          <p:nvPr>
            <p:ph type="dt" sz="half" idx="10"/>
          </p:nvPr>
        </p:nvSpPr>
        <p:spPr>
          <a:xfrm>
            <a:off x="6006102" y="6356350"/>
            <a:ext cx="2743200" cy="365125"/>
          </a:xfrm>
        </p:spPr>
        <p:txBody>
          <a:bodyPr/>
          <a:lstStyle>
            <a:lvl1pPr>
              <a:defRPr>
                <a:solidFill>
                  <a:schemeClr val="bg1"/>
                </a:solidFill>
              </a:defRPr>
            </a:lvl1pPr>
          </a:lstStyle>
          <a:p>
            <a:fld id="{396CA57B-EC3C-7C47-B62F-E5FE05471F55}" type="datetime1">
              <a:rPr lang="en-US" smtClean="0"/>
              <a:pPr/>
              <a:t>5/5/2026</a:t>
            </a:fld>
            <a:endParaRPr lang="en-US"/>
          </a:p>
        </p:txBody>
      </p:sp>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4953000" y="2337145"/>
            <a:ext cx="6152002" cy="1325563"/>
          </a:xfrm>
        </p:spPr>
        <p:txBody>
          <a:bodyPr>
            <a:normAutofit/>
          </a:bodyPr>
          <a:lstStyle>
            <a:lvl1pPr>
              <a:defRPr sz="3000">
                <a:solidFill>
                  <a:schemeClr val="bg1"/>
                </a:solidFill>
              </a:defRPr>
            </a:lvl1pPr>
          </a:lstStyle>
          <a:p>
            <a:r>
              <a:rPr lang="en-US" dirty="0"/>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4953000" y="3611046"/>
            <a:ext cx="6152002" cy="1765186"/>
          </a:xfrm>
        </p:spPr>
        <p:txBody>
          <a:bodyPr>
            <a:normAutofit/>
          </a:bodyPr>
          <a:lstStyle>
            <a:lvl1pPr marL="0" indent="0">
              <a:lnSpc>
                <a:spcPct val="100000"/>
              </a:lnSpc>
              <a:spcBef>
                <a:spcPts val="400"/>
              </a:spcBef>
              <a:buFontTx/>
              <a:buNone/>
              <a:defRPr sz="2000">
                <a:solidFill>
                  <a:schemeClr val="bg1"/>
                </a:solidFill>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Employee Title</a:t>
            </a:r>
          </a:p>
          <a:p>
            <a:pPr lvl="0"/>
            <a:r>
              <a:rPr lang="en-US" dirty="0"/>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815069" y="1894970"/>
            <a:ext cx="2885555" cy="2887178"/>
          </a:xfrm>
          <a:prstGeom prst="ellipse">
            <a:avLst/>
          </a:prstGeom>
          <a:ln w="28575">
            <a:solidFill>
              <a:schemeClr val="bg1"/>
            </a:solidFill>
          </a:ln>
        </p:spPr>
        <p:txBody>
          <a:bodyPr/>
          <a:lstStyle/>
          <a:p>
            <a:r>
              <a:rPr lang="en-US"/>
              <a:t>Click icon to add picture</a:t>
            </a:r>
            <a:endParaRPr lang="en-US" dirty="0"/>
          </a:p>
        </p:txBody>
      </p:sp>
      <p:sp>
        <p:nvSpPr>
          <p:cNvPr id="12" name="TextBox 11">
            <a:extLst>
              <a:ext uri="{FF2B5EF4-FFF2-40B4-BE49-F238E27FC236}">
                <a16:creationId xmlns:a16="http://schemas.microsoft.com/office/drawing/2014/main" id="{4304CA40-5FD5-FD45-9609-51CB3598A405}"/>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1821539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peaker Intro_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494110C-C4A0-2D0C-675B-9C95E00066F2}"/>
              </a:ext>
            </a:extLst>
          </p:cNvPr>
          <p:cNvSpPr>
            <a:spLocks noGrp="1"/>
          </p:cNvSpPr>
          <p:nvPr>
            <p:ph type="title" hasCustomPrompt="1"/>
          </p:nvPr>
        </p:nvSpPr>
        <p:spPr>
          <a:xfrm>
            <a:off x="4953000" y="2337145"/>
            <a:ext cx="6152002" cy="1325563"/>
          </a:xfrm>
        </p:spPr>
        <p:txBody>
          <a:bodyPr>
            <a:normAutofit/>
          </a:bodyPr>
          <a:lstStyle>
            <a:lvl1pPr>
              <a:defRPr sz="3000">
                <a:solidFill>
                  <a:schemeClr val="accent1"/>
                </a:solidFill>
              </a:defRPr>
            </a:lvl1pPr>
          </a:lstStyle>
          <a:p>
            <a:r>
              <a:rPr lang="en-US" dirty="0"/>
              <a:t>Employee Name</a:t>
            </a:r>
          </a:p>
        </p:txBody>
      </p:sp>
      <p:sp>
        <p:nvSpPr>
          <p:cNvPr id="9" name="Espace réservé du texte 2">
            <a:extLst>
              <a:ext uri="{FF2B5EF4-FFF2-40B4-BE49-F238E27FC236}">
                <a16:creationId xmlns:a16="http://schemas.microsoft.com/office/drawing/2014/main" id="{227CE50E-FD91-4542-7803-DB574BC9700E}"/>
              </a:ext>
            </a:extLst>
          </p:cNvPr>
          <p:cNvSpPr>
            <a:spLocks noGrp="1"/>
          </p:cNvSpPr>
          <p:nvPr>
            <p:ph type="body" sz="quarter" idx="11" hasCustomPrompt="1"/>
          </p:nvPr>
        </p:nvSpPr>
        <p:spPr>
          <a:xfrm>
            <a:off x="4953000" y="3611046"/>
            <a:ext cx="6152002" cy="1765186"/>
          </a:xfrm>
        </p:spPr>
        <p:txBody>
          <a:bodyPr>
            <a:normAutofit/>
          </a:bodyPr>
          <a:lstStyle>
            <a:lvl1pPr marL="0" indent="0">
              <a:lnSpc>
                <a:spcPct val="100000"/>
              </a:lnSpc>
              <a:spcBef>
                <a:spcPts val="400"/>
              </a:spcBef>
              <a:buFontTx/>
              <a:buNone/>
              <a:defRPr sz="2000">
                <a:solidFill>
                  <a:schemeClr val="tx1"/>
                </a:solidFill>
              </a:defRPr>
            </a:lvl1pPr>
            <a:lvl2pPr marL="457200" indent="0">
              <a:buFont typeface="+mj-lt"/>
              <a:buNone/>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Employee Title</a:t>
            </a:r>
          </a:p>
          <a:p>
            <a:pPr lvl="0"/>
            <a:r>
              <a:rPr lang="en-US" dirty="0"/>
              <a:t>Children’s National Hospital</a:t>
            </a:r>
          </a:p>
        </p:txBody>
      </p:sp>
      <p:sp>
        <p:nvSpPr>
          <p:cNvPr id="11" name="Picture Placeholder 12">
            <a:extLst>
              <a:ext uri="{FF2B5EF4-FFF2-40B4-BE49-F238E27FC236}">
                <a16:creationId xmlns:a16="http://schemas.microsoft.com/office/drawing/2014/main" id="{17F5C5B7-A8CD-7345-8332-921E098C7947}"/>
              </a:ext>
            </a:extLst>
          </p:cNvPr>
          <p:cNvSpPr>
            <a:spLocks noGrp="1"/>
          </p:cNvSpPr>
          <p:nvPr>
            <p:ph type="pic" sz="quarter" idx="13"/>
          </p:nvPr>
        </p:nvSpPr>
        <p:spPr>
          <a:xfrm>
            <a:off x="1815069" y="1894970"/>
            <a:ext cx="2885555" cy="2887178"/>
          </a:xfrm>
          <a:prstGeom prst="ellipse">
            <a:avLst/>
          </a:prstGeom>
          <a:ln w="28575">
            <a:solidFill>
              <a:schemeClr val="accent1"/>
            </a:solidFill>
          </a:ln>
        </p:spPr>
        <p:txBody>
          <a:bodyPr/>
          <a:lstStyle/>
          <a:p>
            <a:r>
              <a:rPr lang="en-US"/>
              <a:t>Click icon to add picture</a:t>
            </a:r>
            <a:endParaRPr lang="en-US" dirty="0"/>
          </a:p>
        </p:txBody>
      </p:sp>
      <p:sp>
        <p:nvSpPr>
          <p:cNvPr id="3" name="TextBox 2">
            <a:extLst>
              <a:ext uri="{FF2B5EF4-FFF2-40B4-BE49-F238E27FC236}">
                <a16:creationId xmlns:a16="http://schemas.microsoft.com/office/drawing/2014/main" id="{50C028CB-5044-35D8-1DAF-95A3081EBD6E}"/>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
        <p:nvSpPr>
          <p:cNvPr id="4" name="Date Placeholder 2">
            <a:extLst>
              <a:ext uri="{FF2B5EF4-FFF2-40B4-BE49-F238E27FC236}">
                <a16:creationId xmlns:a16="http://schemas.microsoft.com/office/drawing/2014/main" id="{E22413D7-A75A-5F63-0691-613558BF07EE}"/>
              </a:ext>
            </a:extLst>
          </p:cNvPr>
          <p:cNvSpPr>
            <a:spLocks noGrp="1"/>
          </p:cNvSpPr>
          <p:nvPr>
            <p:ph type="dt" sz="half" idx="10"/>
          </p:nvPr>
        </p:nvSpPr>
        <p:spPr>
          <a:xfrm>
            <a:off x="6006102" y="6356350"/>
            <a:ext cx="2743200" cy="365125"/>
          </a:xfrm>
        </p:spPr>
        <p:txBody>
          <a:bodyPr/>
          <a:lstStyle/>
          <a:p>
            <a:fld id="{396CA57B-EC3C-7C47-B62F-E5FE05471F55}" type="datetime1">
              <a:rPr lang="en-US" smtClean="0"/>
              <a:t>5/5/2026</a:t>
            </a:fld>
            <a:endParaRPr lang="en-US" dirty="0"/>
          </a:p>
        </p:txBody>
      </p:sp>
    </p:spTree>
    <p:extLst>
      <p:ext uri="{BB962C8B-B14F-4D97-AF65-F5344CB8AC3E}">
        <p14:creationId xmlns:p14="http://schemas.microsoft.com/office/powerpoint/2010/main" val="1812163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_Opt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lvl1pPr>
              <a:defRPr sz="1050"/>
            </a:lvl1pPr>
          </a:lstStyle>
          <a:p>
            <a:fld id="{76D8EAA3-4D69-A848-A2CB-7B2C67906094}" type="datetime1">
              <a:rPr lang="en-US" smtClean="0"/>
              <a:pPr/>
              <a:t>5/5/2026</a:t>
            </a:fld>
            <a:endParaRPr lang="en-US" dirty="0"/>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6" name="TextBox 5">
            <a:extLst>
              <a:ext uri="{FF2B5EF4-FFF2-40B4-BE49-F238E27FC236}">
                <a16:creationId xmlns:a16="http://schemas.microsoft.com/office/drawing/2014/main" id="{36FD9E3C-9C87-54AA-3361-E5DF31214946}"/>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326546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Long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40A2E2B-9155-98BD-19C1-595A7DDD353E}"/>
              </a:ext>
            </a:extLst>
          </p:cNvPr>
          <p:cNvSpPr>
            <a:spLocks noGrp="1"/>
          </p:cNvSpPr>
          <p:nvPr>
            <p:ph idx="1"/>
          </p:nvPr>
        </p:nvSpPr>
        <p:spPr/>
        <p:txBody>
          <a:bodyPr>
            <a:normAutofit/>
          </a:bodyPr>
          <a:lstStyle>
            <a:lvl1pPr marL="0" indent="0">
              <a:buFontTx/>
              <a:buNone/>
              <a:defRPr sz="2000"/>
            </a:lvl1pPr>
          </a:lstStyle>
          <a:p>
            <a:pPr lvl="0"/>
            <a:r>
              <a:rPr lang="en-US"/>
              <a:t>Click to edit Master text styles</a:t>
            </a:r>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76D8EAA3-4D69-A848-A2CB-7B2C67906094}" type="datetime1">
              <a:rPr lang="en-US" smtClean="0"/>
              <a:t>5/5/2026</a:t>
            </a:fld>
            <a:endParaRPr lang="en-US"/>
          </a:p>
        </p:txBody>
      </p:sp>
      <p:sp>
        <p:nvSpPr>
          <p:cNvPr id="8" name="Freeform: Shape 22">
            <a:extLst>
              <a:ext uri="{FF2B5EF4-FFF2-40B4-BE49-F238E27FC236}">
                <a16:creationId xmlns:a16="http://schemas.microsoft.com/office/drawing/2014/main" id="{EDE13BA2-F283-E06F-7FB7-C55EA66DBBCF}"/>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6" name="TextBox 5">
            <a:extLst>
              <a:ext uri="{FF2B5EF4-FFF2-40B4-BE49-F238E27FC236}">
                <a16:creationId xmlns:a16="http://schemas.microsoft.com/office/drawing/2014/main" id="{71FC5973-5BEC-5066-5F5F-D39A1DBA3308}"/>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321409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AD12723-4F42-05DB-F123-9C661575E0A1}"/>
              </a:ext>
            </a:extLst>
          </p:cNvPr>
          <p:cNvSpPr>
            <a:spLocks noGrp="1"/>
          </p:cNvSpPr>
          <p:nvPr>
            <p:ph type="dt" sz="half" idx="10"/>
          </p:nvPr>
        </p:nvSpPr>
        <p:spPr/>
        <p:txBody>
          <a:bodyPr/>
          <a:lstStyle/>
          <a:p>
            <a:fld id="{461656C7-C037-0E47-BB99-21092D72D2F9}" type="datetime1">
              <a:rPr lang="en-US" smtClean="0"/>
              <a:t>5/5/2026</a:t>
            </a:fld>
            <a:endParaRPr lang="en-US" dirty="0"/>
          </a:p>
        </p:txBody>
      </p:sp>
      <p:sp>
        <p:nvSpPr>
          <p:cNvPr id="3" name="Freeform: Shape 22">
            <a:extLst>
              <a:ext uri="{FF2B5EF4-FFF2-40B4-BE49-F238E27FC236}">
                <a16:creationId xmlns:a16="http://schemas.microsoft.com/office/drawing/2014/main" id="{64355DA4-3A46-FB0F-7215-2ABFD1B52A40}"/>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7" name="TextBox 6">
            <a:extLst>
              <a:ext uri="{FF2B5EF4-FFF2-40B4-BE49-F238E27FC236}">
                <a16:creationId xmlns:a16="http://schemas.microsoft.com/office/drawing/2014/main" id="{FA2B5869-E7E0-746C-FC15-07C94B44467F}"/>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1369683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_Op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838198" y="616688"/>
            <a:ext cx="6979922" cy="1403498"/>
          </a:xfrm>
        </p:spPr>
        <p:txBody>
          <a:bodyPr anchor="t"/>
          <a:lstStyle/>
          <a:p>
            <a:r>
              <a:rPr lang="en-US"/>
              <a:t>Click to edit Master title style</a:t>
            </a:r>
            <a:endParaRPr lang="en-US" dirty="0"/>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12164234" y="25671"/>
              <a:ext cx="360" cy="36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12155234" y="17031"/>
                <a:ext cx="18000" cy="180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838200" y="2020187"/>
            <a:ext cx="6324600" cy="39123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11" t="-15799" r="-53822" b="-23801"/>
          <a:stretch/>
        </p:blipFill>
        <p:spPr>
          <a:xfrm>
            <a:off x="7370091" y="-1083465"/>
            <a:ext cx="9588285" cy="957368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6006102" y="6356350"/>
            <a:ext cx="2743200" cy="365125"/>
          </a:xfrm>
        </p:spPr>
        <p:txBody>
          <a:bodyPr/>
          <a:lstStyle/>
          <a:p>
            <a:fld id="{76D8EAA3-4D69-A848-A2CB-7B2C67906094}" type="datetime1">
              <a:rPr lang="en-US" smtClean="0"/>
              <a:t>5/5/2026</a:t>
            </a:fld>
            <a:endParaRPr lang="en-US"/>
          </a:p>
        </p:txBody>
      </p:sp>
      <p:sp>
        <p:nvSpPr>
          <p:cNvPr id="9" name="TextBox 8">
            <a:extLst>
              <a:ext uri="{FF2B5EF4-FFF2-40B4-BE49-F238E27FC236}">
                <a16:creationId xmlns:a16="http://schemas.microsoft.com/office/drawing/2014/main" id="{D4304EBF-8059-8071-BBC9-41674560AE26}"/>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20966829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_Opt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A4F93-4377-3716-6057-F640F2FBA90F}"/>
              </a:ext>
            </a:extLst>
          </p:cNvPr>
          <p:cNvSpPr>
            <a:spLocks noGrp="1"/>
          </p:cNvSpPr>
          <p:nvPr>
            <p:ph type="title"/>
          </p:nvPr>
        </p:nvSpPr>
        <p:spPr>
          <a:xfrm>
            <a:off x="838198" y="616688"/>
            <a:ext cx="6888481" cy="1403498"/>
          </a:xfrm>
        </p:spPr>
        <p:txBody>
          <a:bodyPr anchor="t"/>
          <a:lstStyle/>
          <a:p>
            <a:r>
              <a:rPr lang="en-US"/>
              <a:t>Click to edit Master title style</a:t>
            </a:r>
            <a:endParaRPr lang="en-US" dirty="0"/>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FF931EF0-FC98-6A80-AC55-876D74F78AF0}"/>
                  </a:ext>
                </a:extLst>
              </p14:cNvPr>
              <p14:cNvContentPartPr/>
              <p14:nvPr userDrawn="1"/>
            </p14:nvContentPartPr>
            <p14:xfrm>
              <a:off x="12164234" y="25671"/>
              <a:ext cx="360" cy="360"/>
            </p14:xfrm>
          </p:contentPart>
        </mc:Choice>
        <mc:Fallback xmlns="">
          <p:pic>
            <p:nvPicPr>
              <p:cNvPr id="10" name="Ink 9">
                <a:extLst>
                  <a:ext uri="{FF2B5EF4-FFF2-40B4-BE49-F238E27FC236}">
                    <a16:creationId xmlns:a16="http://schemas.microsoft.com/office/drawing/2014/main" id="{FF931EF0-FC98-6A80-AC55-876D74F78AF0}"/>
                  </a:ext>
                </a:extLst>
              </p:cNvPr>
              <p:cNvPicPr/>
              <p:nvPr/>
            </p:nvPicPr>
            <p:blipFill>
              <a:blip r:embed="rId3"/>
              <a:stretch>
                <a:fillRect/>
              </a:stretch>
            </p:blipFill>
            <p:spPr>
              <a:xfrm>
                <a:off x="12155234" y="17031"/>
                <a:ext cx="18000" cy="18000"/>
              </a:xfrm>
              <a:prstGeom prst="rect">
                <a:avLst/>
              </a:prstGeom>
            </p:spPr>
          </p:pic>
        </mc:Fallback>
      </mc:AlternateContent>
      <p:sp>
        <p:nvSpPr>
          <p:cNvPr id="11" name="Text Placeholder 10">
            <a:extLst>
              <a:ext uri="{FF2B5EF4-FFF2-40B4-BE49-F238E27FC236}">
                <a16:creationId xmlns:a16="http://schemas.microsoft.com/office/drawing/2014/main" id="{D4F6E45A-7168-9AFD-875C-687C836E099C}"/>
              </a:ext>
            </a:extLst>
          </p:cNvPr>
          <p:cNvSpPr>
            <a:spLocks noGrp="1"/>
          </p:cNvSpPr>
          <p:nvPr>
            <p:ph type="body" sz="quarter" idx="14"/>
          </p:nvPr>
        </p:nvSpPr>
        <p:spPr>
          <a:xfrm>
            <a:off x="838200" y="2020187"/>
            <a:ext cx="6278880" cy="4221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05C8C08B-8E54-CAC1-4780-CE7A300BBE00}"/>
              </a:ext>
            </a:extLst>
          </p:cNvPr>
          <p:cNvPicPr>
            <a:picLocks noChangeAspect="1"/>
          </p:cNvPicPr>
          <p:nvPr userDrawn="1"/>
        </p:nvPicPr>
        <p:blipFill>
          <a:blip r:embed="rId4"/>
          <a:srcRect l="-14094" t="-16019" r="9238" b="-23577"/>
          <a:stretch/>
        </p:blipFill>
        <p:spPr>
          <a:xfrm flipH="1">
            <a:off x="7370091" y="-1098705"/>
            <a:ext cx="9588285" cy="9573682"/>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3">
            <a:extLst>
              <a:ext uri="{FF2B5EF4-FFF2-40B4-BE49-F238E27FC236}">
                <a16:creationId xmlns:a16="http://schemas.microsoft.com/office/drawing/2014/main" id="{3440B411-39BB-03F7-A998-CE4B37168082}"/>
              </a:ext>
            </a:extLst>
          </p:cNvPr>
          <p:cNvSpPr>
            <a:spLocks noGrp="1"/>
          </p:cNvSpPr>
          <p:nvPr>
            <p:ph type="dt" sz="half" idx="10"/>
          </p:nvPr>
        </p:nvSpPr>
        <p:spPr>
          <a:xfrm>
            <a:off x="6006102" y="6356350"/>
            <a:ext cx="2743200" cy="365125"/>
          </a:xfrm>
        </p:spPr>
        <p:txBody>
          <a:bodyPr/>
          <a:lstStyle/>
          <a:p>
            <a:fld id="{76D8EAA3-4D69-A848-A2CB-7B2C67906094}" type="datetime1">
              <a:rPr lang="en-US" smtClean="0"/>
              <a:t>5/5/2026</a:t>
            </a:fld>
            <a:endParaRPr lang="en-US"/>
          </a:p>
        </p:txBody>
      </p:sp>
      <p:sp>
        <p:nvSpPr>
          <p:cNvPr id="4" name="TextBox 3">
            <a:extLst>
              <a:ext uri="{FF2B5EF4-FFF2-40B4-BE49-F238E27FC236}">
                <a16:creationId xmlns:a16="http://schemas.microsoft.com/office/drawing/2014/main" id="{2D42A9C5-E162-AF01-946D-C1A739141B58}"/>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339692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1281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_Opt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1441" t="3184" r="-38346" b="3184"/>
          <a:stretch/>
        </p:blipFill>
        <p:spPr>
          <a:xfrm flipH="1">
            <a:off x="3958260" y="-1"/>
            <a:ext cx="8219671" cy="68579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8082163" cy="68580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838200" y="2255520"/>
            <a:ext cx="6949440" cy="396430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838200" y="874749"/>
            <a:ext cx="6477000" cy="1380771"/>
          </a:xfrm>
        </p:spPr>
        <p:txBody>
          <a:bodyPr anchor="t"/>
          <a:lstStyle>
            <a:lvl1pPr>
              <a:defRPr>
                <a:solidFill>
                  <a:schemeClr val="bg1"/>
                </a:solidFill>
              </a:defRPr>
            </a:lvl1pPr>
          </a:lstStyle>
          <a:p>
            <a:r>
              <a:rPr lang="en-US"/>
              <a:t>Click to edit Master title style</a:t>
            </a:r>
            <a:endParaRPr lang="en-US" dirty="0"/>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4" name="TextBox 3">
            <a:extLst>
              <a:ext uri="{FF2B5EF4-FFF2-40B4-BE49-F238E27FC236}">
                <a16:creationId xmlns:a16="http://schemas.microsoft.com/office/drawing/2014/main" id="{4CE3684C-C07C-88C5-27E2-3BC50F75FE80}"/>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2304540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Opt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D5190-AC71-9A97-4C5A-FFD35FCEC7E6}"/>
              </a:ext>
            </a:extLst>
          </p:cNvPr>
          <p:cNvPicPr>
            <a:picLocks noChangeAspect="1"/>
          </p:cNvPicPr>
          <p:nvPr userDrawn="1"/>
        </p:nvPicPr>
        <p:blipFill>
          <a:blip r:embed="rId2"/>
          <a:srcRect l="-12390" r="27918"/>
          <a:stretch/>
        </p:blipFill>
        <p:spPr>
          <a:xfrm>
            <a:off x="3502329" y="-1"/>
            <a:ext cx="8689671" cy="6857999"/>
          </a:xfrm>
          <a:prstGeom prst="rect">
            <a:avLst/>
          </a:prstGeom>
        </p:spPr>
      </p:pic>
      <p:sp>
        <p:nvSpPr>
          <p:cNvPr id="16" name="Freeform: Shape 2">
            <a:extLst>
              <a:ext uri="{FF2B5EF4-FFF2-40B4-BE49-F238E27FC236}">
                <a16:creationId xmlns:a16="http://schemas.microsoft.com/office/drawing/2014/main" id="{76FB48C2-D362-1FA5-9F94-D47ED4A3D3AD}"/>
              </a:ext>
            </a:extLst>
          </p:cNvPr>
          <p:cNvSpPr/>
          <p:nvPr userDrawn="1"/>
        </p:nvSpPr>
        <p:spPr>
          <a:xfrm>
            <a:off x="0" y="0"/>
            <a:ext cx="8083296" cy="6858000"/>
          </a:xfrm>
          <a:custGeom>
            <a:avLst/>
            <a:gdLst>
              <a:gd name="connsiteX0" fmla="*/ 0 w 7478965"/>
              <a:gd name="connsiteY0" fmla="*/ 0 h 6858000"/>
              <a:gd name="connsiteX1" fmla="*/ 6032481 w 7478965"/>
              <a:gd name="connsiteY1" fmla="*/ 0 h 6858000"/>
              <a:gd name="connsiteX2" fmla="*/ 6075692 w 7478965"/>
              <a:gd name="connsiteY2" fmla="*/ 41198 h 6858000"/>
              <a:gd name="connsiteX3" fmla="*/ 7478965 w 7478965"/>
              <a:gd name="connsiteY3" fmla="*/ 3429000 h 6858000"/>
              <a:gd name="connsiteX4" fmla="*/ 6075692 w 7478965"/>
              <a:gd name="connsiteY4" fmla="*/ 6816802 h 6858000"/>
              <a:gd name="connsiteX5" fmla="*/ 6032481 w 7478965"/>
              <a:gd name="connsiteY5" fmla="*/ 6858000 h 6858000"/>
              <a:gd name="connsiteX6" fmla="*/ 0 w 7478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8965" h="6858000">
                <a:moveTo>
                  <a:pt x="0" y="0"/>
                </a:moveTo>
                <a:lnTo>
                  <a:pt x="6032481" y="0"/>
                </a:lnTo>
                <a:lnTo>
                  <a:pt x="6075692" y="41198"/>
                </a:lnTo>
                <a:cubicBezTo>
                  <a:pt x="6942706" y="908212"/>
                  <a:pt x="7478965" y="2105981"/>
                  <a:pt x="7478965" y="3429000"/>
                </a:cubicBezTo>
                <a:cubicBezTo>
                  <a:pt x="7478965" y="4752019"/>
                  <a:pt x="6942706" y="5949788"/>
                  <a:pt x="6075692" y="6816802"/>
                </a:cubicBezTo>
                <a:lnTo>
                  <a:pt x="6032481" y="6858000"/>
                </a:lnTo>
                <a:lnTo>
                  <a:pt x="0" y="6858000"/>
                </a:ln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12" name="Text Placeholder 11">
            <a:extLst>
              <a:ext uri="{FF2B5EF4-FFF2-40B4-BE49-F238E27FC236}">
                <a16:creationId xmlns:a16="http://schemas.microsoft.com/office/drawing/2014/main" id="{E0344F6E-7CBB-19E0-2D02-7DCFC4865F6C}"/>
              </a:ext>
            </a:extLst>
          </p:cNvPr>
          <p:cNvSpPr>
            <a:spLocks noGrp="1"/>
          </p:cNvSpPr>
          <p:nvPr>
            <p:ph type="body" sz="quarter" idx="14"/>
          </p:nvPr>
        </p:nvSpPr>
        <p:spPr>
          <a:xfrm>
            <a:off x="838200" y="2270760"/>
            <a:ext cx="6690360" cy="3949066"/>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12">
            <a:extLst>
              <a:ext uri="{FF2B5EF4-FFF2-40B4-BE49-F238E27FC236}">
                <a16:creationId xmlns:a16="http://schemas.microsoft.com/office/drawing/2014/main" id="{30A0C7CC-BE09-F4FE-0874-AE59E44426E3}"/>
              </a:ext>
            </a:extLst>
          </p:cNvPr>
          <p:cNvSpPr>
            <a:spLocks noGrp="1"/>
          </p:cNvSpPr>
          <p:nvPr>
            <p:ph type="title"/>
          </p:nvPr>
        </p:nvSpPr>
        <p:spPr>
          <a:xfrm>
            <a:off x="838200" y="874749"/>
            <a:ext cx="6461760" cy="1396011"/>
          </a:xfrm>
        </p:spPr>
        <p:txBody>
          <a:bodyPr anchor="t"/>
          <a:lstStyle>
            <a:lvl1pPr>
              <a:defRPr>
                <a:solidFill>
                  <a:schemeClr val="bg1"/>
                </a:solidFill>
              </a:defRPr>
            </a:lvl1pPr>
          </a:lstStyle>
          <a:p>
            <a:r>
              <a:rPr lang="en-US"/>
              <a:t>Click to edit Master title style</a:t>
            </a:r>
            <a:endParaRPr lang="en-US" dirty="0"/>
          </a:p>
        </p:txBody>
      </p:sp>
      <p:sp>
        <p:nvSpPr>
          <p:cNvPr id="8" name="Freeform: Shape 22">
            <a:extLst>
              <a:ext uri="{FF2B5EF4-FFF2-40B4-BE49-F238E27FC236}">
                <a16:creationId xmlns:a16="http://schemas.microsoft.com/office/drawing/2014/main" id="{0016C849-5660-4C7F-9D45-EFBC9D3ED516}"/>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2" name="TextBox 1">
            <a:extLst>
              <a:ext uri="{FF2B5EF4-FFF2-40B4-BE49-F238E27FC236}">
                <a16:creationId xmlns:a16="http://schemas.microsoft.com/office/drawing/2014/main" id="{965FFDAE-EC18-7F38-0A08-E76B75047286}"/>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3944379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_Grey">
    <p:bg>
      <p:bgPr>
        <a:solidFill>
          <a:srgbClr val="63666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838200" y="2766218"/>
            <a:ext cx="10515600" cy="1325563"/>
          </a:xfrm>
        </p:spPr>
        <p:txBody>
          <a:bodyPr/>
          <a:lstStyle>
            <a:lvl1pPr algn="ctr">
              <a:defRPr>
                <a:solidFill>
                  <a:schemeClr val="bg1"/>
                </a:solidFill>
              </a:defRPr>
            </a:lvl1pPr>
          </a:lstStyle>
          <a:p>
            <a:r>
              <a:rPr lang="en-US" dirty="0"/>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8C1AF4B2-F810-294A-B3F3-88E6075FD8CD}" type="datetime1">
              <a:rPr lang="en-US" smtClean="0"/>
              <a:pPr/>
              <a:t>5/5/2026</a:t>
            </a:fld>
            <a:endParaRPr lang="en-US" dirty="0"/>
          </a:p>
        </p:txBody>
      </p:sp>
      <p:sp>
        <p:nvSpPr>
          <p:cNvPr id="7" name="Freeform: Shape 22">
            <a:extLst>
              <a:ext uri="{FF2B5EF4-FFF2-40B4-BE49-F238E27FC236}">
                <a16:creationId xmlns:a16="http://schemas.microsoft.com/office/drawing/2014/main" id="{E399D4AC-A358-51F7-A1E6-2F6B056E55D3}"/>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4EF6650C-BC21-70E0-64EE-51E0695CB7C1}"/>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25351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_Purple">
    <p:bg>
      <p:bgPr>
        <a:solidFill>
          <a:srgbClr val="784E9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4798-7E90-6C1D-F1CB-C015AE6E3C95}"/>
              </a:ext>
            </a:extLst>
          </p:cNvPr>
          <p:cNvSpPr>
            <a:spLocks noGrp="1"/>
          </p:cNvSpPr>
          <p:nvPr>
            <p:ph type="title" hasCustomPrompt="1"/>
          </p:nvPr>
        </p:nvSpPr>
        <p:spPr>
          <a:xfrm>
            <a:off x="838200" y="2766218"/>
            <a:ext cx="10515600" cy="1325563"/>
          </a:xfrm>
        </p:spPr>
        <p:txBody>
          <a:bodyPr/>
          <a:lstStyle>
            <a:lvl1pPr algn="ctr">
              <a:defRPr>
                <a:solidFill>
                  <a:schemeClr val="bg1"/>
                </a:solidFill>
              </a:defRPr>
            </a:lvl1pPr>
          </a:lstStyle>
          <a:p>
            <a:r>
              <a:rPr lang="en-US" dirty="0"/>
              <a:t>Click to edit divider slide</a:t>
            </a:r>
          </a:p>
        </p:txBody>
      </p:sp>
      <p:sp>
        <p:nvSpPr>
          <p:cNvPr id="3" name="Date Placeholder 2">
            <a:extLst>
              <a:ext uri="{FF2B5EF4-FFF2-40B4-BE49-F238E27FC236}">
                <a16:creationId xmlns:a16="http://schemas.microsoft.com/office/drawing/2014/main" id="{24BB5B03-127C-60F3-9ADA-160576033263}"/>
              </a:ext>
            </a:extLst>
          </p:cNvPr>
          <p:cNvSpPr>
            <a:spLocks noGrp="1"/>
          </p:cNvSpPr>
          <p:nvPr>
            <p:ph type="dt" sz="half" idx="10"/>
          </p:nvPr>
        </p:nvSpPr>
        <p:spPr/>
        <p:txBody>
          <a:bodyPr/>
          <a:lstStyle>
            <a:lvl1pPr>
              <a:defRPr>
                <a:solidFill>
                  <a:schemeClr val="bg1"/>
                </a:solidFill>
              </a:defRPr>
            </a:lvl1pPr>
          </a:lstStyle>
          <a:p>
            <a:fld id="{DF7E2119-5EAB-5A4F-BFAA-E8CA50A14B86}" type="datetime1">
              <a:rPr lang="en-US" smtClean="0"/>
              <a:pPr/>
              <a:t>5/5/2026</a:t>
            </a:fld>
            <a:endParaRPr lang="en-US" dirty="0"/>
          </a:p>
        </p:txBody>
      </p:sp>
      <p:sp>
        <p:nvSpPr>
          <p:cNvPr id="7" name="Freeform: Shape 22">
            <a:extLst>
              <a:ext uri="{FF2B5EF4-FFF2-40B4-BE49-F238E27FC236}">
                <a16:creationId xmlns:a16="http://schemas.microsoft.com/office/drawing/2014/main" id="{D7E23670-FAD8-A7F7-FE3A-42C0279EF548}"/>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182AF22B-C08F-9440-D908-4FDE9C571C55}"/>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rPr>
              <a:t>CHILDREN’S NATIONAL HOSPITAL</a:t>
            </a:r>
          </a:p>
        </p:txBody>
      </p:sp>
    </p:spTree>
    <p:extLst>
      <p:ext uri="{BB962C8B-B14F-4D97-AF65-F5344CB8AC3E}">
        <p14:creationId xmlns:p14="http://schemas.microsoft.com/office/powerpoint/2010/main" val="3687643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_Opt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24845" t="4024" r="5849" b="12724"/>
          <a:stretch/>
        </p:blipFill>
        <p:spPr>
          <a:xfrm>
            <a:off x="448698" y="626564"/>
            <a:ext cx="4352462" cy="4356916"/>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5775361" y="745167"/>
            <a:ext cx="5776604" cy="1508935"/>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5743748" y="6340959"/>
            <a:ext cx="2743200" cy="365125"/>
          </a:xfrm>
        </p:spPr>
        <p:txBody>
          <a:bodyPr/>
          <a:lstStyle/>
          <a:p>
            <a:fld id="{687A0168-8190-3A4D-977C-0F823A89FD7F}" type="datetime1">
              <a:rPr lang="en-US" smtClean="0"/>
              <a:t>5/5/2026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5776044" y="2488019"/>
            <a:ext cx="5775875" cy="3423605"/>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3012077" y="3429000"/>
            <a:ext cx="2578608" cy="2575083"/>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4487ED46-F6D5-91AB-0026-A61747D30082}"/>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3307815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_Op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5812063" y="745167"/>
            <a:ext cx="5931304" cy="1508935"/>
          </a:xfrm>
        </p:spPr>
        <p:txBody>
          <a:bodyPr anchor="t"/>
          <a:lstStyle/>
          <a:p>
            <a:r>
              <a:rPr lang="en-US"/>
              <a:t>Click to edit Master title style</a:t>
            </a:r>
            <a:endParaRPr lang="en-US" dirty="0"/>
          </a:p>
        </p:txBody>
      </p:sp>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51" r="51"/>
          <a:stretch/>
        </p:blipFill>
        <p:spPr>
          <a:xfrm>
            <a:off x="448698" y="626564"/>
            <a:ext cx="4352462" cy="4356916"/>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5812063" y="6345656"/>
            <a:ext cx="2743200" cy="365125"/>
          </a:xfrm>
        </p:spPr>
        <p:txBody>
          <a:bodyPr/>
          <a:lstStyle/>
          <a:p>
            <a:fld id="{687A0168-8190-3A4D-977C-0F823A89FD7F}" type="datetime1">
              <a:rPr lang="en-US" smtClean="0"/>
              <a:t>5/5/2026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5812746" y="2488019"/>
            <a:ext cx="5930555" cy="3423605"/>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3037476" y="3429000"/>
            <a:ext cx="2578608" cy="2575083"/>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E15F519D-517A-5A46-2EB5-4C877A91156F}"/>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96656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_Opt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35B5B3C-B413-58AF-0B84-AE15703025CA}"/>
              </a:ext>
            </a:extLst>
          </p:cNvPr>
          <p:cNvPicPr>
            <a:picLocks noChangeAspect="1"/>
          </p:cNvPicPr>
          <p:nvPr userDrawn="1"/>
        </p:nvPicPr>
        <p:blipFill>
          <a:blip r:embed="rId2"/>
          <a:srcRect l="48" t="5405" r="5453"/>
          <a:stretch/>
        </p:blipFill>
        <p:spPr>
          <a:xfrm>
            <a:off x="448698" y="626564"/>
            <a:ext cx="4337238" cy="4341676"/>
          </a:xfrm>
          <a:prstGeom prst="ellipse">
            <a:avLst/>
          </a:prstGeom>
          <a:ln w="28575" cap="rnd">
            <a:solidFill>
              <a:srgbClr val="63544A"/>
            </a:solidFill>
          </a:ln>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2483C872-87BB-72E6-16EB-DE439F08CF3F}"/>
              </a:ext>
            </a:extLst>
          </p:cNvPr>
          <p:cNvSpPr>
            <a:spLocks noGrp="1"/>
          </p:cNvSpPr>
          <p:nvPr>
            <p:ph type="title"/>
          </p:nvPr>
        </p:nvSpPr>
        <p:spPr>
          <a:xfrm>
            <a:off x="5791200" y="745167"/>
            <a:ext cx="5828115" cy="1508935"/>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4B036289-534B-9F08-5D2E-C08FAD59D81F}"/>
              </a:ext>
            </a:extLst>
          </p:cNvPr>
          <p:cNvSpPr>
            <a:spLocks noGrp="1"/>
          </p:cNvSpPr>
          <p:nvPr>
            <p:ph type="dt" sz="half" idx="10"/>
          </p:nvPr>
        </p:nvSpPr>
        <p:spPr>
          <a:xfrm>
            <a:off x="5791200" y="6345656"/>
            <a:ext cx="2743200" cy="365125"/>
          </a:xfrm>
        </p:spPr>
        <p:txBody>
          <a:bodyPr/>
          <a:lstStyle/>
          <a:p>
            <a:fld id="{687A0168-8190-3A4D-977C-0F823A89FD7F}" type="datetime1">
              <a:rPr lang="en-US" smtClean="0"/>
              <a:t>5/5/2026</a:t>
            </a:fld>
            <a:endParaRPr lang="en-US" dirty="0"/>
          </a:p>
        </p:txBody>
      </p:sp>
      <p:sp>
        <p:nvSpPr>
          <p:cNvPr id="10" name="Text Placeholder 9">
            <a:extLst>
              <a:ext uri="{FF2B5EF4-FFF2-40B4-BE49-F238E27FC236}">
                <a16:creationId xmlns:a16="http://schemas.microsoft.com/office/drawing/2014/main" id="{E494673C-CFB3-FF06-65D5-576447DB785F}"/>
              </a:ext>
            </a:extLst>
          </p:cNvPr>
          <p:cNvSpPr>
            <a:spLocks noGrp="1"/>
          </p:cNvSpPr>
          <p:nvPr>
            <p:ph type="body" sz="quarter" idx="15"/>
          </p:nvPr>
        </p:nvSpPr>
        <p:spPr>
          <a:xfrm>
            <a:off x="5791936" y="2488019"/>
            <a:ext cx="5827379" cy="3423605"/>
          </a:xfrm>
        </p:spPr>
        <p:txBody>
          <a:bodyPr/>
          <a:lstStyle/>
          <a:p>
            <a:pPr lvl="0"/>
            <a:r>
              <a:rPr lang="en-US"/>
              <a:t>Click to edit Master text styles</a:t>
            </a:r>
          </a:p>
        </p:txBody>
      </p:sp>
      <p:sp>
        <p:nvSpPr>
          <p:cNvPr id="9" name="Freeform: Shape 22">
            <a:extLst>
              <a:ext uri="{FF2B5EF4-FFF2-40B4-BE49-F238E27FC236}">
                <a16:creationId xmlns:a16="http://schemas.microsoft.com/office/drawing/2014/main" id="{28C769BE-3A72-BEC8-3A0F-E11151F2DB96}"/>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pic>
        <p:nvPicPr>
          <p:cNvPr id="14" name="Picture 13">
            <a:extLst>
              <a:ext uri="{FF2B5EF4-FFF2-40B4-BE49-F238E27FC236}">
                <a16:creationId xmlns:a16="http://schemas.microsoft.com/office/drawing/2014/main" id="{EC097CA5-6FBE-8CFA-4FAD-4D42596528C1}"/>
              </a:ext>
            </a:extLst>
          </p:cNvPr>
          <p:cNvPicPr>
            <a:picLocks/>
          </p:cNvPicPr>
          <p:nvPr userDrawn="1"/>
        </p:nvPicPr>
        <p:blipFill>
          <a:blip r:embed="rId3"/>
          <a:srcRect t="68" b="68"/>
          <a:stretch/>
        </p:blipFill>
        <p:spPr>
          <a:xfrm>
            <a:off x="3002196" y="3429000"/>
            <a:ext cx="2578608" cy="2575083"/>
          </a:xfrm>
          <a:prstGeom prst="ellipse">
            <a:avLst/>
          </a:prstGeom>
          <a:ln w="28575" cap="rnd">
            <a:solidFill>
              <a:srgbClr val="E4002B"/>
            </a:solidFill>
          </a:ln>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A4D4800-1DBE-9032-B495-9F3E2CB8D435}"/>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2040800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BE559C22-AE63-7B5E-9811-81DF258314A3}"/>
              </a:ext>
            </a:extLst>
          </p:cNvPr>
          <p:cNvSpPr>
            <a:spLocks noGrp="1"/>
          </p:cNvSpPr>
          <p:nvPr>
            <p:ph type="chart" sz="quarter" idx="13"/>
          </p:nvPr>
        </p:nvSpPr>
        <p:spPr>
          <a:xfrm>
            <a:off x="838200" y="1912938"/>
            <a:ext cx="10515600" cy="4178300"/>
          </a:xfrm>
          <a:solidFill>
            <a:schemeClr val="bg1">
              <a:lumMod val="95000"/>
            </a:schemeClr>
          </a:solidFill>
        </p:spPr>
        <p:txBody>
          <a:bodyPr/>
          <a:lstStyle/>
          <a:p>
            <a:r>
              <a:rPr lang="en-US"/>
              <a:t>Click icon to add chart</a:t>
            </a:r>
            <a:endParaRPr lang="en-US" dirty="0"/>
          </a:p>
        </p:txBody>
      </p:sp>
      <p:sp>
        <p:nvSpPr>
          <p:cNvPr id="2" name="Title 1">
            <a:extLst>
              <a:ext uri="{FF2B5EF4-FFF2-40B4-BE49-F238E27FC236}">
                <a16:creationId xmlns:a16="http://schemas.microsoft.com/office/drawing/2014/main" id="{6FAF5DBC-984F-4768-0806-5F6958973A4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4B6E8CA-CB09-F004-58DE-34EA5CFB64DE}"/>
              </a:ext>
            </a:extLst>
          </p:cNvPr>
          <p:cNvSpPr>
            <a:spLocks noGrp="1"/>
          </p:cNvSpPr>
          <p:nvPr>
            <p:ph type="dt" sz="half" idx="10"/>
          </p:nvPr>
        </p:nvSpPr>
        <p:spPr/>
        <p:txBody>
          <a:bodyPr/>
          <a:lstStyle/>
          <a:p>
            <a:fld id="{03E73E24-1CA6-6A45-A55E-120E96879157}" type="datetime1">
              <a:rPr lang="en-US" smtClean="0"/>
              <a:t>5/5/2026</a:t>
            </a:fld>
            <a:endParaRPr lang="en-US" dirty="0"/>
          </a:p>
        </p:txBody>
      </p:sp>
      <p:sp>
        <p:nvSpPr>
          <p:cNvPr id="6" name="Freeform: Shape 22">
            <a:extLst>
              <a:ext uri="{FF2B5EF4-FFF2-40B4-BE49-F238E27FC236}">
                <a16:creationId xmlns:a16="http://schemas.microsoft.com/office/drawing/2014/main" id="{957D261C-A529-82FA-EED9-B34D3144D025}"/>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F3B51EB0-867F-DA02-3170-E764EBDC0CFB}"/>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Tree>
    <p:extLst>
      <p:ext uri="{BB962C8B-B14F-4D97-AF65-F5344CB8AC3E}">
        <p14:creationId xmlns:p14="http://schemas.microsoft.com/office/powerpoint/2010/main" val="185116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_Opt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14868" t="9325" r="12301"/>
          <a:stretch/>
        </p:blipFill>
        <p:spPr>
          <a:xfrm>
            <a:off x="-1791" y="3244"/>
            <a:ext cx="4996135" cy="6854756"/>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5295607" y="752048"/>
            <a:ext cx="6293881" cy="1412032"/>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5295607" y="2164080"/>
            <a:ext cx="6293882" cy="4236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F5CD370F-665D-80CF-4320-283F4FF7B3FB}"/>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2938761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_Opt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31336" t="12126" r="26041" b="195"/>
          <a:stretch/>
        </p:blipFill>
        <p:spPr>
          <a:xfrm>
            <a:off x="-1791" y="3244"/>
            <a:ext cx="4996135" cy="6854756"/>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5242560" y="752048"/>
            <a:ext cx="6346928" cy="1366312"/>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5242561" y="2118360"/>
            <a:ext cx="6346928" cy="3691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1429825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353521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_Opt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46234C-42FC-918D-9917-7A3D7ABADAE0}"/>
              </a:ext>
            </a:extLst>
          </p:cNvPr>
          <p:cNvPicPr>
            <a:picLocks noChangeAspect="1"/>
          </p:cNvPicPr>
          <p:nvPr userDrawn="1"/>
        </p:nvPicPr>
        <p:blipFill>
          <a:blip r:embed="rId2"/>
          <a:srcRect l="8494" t="3339" r="11832"/>
          <a:stretch/>
        </p:blipFill>
        <p:spPr>
          <a:xfrm>
            <a:off x="-1791" y="3244"/>
            <a:ext cx="4996135" cy="6854756"/>
          </a:xfrm>
          <a:prstGeom prst="rect">
            <a:avLst/>
          </a:prstGeom>
        </p:spPr>
      </p:pic>
      <p:sp>
        <p:nvSpPr>
          <p:cNvPr id="2" name="Title 1">
            <a:extLst>
              <a:ext uri="{FF2B5EF4-FFF2-40B4-BE49-F238E27FC236}">
                <a16:creationId xmlns:a16="http://schemas.microsoft.com/office/drawing/2014/main" id="{71F4F4BA-8FCA-F9B3-EAFC-5489439863F9}"/>
              </a:ext>
            </a:extLst>
          </p:cNvPr>
          <p:cNvSpPr>
            <a:spLocks noGrp="1"/>
          </p:cNvSpPr>
          <p:nvPr>
            <p:ph type="title"/>
          </p:nvPr>
        </p:nvSpPr>
        <p:spPr>
          <a:xfrm>
            <a:off x="5318760" y="752048"/>
            <a:ext cx="6270728" cy="1412032"/>
          </a:xfrm>
        </p:spPr>
        <p:txBody>
          <a:bodyPr anchor="t"/>
          <a:lstStyle/>
          <a:p>
            <a:r>
              <a:rPr lang="en-US"/>
              <a:t>Click to edit Master title style</a:t>
            </a:r>
            <a:endParaRPr lang="en-US" dirty="0"/>
          </a:p>
        </p:txBody>
      </p:sp>
      <p:sp>
        <p:nvSpPr>
          <p:cNvPr id="9" name="Text Placeholder 8">
            <a:extLst>
              <a:ext uri="{FF2B5EF4-FFF2-40B4-BE49-F238E27FC236}">
                <a16:creationId xmlns:a16="http://schemas.microsoft.com/office/drawing/2014/main" id="{2B96ADFC-E417-9B11-4B9F-4FC6D2523B2B}"/>
              </a:ext>
            </a:extLst>
          </p:cNvPr>
          <p:cNvSpPr>
            <a:spLocks noGrp="1"/>
          </p:cNvSpPr>
          <p:nvPr>
            <p:ph type="body" sz="quarter" idx="14"/>
          </p:nvPr>
        </p:nvSpPr>
        <p:spPr>
          <a:xfrm>
            <a:off x="5318761" y="2164080"/>
            <a:ext cx="6270728" cy="4236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reeform: Shape 22">
            <a:extLst>
              <a:ext uri="{FF2B5EF4-FFF2-40B4-BE49-F238E27FC236}">
                <a16:creationId xmlns:a16="http://schemas.microsoft.com/office/drawing/2014/main" id="{EB51D3FA-5BA4-9242-E411-9CD717B6BCEE}"/>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1F113615-C643-64BC-DCEC-A385BDBC77D2}"/>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2549504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spital Stats_Opt1">
    <p:spTree>
      <p:nvGrpSpPr>
        <p:cNvPr id="1" name=""/>
        <p:cNvGrpSpPr/>
        <p:nvPr/>
      </p:nvGrpSpPr>
      <p:grpSpPr>
        <a:xfrm>
          <a:off x="0" y="0"/>
          <a:ext cx="0" cy="0"/>
          <a:chOff x="0" y="0"/>
          <a:chExt cx="0" cy="0"/>
        </a:xfrm>
      </p:grpSpPr>
      <p:pic>
        <p:nvPicPr>
          <p:cNvPr id="2" name="Espace réservé pour une image  4">
            <a:extLst>
              <a:ext uri="{FF2B5EF4-FFF2-40B4-BE49-F238E27FC236}">
                <a16:creationId xmlns:a16="http://schemas.microsoft.com/office/drawing/2014/main" id="{685988A2-E4CE-84FF-34F6-F160996761A4}"/>
              </a:ext>
            </a:extLst>
          </p:cNvPr>
          <p:cNvPicPr>
            <a:picLocks noChangeAspect="1" noChangeArrowheads="1"/>
          </p:cNvPicPr>
          <p:nvPr userDrawn="1"/>
        </p:nvPicPr>
        <p:blipFill rotWithShape="1">
          <a:blip r:embed="rId2"/>
          <a:srcRect l="29630" t="18953" r="13860" b="-1"/>
          <a:stretch/>
        </p:blipFill>
        <p:spPr bwMode="auto">
          <a:xfrm>
            <a:off x="9070303" y="0"/>
            <a:ext cx="313620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6327103" y="6345656"/>
            <a:ext cx="2743200" cy="365125"/>
          </a:xfrm>
        </p:spPr>
        <p:txBody>
          <a:bodyPr/>
          <a:lstStyle>
            <a:lvl1pPr algn="r">
              <a:defRPr/>
            </a:lvl1pPr>
          </a:lstStyle>
          <a:p>
            <a:fld id="{396CA57B-EC3C-7C47-B62F-E5FE05471F55}" type="datetime1">
              <a:rPr lang="en-US" smtClean="0"/>
              <a:pPr/>
              <a:t>5/5/2026</a:t>
            </a:fld>
            <a:endParaRPr lang="en-US"/>
          </a:p>
        </p:txBody>
      </p:sp>
      <p:sp>
        <p:nvSpPr>
          <p:cNvPr id="6" name="TextBox 9">
            <a:extLst>
              <a:ext uri="{FF2B5EF4-FFF2-40B4-BE49-F238E27FC236}">
                <a16:creationId xmlns:a16="http://schemas.microsoft.com/office/drawing/2014/main" id="{83EBAAAB-46D7-9CED-6ECC-48FC39BD6A97}"/>
              </a:ext>
            </a:extLst>
          </p:cNvPr>
          <p:cNvSpPr txBox="1">
            <a:spLocks/>
          </p:cNvSpPr>
          <p:nvPr userDrawn="1"/>
        </p:nvSpPr>
        <p:spPr bwMode="auto">
          <a:xfrm>
            <a:off x="809068" y="1889919"/>
            <a:ext cx="8963025"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defTabSz="684213">
              <a:defRPr>
                <a:solidFill>
                  <a:schemeClr val="tx1"/>
                </a:solidFill>
                <a:latin typeface="Century Gothic" panose="020B0502020202020204" pitchFamily="34" charset="0"/>
              </a:defRPr>
            </a:lvl1pPr>
            <a:lvl2pPr marL="742950" indent="-285750"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228600" indent="-228600" eaLnBrk="1" hangingPunct="1">
              <a:spcAft>
                <a:spcPts val="1200"/>
              </a:spcAft>
              <a:buClr>
                <a:srgbClr val="E40032"/>
              </a:buClr>
              <a:buFont typeface="Arial" panose="020B0604020202020204" pitchFamily="34" charset="0"/>
              <a:buChar char="•"/>
            </a:pPr>
            <a:r>
              <a:rPr lang="en-US" altLang="en-US" sz="2400" dirty="0">
                <a:solidFill>
                  <a:srgbClr val="63544A"/>
                </a:solidFill>
              </a:rPr>
              <a:t>323-bed acute care hospital</a:t>
            </a:r>
          </a:p>
          <a:p>
            <a:pPr marL="228600" indent="-228600" eaLnBrk="1" hangingPunct="1">
              <a:spcAft>
                <a:spcPts val="1200"/>
              </a:spcAft>
              <a:buClr>
                <a:srgbClr val="E40032"/>
              </a:buClr>
              <a:buFont typeface="Arial" panose="020B0604020202020204" pitchFamily="34" charset="0"/>
              <a:buChar char="•"/>
            </a:pPr>
            <a:r>
              <a:rPr lang="en-US" altLang="en-US" sz="2400" dirty="0">
                <a:solidFill>
                  <a:srgbClr val="63544A"/>
                </a:solidFill>
              </a:rPr>
              <a:t>30+ outpatient locations</a:t>
            </a:r>
          </a:p>
          <a:p>
            <a:pPr marL="228600" indent="-228600" eaLnBrk="1" hangingPunct="1">
              <a:spcAft>
                <a:spcPts val="1200"/>
              </a:spcAft>
              <a:buClr>
                <a:srgbClr val="E40032"/>
              </a:buClr>
              <a:buFont typeface="Arial" panose="020B0604020202020204" pitchFamily="34" charset="0"/>
              <a:buChar char="•"/>
            </a:pPr>
            <a:r>
              <a:rPr lang="en-US" altLang="en-US" sz="2400" dirty="0">
                <a:solidFill>
                  <a:srgbClr val="63544A"/>
                </a:solidFill>
              </a:rPr>
              <a:t>Level I pediatric trauma center serving three states</a:t>
            </a:r>
          </a:p>
          <a:p>
            <a:pPr marL="228600" indent="-228600" eaLnBrk="1" hangingPunct="1">
              <a:spcAft>
                <a:spcPts val="1200"/>
              </a:spcAft>
              <a:buClr>
                <a:srgbClr val="E40032"/>
              </a:buClr>
              <a:buFont typeface="Arial" panose="020B0604020202020204" pitchFamily="34" charset="0"/>
              <a:buChar char="•"/>
            </a:pPr>
            <a:r>
              <a:rPr lang="en-US" sz="2400" b="0" i="0" dirty="0">
                <a:solidFill>
                  <a:srgbClr val="63544A"/>
                </a:solidFill>
                <a:effectLst/>
                <a:latin typeface="Century Gothic" panose="020B0502020202020204" pitchFamily="34" charset="0"/>
              </a:rPr>
              <a:t>Ranked as a top pediatric hospital in the nation </a:t>
            </a:r>
            <a:br>
              <a:rPr lang="en-US" sz="2400" b="0" i="0" dirty="0">
                <a:solidFill>
                  <a:srgbClr val="63544A"/>
                </a:solidFill>
                <a:effectLst/>
                <a:latin typeface="Century Gothic" panose="020B0502020202020204" pitchFamily="34" charset="0"/>
              </a:rPr>
            </a:br>
            <a:r>
              <a:rPr lang="en-US" sz="2400" b="0" i="0" dirty="0">
                <a:solidFill>
                  <a:srgbClr val="63544A"/>
                </a:solidFill>
                <a:effectLst/>
                <a:latin typeface="Century Gothic" panose="020B0502020202020204" pitchFamily="34" charset="0"/>
              </a:rPr>
              <a:t>by U.S. News &amp; World Report</a:t>
            </a:r>
          </a:p>
          <a:p>
            <a:pPr marL="228600" indent="-228600" eaLnBrk="1" hangingPunct="1">
              <a:spcAft>
                <a:spcPts val="1200"/>
              </a:spcAft>
              <a:buClr>
                <a:srgbClr val="E40032"/>
              </a:buClr>
              <a:buFont typeface="Arial" panose="020B0604020202020204" pitchFamily="34" charset="0"/>
              <a:buChar char="•"/>
            </a:pPr>
            <a:r>
              <a:rPr lang="en-US" altLang="en-US" sz="2400" dirty="0">
                <a:solidFill>
                  <a:srgbClr val="63544A"/>
                </a:solidFill>
              </a:rPr>
              <a:t>Critical care air and ground transport program</a:t>
            </a:r>
          </a:p>
          <a:p>
            <a:pPr marL="228600" indent="-228600" eaLnBrk="1" hangingPunct="1">
              <a:spcAft>
                <a:spcPts val="1200"/>
              </a:spcAft>
              <a:buClr>
                <a:srgbClr val="E40032"/>
              </a:buClr>
              <a:buFont typeface="Arial" panose="020B0604020202020204" pitchFamily="34" charset="0"/>
              <a:buChar char="•"/>
            </a:pPr>
            <a:r>
              <a:rPr lang="en-US" altLang="en-US" sz="2400" dirty="0">
                <a:solidFill>
                  <a:srgbClr val="63544A"/>
                </a:solidFill>
              </a:rPr>
              <a:t>7</a:t>
            </a:r>
            <a:r>
              <a:rPr lang="en-US" altLang="en-US" sz="2400" baseline="30000" dirty="0">
                <a:solidFill>
                  <a:srgbClr val="63544A"/>
                </a:solidFill>
              </a:rPr>
              <a:t>th</a:t>
            </a:r>
            <a:r>
              <a:rPr lang="en-US" altLang="en-US" sz="2400" dirty="0">
                <a:solidFill>
                  <a:srgbClr val="63544A"/>
                </a:solidFill>
              </a:rPr>
              <a:t> nationally for NIH pediatric research funding</a:t>
            </a:r>
          </a:p>
        </p:txBody>
      </p:sp>
      <p:sp>
        <p:nvSpPr>
          <p:cNvPr id="8" name="Freeform: Shape 22">
            <a:extLst>
              <a:ext uri="{FF2B5EF4-FFF2-40B4-BE49-F238E27FC236}">
                <a16:creationId xmlns:a16="http://schemas.microsoft.com/office/drawing/2014/main" id="{7969825C-AA06-AE15-0E3A-E96636D58D17}"/>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51120651-D70A-CB8B-4DB4-71C1C92CF09E}"/>
              </a:ext>
            </a:extLst>
          </p:cNvPr>
          <p:cNvSpPr txBox="1">
            <a:spLocks/>
          </p:cNvSpPr>
          <p:nvPr userDrawn="1"/>
        </p:nvSpPr>
        <p:spPr>
          <a:xfrm>
            <a:off x="809068" y="567468"/>
            <a:ext cx="10819799" cy="707886"/>
          </a:xfrm>
          <a:prstGeom prst="rect">
            <a:avLst/>
          </a:prstGeom>
          <a:noFill/>
        </p:spPr>
        <p:txBody>
          <a:bodyPr wrap="square" rtlCol="0">
            <a:spAutoFit/>
          </a:bodyPr>
          <a:lstStyle/>
          <a:p>
            <a:r>
              <a:rPr lang="en-US" sz="4000" spc="-100" baseline="0" dirty="0">
                <a:latin typeface="Century Gothic" panose="020B0502020202020204" pitchFamily="34" charset="0"/>
              </a:rPr>
              <a:t>Children’s National Hospital</a:t>
            </a:r>
          </a:p>
        </p:txBody>
      </p:sp>
      <p:sp>
        <p:nvSpPr>
          <p:cNvPr id="7" name="TextBox 6">
            <a:extLst>
              <a:ext uri="{FF2B5EF4-FFF2-40B4-BE49-F238E27FC236}">
                <a16:creationId xmlns:a16="http://schemas.microsoft.com/office/drawing/2014/main" id="{626B4698-1B51-A771-801D-723E2D5E77D3}"/>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
        <p:nvSpPr>
          <p:cNvPr id="4" name="TextBox 3">
            <a:extLst>
              <a:ext uri="{FF2B5EF4-FFF2-40B4-BE49-F238E27FC236}">
                <a16:creationId xmlns:a16="http://schemas.microsoft.com/office/drawing/2014/main" id="{8037F9F8-2D95-0CDB-253F-86375AC17679}"/>
              </a:ext>
            </a:extLst>
          </p:cNvPr>
          <p:cNvSpPr txBox="1"/>
          <p:nvPr userDrawn="1"/>
        </p:nvSpPr>
        <p:spPr>
          <a:xfrm>
            <a:off x="838200" y="6035040"/>
            <a:ext cx="7317464" cy="230832"/>
          </a:xfrm>
          <a:prstGeom prst="rect">
            <a:avLst/>
          </a:prstGeom>
          <a:noFill/>
        </p:spPr>
        <p:txBody>
          <a:bodyPr wrap="square" rtlCol="0">
            <a:spAutoFit/>
          </a:bodyPr>
          <a:lstStyle/>
          <a:p>
            <a:r>
              <a:rPr lang="en-US" sz="900" i="1" dirty="0"/>
              <a:t>Source: Fast facts-at-a-glance, Children’s National Hospital 2023</a:t>
            </a:r>
          </a:p>
        </p:txBody>
      </p:sp>
    </p:spTree>
    <p:extLst>
      <p:ext uri="{BB962C8B-B14F-4D97-AF65-F5344CB8AC3E}">
        <p14:creationId xmlns:p14="http://schemas.microsoft.com/office/powerpoint/2010/main" val="1822263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ospital Stats_Ic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7242330" y="6345656"/>
            <a:ext cx="2743200" cy="365125"/>
          </a:xfrm>
        </p:spPr>
        <p:txBody>
          <a:bodyPr/>
          <a:lstStyle>
            <a:lvl1pPr algn="r">
              <a:defRPr/>
            </a:lvl1pPr>
          </a:lstStyle>
          <a:p>
            <a:fld id="{2199640B-5FE4-774E-BDB4-7387265A743E}" type="datetime1">
              <a:rPr lang="en-US" smtClean="0"/>
              <a:pPr/>
              <a:t>5/5/2026</a:t>
            </a:fld>
            <a:endParaRPr lang="en-US"/>
          </a:p>
        </p:txBody>
      </p:sp>
      <p:sp>
        <p:nvSpPr>
          <p:cNvPr id="8" name="object 39">
            <a:extLst>
              <a:ext uri="{FF2B5EF4-FFF2-40B4-BE49-F238E27FC236}">
                <a16:creationId xmlns:a16="http://schemas.microsoft.com/office/drawing/2014/main" id="{54566E2D-34FB-BCA9-6F7C-9DC5C7AD4185}"/>
              </a:ext>
            </a:extLst>
          </p:cNvPr>
          <p:cNvSpPr txBox="1"/>
          <p:nvPr userDrawn="1"/>
        </p:nvSpPr>
        <p:spPr>
          <a:xfrm>
            <a:off x="5773893" y="2443163"/>
            <a:ext cx="1903412" cy="628377"/>
          </a:xfrm>
          <a:prstGeom prst="rect">
            <a:avLst/>
          </a:prstGeom>
        </p:spPr>
        <p:txBody>
          <a:bodyPr lIns="0" tIns="12700" rIns="0" bIns="0">
            <a:spAutoFit/>
          </a:bodyPr>
          <a:lstStyle/>
          <a:p>
            <a:pPr marL="201930" eaLnBrk="1" fontAlgn="auto" hangingPunct="1">
              <a:spcBef>
                <a:spcPts val="100"/>
              </a:spcBef>
              <a:spcAft>
                <a:spcPts val="0"/>
              </a:spcAft>
              <a:defRPr/>
            </a:pPr>
            <a:r>
              <a:rPr lang="en-US" sz="2000" b="1" spc="50" dirty="0">
                <a:solidFill>
                  <a:srgbClr val="E0051D"/>
                </a:solidFill>
                <a:latin typeface="Century Gothic" panose="020B0502020202020204" pitchFamily="34" charset="0"/>
                <a:cs typeface="Sharp Sans Display No1"/>
              </a:rPr>
              <a:t>8,800+</a:t>
            </a:r>
            <a:r>
              <a:rPr lang="en-US" sz="2000" b="1" spc="25" dirty="0">
                <a:solidFill>
                  <a:srgbClr val="E0051D"/>
                </a:solidFill>
                <a:latin typeface="Century Gothic" panose="020B0502020202020204" pitchFamily="34" charset="0"/>
                <a:cs typeface="Sharp Sans Display No1"/>
              </a:rPr>
              <a:t> </a:t>
            </a:r>
            <a:r>
              <a:rPr lang="en-US" sz="2000" dirty="0">
                <a:solidFill>
                  <a:srgbClr val="5F5252"/>
                </a:solidFill>
                <a:latin typeface="Century Gothic" panose="020B0502020202020204" pitchFamily="34" charset="0"/>
                <a:cs typeface="Sharp Sans Display No1"/>
              </a:rPr>
              <a:t>Employees</a:t>
            </a:r>
            <a:endParaRPr sz="2000" dirty="0">
              <a:solidFill>
                <a:srgbClr val="5F5252"/>
              </a:solidFill>
              <a:latin typeface="Century Gothic" panose="020B0502020202020204" pitchFamily="34" charset="0"/>
              <a:cs typeface="Sharp Sans Display No1"/>
            </a:endParaRPr>
          </a:p>
        </p:txBody>
      </p:sp>
      <p:pic>
        <p:nvPicPr>
          <p:cNvPr id="9" name="Picture 12">
            <a:extLst>
              <a:ext uri="{FF2B5EF4-FFF2-40B4-BE49-F238E27FC236}">
                <a16:creationId xmlns:a16="http://schemas.microsoft.com/office/drawing/2014/main" id="{3CF49F67-17EE-8120-18CA-DCF9D1AD32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9943" y="2278063"/>
            <a:ext cx="97948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39">
            <a:extLst>
              <a:ext uri="{FF2B5EF4-FFF2-40B4-BE49-F238E27FC236}">
                <a16:creationId xmlns:a16="http://schemas.microsoft.com/office/drawing/2014/main" id="{9950B444-6CE1-ADD1-7B27-0DC15F9D62A0}"/>
              </a:ext>
            </a:extLst>
          </p:cNvPr>
          <p:cNvSpPr txBox="1"/>
          <p:nvPr userDrawn="1"/>
        </p:nvSpPr>
        <p:spPr>
          <a:xfrm>
            <a:off x="8951913" y="2310160"/>
            <a:ext cx="2883916" cy="948978"/>
          </a:xfrm>
          <a:prstGeom prst="rect">
            <a:avLst/>
          </a:prstGeom>
        </p:spPr>
        <p:txBody>
          <a:bodyPr wrap="square" lIns="0" tIns="12700" rIns="0" bIns="0">
            <a:spAutoFit/>
          </a:bodyPr>
          <a:lstStyle/>
          <a:p>
            <a:pPr marL="201930" eaLnBrk="1" fontAlgn="auto" hangingPunct="1">
              <a:spcBef>
                <a:spcPts val="100"/>
              </a:spcBef>
              <a:spcAft>
                <a:spcPts val="0"/>
              </a:spcAft>
              <a:defRPr/>
            </a:pPr>
            <a:r>
              <a:rPr lang="en-US" sz="2000" spc="50" dirty="0">
                <a:solidFill>
                  <a:srgbClr val="5F5252"/>
                </a:solidFill>
                <a:latin typeface="Century Gothic" panose="020B0502020202020204" pitchFamily="34" charset="0"/>
                <a:cs typeface="Sharp Sans Display No1"/>
              </a:rPr>
              <a:t>Contribute nearly </a:t>
            </a:r>
          </a:p>
          <a:p>
            <a:pPr marL="201930" eaLnBrk="1" fontAlgn="auto" hangingPunct="1">
              <a:spcBef>
                <a:spcPts val="100"/>
              </a:spcBef>
              <a:spcAft>
                <a:spcPts val="0"/>
              </a:spcAft>
              <a:defRPr/>
            </a:pPr>
            <a:r>
              <a:rPr lang="en-US" sz="2000" b="1" spc="50" dirty="0">
                <a:solidFill>
                  <a:srgbClr val="E0051D"/>
                </a:solidFill>
                <a:latin typeface="Century Gothic" panose="020B0502020202020204" pitchFamily="34" charset="0"/>
                <a:cs typeface="Sharp Sans Display No1"/>
              </a:rPr>
              <a:t>$2</a:t>
            </a:r>
            <a:r>
              <a:rPr lang="en-US" sz="2000" b="1" spc="-150" dirty="0">
                <a:solidFill>
                  <a:srgbClr val="E0051D"/>
                </a:solidFill>
                <a:latin typeface="Century Gothic" panose="020B0502020202020204" pitchFamily="34" charset="0"/>
                <a:cs typeface="Sharp Sans Display No1"/>
              </a:rPr>
              <a:t>11</a:t>
            </a:r>
            <a:r>
              <a:rPr lang="en-US" sz="2000" b="1" spc="50" dirty="0">
                <a:solidFill>
                  <a:srgbClr val="E0051D"/>
                </a:solidFill>
                <a:latin typeface="Century Gothic" panose="020B0502020202020204" pitchFamily="34" charset="0"/>
                <a:cs typeface="Sharp Sans Display No1"/>
              </a:rPr>
              <a:t> Million</a:t>
            </a:r>
            <a:r>
              <a:rPr lang="en-US" sz="2000" b="1" spc="25" dirty="0">
                <a:solidFill>
                  <a:srgbClr val="E0051D"/>
                </a:solidFill>
                <a:latin typeface="Century Gothic" panose="020B0502020202020204" pitchFamily="34" charset="0"/>
                <a:cs typeface="Sharp Sans Display No1"/>
              </a:rPr>
              <a:t> </a:t>
            </a:r>
            <a:br>
              <a:rPr lang="en-US" sz="2000" b="1" spc="25" dirty="0">
                <a:solidFill>
                  <a:srgbClr val="000000"/>
                </a:solidFill>
                <a:latin typeface="Century Gothic" panose="020B0502020202020204" pitchFamily="34" charset="0"/>
                <a:cs typeface="Sharp Sans Display No1"/>
              </a:rPr>
            </a:br>
            <a:r>
              <a:rPr lang="en-US" sz="2000" dirty="0">
                <a:solidFill>
                  <a:srgbClr val="5F5252"/>
                </a:solidFill>
                <a:latin typeface="Century Gothic" panose="020B0502020202020204" pitchFamily="34" charset="0"/>
                <a:cs typeface="Sharp Sans Display No1"/>
              </a:rPr>
              <a:t>in community benefit</a:t>
            </a:r>
            <a:endParaRPr sz="2000" dirty="0">
              <a:solidFill>
                <a:srgbClr val="5F5252"/>
              </a:solidFill>
              <a:latin typeface="Century Gothic" panose="020B0502020202020204" pitchFamily="34" charset="0"/>
              <a:cs typeface="Sharp Sans Display No1"/>
            </a:endParaRPr>
          </a:p>
        </p:txBody>
      </p:sp>
      <p:pic>
        <p:nvPicPr>
          <p:cNvPr id="11" name="Picture 13">
            <a:extLst>
              <a:ext uri="{FF2B5EF4-FFF2-40B4-BE49-F238E27FC236}">
                <a16:creationId xmlns:a16="http://schemas.microsoft.com/office/drawing/2014/main" id="{BB6C08BC-4DAF-C478-51CC-7471C87EF8F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9666" y="2278063"/>
            <a:ext cx="8032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39">
            <a:extLst>
              <a:ext uri="{FF2B5EF4-FFF2-40B4-BE49-F238E27FC236}">
                <a16:creationId xmlns:a16="http://schemas.microsoft.com/office/drawing/2014/main" id="{95B28D83-52A9-1956-A347-79F3E98F707A}"/>
              </a:ext>
            </a:extLst>
          </p:cNvPr>
          <p:cNvSpPr txBox="1"/>
          <p:nvPr userDrawn="1"/>
        </p:nvSpPr>
        <p:spPr>
          <a:xfrm>
            <a:off x="2086990" y="2305050"/>
            <a:ext cx="2482850" cy="936154"/>
          </a:xfrm>
          <a:prstGeom prst="rect">
            <a:avLst/>
          </a:prstGeom>
        </p:spPr>
        <p:txBody>
          <a:bodyPr lIns="0" tIns="12700" rIns="0" bIns="0">
            <a:spAutoFit/>
          </a:bodyPr>
          <a:lstStyle/>
          <a:p>
            <a:pPr marL="201930" eaLnBrk="1" fontAlgn="auto" hangingPunct="1">
              <a:spcBef>
                <a:spcPts val="100"/>
              </a:spcBef>
              <a:spcAft>
                <a:spcPts val="0"/>
              </a:spcAft>
              <a:defRPr/>
            </a:pPr>
            <a:r>
              <a:rPr lang="en-US" sz="2000" b="1" spc="50" dirty="0">
                <a:solidFill>
                  <a:srgbClr val="E0051D"/>
                </a:solidFill>
                <a:latin typeface="Century Gothic" panose="020B0502020202020204" pitchFamily="34" charset="0"/>
                <a:cs typeface="Sharp Sans Display No1"/>
              </a:rPr>
              <a:t>253,450</a:t>
            </a:r>
            <a:br>
              <a:rPr lang="en-US" sz="2000" b="1" spc="25" dirty="0">
                <a:solidFill>
                  <a:srgbClr val="000000"/>
                </a:solidFill>
                <a:latin typeface="Century Gothic" panose="020B0502020202020204" pitchFamily="34" charset="0"/>
                <a:cs typeface="Sharp Sans Display No1"/>
              </a:rPr>
            </a:br>
            <a:r>
              <a:rPr lang="en-US" sz="2000" spc="0" dirty="0">
                <a:solidFill>
                  <a:srgbClr val="5F5252"/>
                </a:solidFill>
                <a:latin typeface="Century Gothic" panose="020B0502020202020204" pitchFamily="34" charset="0"/>
                <a:cs typeface="Sharp Sans Display No1"/>
              </a:rPr>
              <a:t>Unique patients </a:t>
            </a:r>
            <a:br>
              <a:rPr lang="en-US" sz="2000" dirty="0">
                <a:solidFill>
                  <a:srgbClr val="5F5252"/>
                </a:solidFill>
                <a:latin typeface="Century Gothic" panose="020B0502020202020204" pitchFamily="34" charset="0"/>
                <a:cs typeface="Sharp Sans Display No1"/>
              </a:rPr>
            </a:br>
            <a:r>
              <a:rPr lang="en-US" sz="2000" dirty="0">
                <a:solidFill>
                  <a:srgbClr val="5F5252"/>
                </a:solidFill>
                <a:latin typeface="Century Gothic" panose="020B0502020202020204" pitchFamily="34" charset="0"/>
                <a:cs typeface="Sharp Sans Display No1"/>
              </a:rPr>
              <a:t>in 2023</a:t>
            </a:r>
            <a:endParaRPr sz="2000" dirty="0">
              <a:solidFill>
                <a:srgbClr val="5F5252"/>
              </a:solidFill>
              <a:latin typeface="Century Gothic" panose="020B0502020202020204" pitchFamily="34" charset="0"/>
              <a:cs typeface="Sharp Sans Display No1"/>
            </a:endParaRPr>
          </a:p>
        </p:txBody>
      </p:sp>
      <p:pic>
        <p:nvPicPr>
          <p:cNvPr id="13" name="Picture 18">
            <a:extLst>
              <a:ext uri="{FF2B5EF4-FFF2-40B4-BE49-F238E27FC236}">
                <a16:creationId xmlns:a16="http://schemas.microsoft.com/office/drawing/2014/main" id="{05D10CAC-F58D-0535-2667-DD8903A4A2E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67802" y="2278063"/>
            <a:ext cx="9810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a:extLst>
              <a:ext uri="{FF2B5EF4-FFF2-40B4-BE49-F238E27FC236}">
                <a16:creationId xmlns:a16="http://schemas.microsoft.com/office/drawing/2014/main" id="{98A58233-7367-14BC-515B-F108A7B85A6D}"/>
              </a:ext>
            </a:extLst>
          </p:cNvPr>
          <p:cNvSpPr txBox="1">
            <a:spLocks noChangeArrowheads="1"/>
          </p:cNvSpPr>
          <p:nvPr userDrawn="1"/>
        </p:nvSpPr>
        <p:spPr bwMode="auto">
          <a:xfrm>
            <a:off x="4032405" y="4254500"/>
            <a:ext cx="1597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spc="20" baseline="0" dirty="0">
                <a:solidFill>
                  <a:srgbClr val="E0051D"/>
                </a:solidFill>
                <a:latin typeface="Century Gothic" panose="020B0502020202020204" pitchFamily="34" charset="0"/>
              </a:rPr>
              <a:t>842</a:t>
            </a:r>
            <a:r>
              <a:rPr lang="en-US" altLang="en-US" sz="2000" b="1" dirty="0">
                <a:solidFill>
                  <a:srgbClr val="000000"/>
                </a:solidFill>
                <a:latin typeface="Century Gothic" panose="020B0502020202020204" pitchFamily="34" charset="0"/>
              </a:rPr>
              <a:t> </a:t>
            </a:r>
            <a:br>
              <a:rPr lang="en-US" altLang="en-US" sz="2000" b="1" dirty="0">
                <a:solidFill>
                  <a:srgbClr val="000000"/>
                </a:solidFill>
                <a:latin typeface="Century Gothic" panose="020B0502020202020204" pitchFamily="34" charset="0"/>
              </a:rPr>
            </a:br>
            <a:r>
              <a:rPr lang="en-US" altLang="en-US" sz="2000" dirty="0">
                <a:solidFill>
                  <a:srgbClr val="5F5252"/>
                </a:solidFill>
                <a:latin typeface="Century Gothic" panose="020B0502020202020204" pitchFamily="34" charset="0"/>
              </a:rPr>
              <a:t>Physicians</a:t>
            </a:r>
          </a:p>
        </p:txBody>
      </p:sp>
      <p:pic>
        <p:nvPicPr>
          <p:cNvPr id="15" name="Picture 19">
            <a:extLst>
              <a:ext uri="{FF2B5EF4-FFF2-40B4-BE49-F238E27FC236}">
                <a16:creationId xmlns:a16="http://schemas.microsoft.com/office/drawing/2014/main" id="{8A7808AE-42BC-009F-8905-EB2060101A8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983068" y="4084638"/>
            <a:ext cx="8858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1">
            <a:extLst>
              <a:ext uri="{FF2B5EF4-FFF2-40B4-BE49-F238E27FC236}">
                <a16:creationId xmlns:a16="http://schemas.microsoft.com/office/drawing/2014/main" id="{22875ADC-5612-45BB-0A63-31EF551A059F}"/>
              </a:ext>
            </a:extLst>
          </p:cNvPr>
          <p:cNvSpPr txBox="1">
            <a:spLocks noChangeArrowheads="1"/>
          </p:cNvSpPr>
          <p:nvPr userDrawn="1"/>
        </p:nvSpPr>
        <p:spPr bwMode="auto">
          <a:xfrm>
            <a:off x="8009666" y="4254500"/>
            <a:ext cx="1377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spc="-150" dirty="0">
                <a:solidFill>
                  <a:srgbClr val="E0051D"/>
                </a:solidFill>
                <a:latin typeface="Century Gothic" panose="020B0502020202020204" pitchFamily="34" charset="0"/>
              </a:rPr>
              <a:t>1,</a:t>
            </a:r>
            <a:r>
              <a:rPr lang="en-US" altLang="en-US" sz="2000" b="1" dirty="0">
                <a:solidFill>
                  <a:srgbClr val="E0051D"/>
                </a:solidFill>
                <a:latin typeface="Century Gothic" panose="020B0502020202020204" pitchFamily="34" charset="0"/>
              </a:rPr>
              <a:t>900+ </a:t>
            </a:r>
            <a:br>
              <a:rPr lang="en-US" altLang="en-US" sz="2000" b="1" dirty="0">
                <a:solidFill>
                  <a:srgbClr val="000000"/>
                </a:solidFill>
                <a:latin typeface="Century Gothic" panose="020B0502020202020204" pitchFamily="34" charset="0"/>
              </a:rPr>
            </a:br>
            <a:r>
              <a:rPr lang="en-US" altLang="en-US" sz="2000" dirty="0">
                <a:solidFill>
                  <a:srgbClr val="5F5252"/>
                </a:solidFill>
                <a:latin typeface="Century Gothic" panose="020B0502020202020204" pitchFamily="34" charset="0"/>
              </a:rPr>
              <a:t>Nurses</a:t>
            </a:r>
          </a:p>
        </p:txBody>
      </p:sp>
      <p:pic>
        <p:nvPicPr>
          <p:cNvPr id="19" name="Picture 21">
            <a:extLst>
              <a:ext uri="{FF2B5EF4-FFF2-40B4-BE49-F238E27FC236}">
                <a16:creationId xmlns:a16="http://schemas.microsoft.com/office/drawing/2014/main" id="{A017AA0A-1550-7518-F6D8-253FF02F3B9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19054" y="4084638"/>
            <a:ext cx="8858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Shape 22">
            <a:extLst>
              <a:ext uri="{FF2B5EF4-FFF2-40B4-BE49-F238E27FC236}">
                <a16:creationId xmlns:a16="http://schemas.microsoft.com/office/drawing/2014/main" id="{2DF7CD91-01B0-CB92-26AF-EDE6F35EFB42}"/>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B5A7AFC9-633D-1C3D-86EA-732528B8BF25}"/>
              </a:ext>
            </a:extLst>
          </p:cNvPr>
          <p:cNvSpPr txBox="1">
            <a:spLocks/>
          </p:cNvSpPr>
          <p:nvPr userDrawn="1"/>
        </p:nvSpPr>
        <p:spPr>
          <a:xfrm>
            <a:off x="809069" y="567468"/>
            <a:ext cx="10585762" cy="707886"/>
          </a:xfrm>
          <a:prstGeom prst="rect">
            <a:avLst/>
          </a:prstGeom>
          <a:noFill/>
        </p:spPr>
        <p:txBody>
          <a:bodyPr wrap="square" rtlCol="0">
            <a:spAutoFit/>
          </a:bodyPr>
          <a:lstStyle/>
          <a:p>
            <a:pPr algn="ctr"/>
            <a:r>
              <a:rPr lang="en-US" sz="4000" spc="-100" baseline="0" dirty="0">
                <a:latin typeface="Century Gothic" panose="020B0502020202020204" pitchFamily="34" charset="0"/>
              </a:rPr>
              <a:t>We Care for the Nation’s Children</a:t>
            </a:r>
          </a:p>
        </p:txBody>
      </p:sp>
      <p:sp>
        <p:nvSpPr>
          <p:cNvPr id="20" name="TextBox 19">
            <a:extLst>
              <a:ext uri="{FF2B5EF4-FFF2-40B4-BE49-F238E27FC236}">
                <a16:creationId xmlns:a16="http://schemas.microsoft.com/office/drawing/2014/main" id="{568F78A7-8BCC-230B-9F0C-EEEAA24C5151}"/>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FDF83D4-6762-0451-B38E-6B6F1C0B8084}"/>
              </a:ext>
            </a:extLst>
          </p:cNvPr>
          <p:cNvSpPr txBox="1"/>
          <p:nvPr userDrawn="1"/>
        </p:nvSpPr>
        <p:spPr>
          <a:xfrm>
            <a:off x="838200" y="6035040"/>
            <a:ext cx="7317464" cy="230832"/>
          </a:xfrm>
          <a:prstGeom prst="rect">
            <a:avLst/>
          </a:prstGeom>
          <a:noFill/>
        </p:spPr>
        <p:txBody>
          <a:bodyPr wrap="square" rtlCol="0">
            <a:spAutoFit/>
          </a:bodyPr>
          <a:lstStyle/>
          <a:p>
            <a:r>
              <a:rPr lang="en-US" sz="900" i="1" dirty="0"/>
              <a:t>Source: Fast facts-at-a-glance, Children’s National Hospital 2023</a:t>
            </a:r>
          </a:p>
        </p:txBody>
      </p:sp>
    </p:spTree>
    <p:extLst>
      <p:ext uri="{BB962C8B-B14F-4D97-AF65-F5344CB8AC3E}">
        <p14:creationId xmlns:p14="http://schemas.microsoft.com/office/powerpoint/2010/main" val="3615604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y The Number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2B20E9-A307-86F6-3715-A0E1DF93ED35}"/>
              </a:ext>
            </a:extLst>
          </p:cNvPr>
          <p:cNvSpPr>
            <a:spLocks noGrp="1"/>
          </p:cNvSpPr>
          <p:nvPr>
            <p:ph type="dt" sz="half" idx="10"/>
          </p:nvPr>
        </p:nvSpPr>
        <p:spPr>
          <a:xfrm>
            <a:off x="7259990" y="6345656"/>
            <a:ext cx="2743200" cy="365125"/>
          </a:xfrm>
        </p:spPr>
        <p:txBody>
          <a:bodyPr/>
          <a:lstStyle>
            <a:lvl1pPr algn="r">
              <a:defRPr/>
            </a:lvl1pPr>
          </a:lstStyle>
          <a:p>
            <a:fld id="{C0271F52-759A-F646-8330-6E069A699D61}" type="datetime1">
              <a:rPr lang="en-US" smtClean="0"/>
              <a:pPr/>
              <a:t>5/5/2026</a:t>
            </a:fld>
            <a:endParaRPr lang="en-US"/>
          </a:p>
        </p:txBody>
      </p:sp>
      <p:sp>
        <p:nvSpPr>
          <p:cNvPr id="6" name="TextBox 8">
            <a:extLst>
              <a:ext uri="{FF2B5EF4-FFF2-40B4-BE49-F238E27FC236}">
                <a16:creationId xmlns:a16="http://schemas.microsoft.com/office/drawing/2014/main" id="{A708A3E9-789D-86DD-2C20-0097291F2BFA}"/>
              </a:ext>
            </a:extLst>
          </p:cNvPr>
          <p:cNvSpPr txBox="1">
            <a:spLocks noChangeArrowheads="1"/>
          </p:cNvSpPr>
          <p:nvPr userDrawn="1"/>
        </p:nvSpPr>
        <p:spPr bwMode="auto">
          <a:xfrm>
            <a:off x="2981480" y="2293349"/>
            <a:ext cx="1360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solidFill>
                  <a:srgbClr val="5F5252"/>
                </a:solidFill>
              </a:rPr>
              <a:t>Treated </a:t>
            </a:r>
          </a:p>
          <a:p>
            <a:pPr eaLnBrk="1" hangingPunct="1"/>
            <a:r>
              <a:rPr lang="en-US" altLang="en-US" sz="2000" b="1" dirty="0">
                <a:solidFill>
                  <a:srgbClr val="E40032"/>
                </a:solidFill>
              </a:rPr>
              <a:t>253,000+ </a:t>
            </a:r>
            <a:r>
              <a:rPr lang="en-US" altLang="en-US" sz="2000" dirty="0">
                <a:solidFill>
                  <a:srgbClr val="5F5252"/>
                </a:solidFill>
              </a:rPr>
              <a:t>patients  </a:t>
            </a:r>
          </a:p>
        </p:txBody>
      </p:sp>
      <p:sp>
        <p:nvSpPr>
          <p:cNvPr id="20" name="TextBox 9">
            <a:extLst>
              <a:ext uri="{FF2B5EF4-FFF2-40B4-BE49-F238E27FC236}">
                <a16:creationId xmlns:a16="http://schemas.microsoft.com/office/drawing/2014/main" id="{DAC6B41E-F1FB-F839-CC83-820C058E70B1}"/>
              </a:ext>
            </a:extLst>
          </p:cNvPr>
          <p:cNvSpPr txBox="1">
            <a:spLocks noChangeArrowheads="1"/>
          </p:cNvSpPr>
          <p:nvPr userDrawn="1"/>
        </p:nvSpPr>
        <p:spPr bwMode="auto">
          <a:xfrm>
            <a:off x="2981480" y="4140786"/>
            <a:ext cx="207555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dirty="0">
                <a:solidFill>
                  <a:srgbClr val="E40032"/>
                </a:solidFill>
              </a:rPr>
              <a:t>8478+ hours of service</a:t>
            </a:r>
            <a:br>
              <a:rPr lang="en-US" altLang="en-US" sz="2000" b="1" dirty="0">
                <a:solidFill>
                  <a:srgbClr val="E40032"/>
                </a:solidFill>
              </a:rPr>
            </a:br>
            <a:r>
              <a:rPr lang="en-US" altLang="en-US" sz="2000" dirty="0">
                <a:solidFill>
                  <a:srgbClr val="5F5252"/>
                </a:solidFill>
              </a:rPr>
              <a:t>donated by volunteers</a:t>
            </a:r>
          </a:p>
        </p:txBody>
      </p:sp>
      <p:sp>
        <p:nvSpPr>
          <p:cNvPr id="21" name="TextBox 10">
            <a:extLst>
              <a:ext uri="{FF2B5EF4-FFF2-40B4-BE49-F238E27FC236}">
                <a16:creationId xmlns:a16="http://schemas.microsoft.com/office/drawing/2014/main" id="{105A4C83-193F-5B4D-110B-9D22221307F4}"/>
              </a:ext>
            </a:extLst>
          </p:cNvPr>
          <p:cNvSpPr txBox="1">
            <a:spLocks noChangeArrowheads="1"/>
          </p:cNvSpPr>
          <p:nvPr userDrawn="1"/>
        </p:nvSpPr>
        <p:spPr bwMode="auto">
          <a:xfrm>
            <a:off x="8047037" y="2293349"/>
            <a:ext cx="2644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solidFill>
                  <a:srgbClr val="5F5252"/>
                </a:solidFill>
              </a:rPr>
              <a:t>Coordinated care for </a:t>
            </a:r>
            <a:r>
              <a:rPr lang="en-US" altLang="en-US" sz="2000" b="1" dirty="0">
                <a:solidFill>
                  <a:srgbClr val="E40032"/>
                </a:solidFill>
              </a:rPr>
              <a:t>400+ patients</a:t>
            </a:r>
            <a:r>
              <a:rPr lang="en-US" altLang="en-US" sz="2000" dirty="0">
                <a:solidFill>
                  <a:srgbClr val="5F5252"/>
                </a:solidFill>
              </a:rPr>
              <a:t> from </a:t>
            </a:r>
            <a:r>
              <a:rPr lang="en-US" altLang="en-US" sz="2000" b="1" dirty="0">
                <a:solidFill>
                  <a:srgbClr val="E40032"/>
                </a:solidFill>
              </a:rPr>
              <a:t>45 countries</a:t>
            </a:r>
          </a:p>
        </p:txBody>
      </p:sp>
      <p:sp>
        <p:nvSpPr>
          <p:cNvPr id="22" name="TextBox 11">
            <a:extLst>
              <a:ext uri="{FF2B5EF4-FFF2-40B4-BE49-F238E27FC236}">
                <a16:creationId xmlns:a16="http://schemas.microsoft.com/office/drawing/2014/main" id="{06CC969E-47C1-768B-2459-85F179834F68}"/>
              </a:ext>
            </a:extLst>
          </p:cNvPr>
          <p:cNvSpPr txBox="1">
            <a:spLocks noChangeArrowheads="1"/>
          </p:cNvSpPr>
          <p:nvPr userDrawn="1"/>
        </p:nvSpPr>
        <p:spPr bwMode="auto">
          <a:xfrm>
            <a:off x="8047038" y="4140786"/>
            <a:ext cx="29820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solidFill>
                  <a:srgbClr val="5F5252"/>
                </a:solidFill>
              </a:rPr>
              <a:t>Provided more </a:t>
            </a:r>
            <a:br>
              <a:rPr lang="en-US" altLang="en-US" sz="2000" dirty="0">
                <a:solidFill>
                  <a:srgbClr val="5F5252"/>
                </a:solidFill>
              </a:rPr>
            </a:br>
            <a:r>
              <a:rPr lang="en-US" altLang="en-US" sz="2000" dirty="0">
                <a:solidFill>
                  <a:srgbClr val="5F5252"/>
                </a:solidFill>
              </a:rPr>
              <a:t>than </a:t>
            </a:r>
            <a:r>
              <a:rPr lang="en-US" altLang="en-US" sz="2000" b="1" dirty="0">
                <a:solidFill>
                  <a:srgbClr val="E40032"/>
                </a:solidFill>
              </a:rPr>
              <a:t>$153 million </a:t>
            </a:r>
            <a:r>
              <a:rPr lang="en-US" altLang="en-US" sz="2000" dirty="0">
                <a:solidFill>
                  <a:srgbClr val="5F5252"/>
                </a:solidFill>
              </a:rPr>
              <a:t>in uncompensated care</a:t>
            </a:r>
            <a:endParaRPr lang="en-US" altLang="en-US" sz="2000" b="1" dirty="0">
              <a:solidFill>
                <a:srgbClr val="5F5252"/>
              </a:solidFill>
            </a:endParaRPr>
          </a:p>
        </p:txBody>
      </p:sp>
      <p:pic>
        <p:nvPicPr>
          <p:cNvPr id="23" name="Image 14">
            <a:extLst>
              <a:ext uri="{FF2B5EF4-FFF2-40B4-BE49-F238E27FC236}">
                <a16:creationId xmlns:a16="http://schemas.microsoft.com/office/drawing/2014/main" id="{FC25B4FE-62D4-C6F2-6181-D7741D0369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19434" y="4008061"/>
            <a:ext cx="1281112"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15">
            <a:extLst>
              <a:ext uri="{FF2B5EF4-FFF2-40B4-BE49-F238E27FC236}">
                <a16:creationId xmlns:a16="http://schemas.microsoft.com/office/drawing/2014/main" id="{CDFAE9A3-AC5A-1C2C-32B6-EE2EC36F495A}"/>
              </a:ext>
            </a:extLst>
          </p:cNvPr>
          <p:cNvPicPr>
            <a:picLocks noChangeAspect="1" noChangeArrowheads="1"/>
          </p:cNvPicPr>
          <p:nvPr userDrawn="1"/>
        </p:nvPicPr>
        <p:blipFill>
          <a:blip r:embed="rId3"/>
          <a:srcRect/>
          <a:stretch/>
        </p:blipFill>
        <p:spPr bwMode="auto">
          <a:xfrm>
            <a:off x="1527175" y="4097831"/>
            <a:ext cx="1276437"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16">
            <a:extLst>
              <a:ext uri="{FF2B5EF4-FFF2-40B4-BE49-F238E27FC236}">
                <a16:creationId xmlns:a16="http://schemas.microsoft.com/office/drawing/2014/main" id="{E840D38F-38F2-4CE9-E2CD-CA7E18505B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19434" y="2160624"/>
            <a:ext cx="12811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18">
            <a:extLst>
              <a:ext uri="{FF2B5EF4-FFF2-40B4-BE49-F238E27FC236}">
                <a16:creationId xmlns:a16="http://schemas.microsoft.com/office/drawing/2014/main" id="{31AF4EAA-6C1F-B7FF-E715-25AF7ADBEE0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27175" y="2160624"/>
            <a:ext cx="12827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Shape 22">
            <a:extLst>
              <a:ext uri="{FF2B5EF4-FFF2-40B4-BE49-F238E27FC236}">
                <a16:creationId xmlns:a16="http://schemas.microsoft.com/office/drawing/2014/main" id="{C2669F22-C776-EC4D-7A8A-1B3E9A603FBC}"/>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5" name="TextBox 4">
            <a:extLst>
              <a:ext uri="{FF2B5EF4-FFF2-40B4-BE49-F238E27FC236}">
                <a16:creationId xmlns:a16="http://schemas.microsoft.com/office/drawing/2014/main" id="{DA49792C-E751-3073-CE34-C6962A27A792}"/>
              </a:ext>
            </a:extLst>
          </p:cNvPr>
          <p:cNvSpPr txBox="1">
            <a:spLocks noGrp="1" noRot="1" noMove="1" noResize="1" noEditPoints="1" noAdjustHandles="1" noChangeArrowheads="1" noChangeShapeType="1"/>
          </p:cNvSpPr>
          <p:nvPr userDrawn="1"/>
        </p:nvSpPr>
        <p:spPr>
          <a:xfrm>
            <a:off x="809068" y="567468"/>
            <a:ext cx="10427343" cy="725455"/>
          </a:xfrm>
          <a:prstGeom prst="rect">
            <a:avLst/>
          </a:prstGeom>
          <a:noFill/>
        </p:spPr>
        <p:txBody>
          <a:bodyPr wrap="square" rtlCol="0">
            <a:spAutoFit/>
          </a:bodyPr>
          <a:lstStyle/>
          <a:p>
            <a:pPr algn="ctr">
              <a:lnSpc>
                <a:spcPts val="5400"/>
              </a:lnSpc>
            </a:pPr>
            <a:r>
              <a:rPr lang="en-US" sz="4000" spc="-110" baseline="0" dirty="0">
                <a:latin typeface="Century Gothic" panose="020B0502020202020204" pitchFamily="34" charset="0"/>
              </a:rPr>
              <a:t>Children’s National Hospital by the Numbe</a:t>
            </a:r>
            <a:r>
              <a:rPr lang="en-US" sz="4000" spc="0" baseline="0" dirty="0">
                <a:latin typeface="Century Gothic" panose="020B0502020202020204" pitchFamily="34" charset="0"/>
              </a:rPr>
              <a:t>rs</a:t>
            </a:r>
          </a:p>
        </p:txBody>
      </p:sp>
      <p:sp>
        <p:nvSpPr>
          <p:cNvPr id="7" name="TextBox 6">
            <a:extLst>
              <a:ext uri="{FF2B5EF4-FFF2-40B4-BE49-F238E27FC236}">
                <a16:creationId xmlns:a16="http://schemas.microsoft.com/office/drawing/2014/main" id="{C40C60D5-B4C2-9F1B-2F21-51CE8AB2DC66}"/>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lumMod val="50000"/>
                  </a:schemeClr>
                </a:solidFill>
                <a:effectLst/>
              </a:rPr>
              <a:t>CHILDREN’S NATIONAL HOSPITAL</a:t>
            </a:r>
          </a:p>
        </p:txBody>
      </p:sp>
      <p:sp>
        <p:nvSpPr>
          <p:cNvPr id="2" name="TextBox 1">
            <a:extLst>
              <a:ext uri="{FF2B5EF4-FFF2-40B4-BE49-F238E27FC236}">
                <a16:creationId xmlns:a16="http://schemas.microsoft.com/office/drawing/2014/main" id="{A9AA0DE6-7184-AD01-8EC7-C4EBC7A3D6C4}"/>
              </a:ext>
            </a:extLst>
          </p:cNvPr>
          <p:cNvSpPr txBox="1"/>
          <p:nvPr userDrawn="1"/>
        </p:nvSpPr>
        <p:spPr>
          <a:xfrm>
            <a:off x="838200" y="6035040"/>
            <a:ext cx="7317464" cy="230832"/>
          </a:xfrm>
          <a:prstGeom prst="rect">
            <a:avLst/>
          </a:prstGeom>
          <a:noFill/>
        </p:spPr>
        <p:txBody>
          <a:bodyPr wrap="square" rtlCol="0">
            <a:spAutoFit/>
          </a:bodyPr>
          <a:lstStyle/>
          <a:p>
            <a:r>
              <a:rPr lang="en-US" sz="900" i="1" dirty="0"/>
              <a:t>Source: Fast facts-at-a-glance, Children’s National Hospital 2023</a:t>
            </a:r>
          </a:p>
        </p:txBody>
      </p:sp>
    </p:spTree>
    <p:extLst>
      <p:ext uri="{BB962C8B-B14F-4D97-AF65-F5344CB8AC3E}">
        <p14:creationId xmlns:p14="http://schemas.microsoft.com/office/powerpoint/2010/main" val="10067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search Institute Stats">
    <p:spTree>
      <p:nvGrpSpPr>
        <p:cNvPr id="1" name=""/>
        <p:cNvGrpSpPr/>
        <p:nvPr/>
      </p:nvGrpSpPr>
      <p:grpSpPr>
        <a:xfrm>
          <a:off x="0" y="0"/>
          <a:ext cx="0" cy="0"/>
          <a:chOff x="0" y="0"/>
          <a:chExt cx="0" cy="0"/>
        </a:xfrm>
      </p:grpSpPr>
      <p:pic>
        <p:nvPicPr>
          <p:cNvPr id="10" name="Espace réservé pour une image  4">
            <a:extLst>
              <a:ext uri="{FF2B5EF4-FFF2-40B4-BE49-F238E27FC236}">
                <a16:creationId xmlns:a16="http://schemas.microsoft.com/office/drawing/2014/main" id="{6D185E34-7648-27F3-12B8-804A7DD07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5" r="32274"/>
          <a:stretch/>
        </p:blipFill>
        <p:spPr bwMode="auto">
          <a:xfrm>
            <a:off x="0" y="0"/>
            <a:ext cx="476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44B1CA4D-D85A-651B-FCF7-741072EB40F3}"/>
              </a:ext>
            </a:extLst>
          </p:cNvPr>
          <p:cNvSpPr>
            <a:spLocks noChangeArrowheads="1"/>
          </p:cNvSpPr>
          <p:nvPr userDrawn="1"/>
        </p:nvSpPr>
        <p:spPr bwMode="auto">
          <a:xfrm>
            <a:off x="5244769" y="2721390"/>
            <a:ext cx="6274191" cy="187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9863" indent="-169863" defTabSz="684213">
              <a:defRPr>
                <a:solidFill>
                  <a:schemeClr val="tx1"/>
                </a:solidFill>
                <a:latin typeface="Century Gothic" panose="020B0502020202020204" pitchFamily="34" charset="0"/>
              </a:defRPr>
            </a:lvl1pPr>
            <a:lvl2pPr marL="512763" indent="-169863" defTabSz="684213">
              <a:defRPr>
                <a:solidFill>
                  <a:schemeClr val="tx1"/>
                </a:solidFill>
                <a:latin typeface="Century Gothic" panose="020B0502020202020204" pitchFamily="34" charset="0"/>
              </a:defRPr>
            </a:lvl2pPr>
            <a:lvl3pPr marL="1143000" indent="-228600" defTabSz="684213">
              <a:defRPr>
                <a:solidFill>
                  <a:schemeClr val="tx1"/>
                </a:solidFill>
                <a:latin typeface="Century Gothic" panose="020B0502020202020204" pitchFamily="34" charset="0"/>
              </a:defRPr>
            </a:lvl3pPr>
            <a:lvl4pPr marL="1600200" indent="-228600" defTabSz="684213">
              <a:defRPr>
                <a:solidFill>
                  <a:schemeClr val="tx1"/>
                </a:solidFill>
                <a:latin typeface="Century Gothic" panose="020B0502020202020204" pitchFamily="34" charset="0"/>
              </a:defRPr>
            </a:lvl4pPr>
            <a:lvl5pPr marL="2057400" indent="-228600" defTabSz="684213">
              <a:defRPr>
                <a:solidFill>
                  <a:schemeClr val="tx1"/>
                </a:solidFill>
                <a:latin typeface="Century Gothic" panose="020B0502020202020204" pitchFamily="34" charset="0"/>
              </a:defRPr>
            </a:lvl5pPr>
            <a:lvl6pPr marL="2514600" indent="-228600" defTabSz="684213" fontAlgn="base">
              <a:spcBef>
                <a:spcPct val="0"/>
              </a:spcBef>
              <a:spcAft>
                <a:spcPct val="0"/>
              </a:spcAft>
              <a:defRPr>
                <a:solidFill>
                  <a:schemeClr val="tx1"/>
                </a:solidFill>
                <a:latin typeface="Century Gothic" panose="020B0502020202020204" pitchFamily="34" charset="0"/>
              </a:defRPr>
            </a:lvl6pPr>
            <a:lvl7pPr marL="2971800" indent="-228600" defTabSz="684213" fontAlgn="base">
              <a:spcBef>
                <a:spcPct val="0"/>
              </a:spcBef>
              <a:spcAft>
                <a:spcPct val="0"/>
              </a:spcAft>
              <a:defRPr>
                <a:solidFill>
                  <a:schemeClr val="tx1"/>
                </a:solidFill>
                <a:latin typeface="Century Gothic" panose="020B0502020202020204" pitchFamily="34" charset="0"/>
              </a:defRPr>
            </a:lvl7pPr>
            <a:lvl8pPr marL="3429000" indent="-228600" defTabSz="684213" fontAlgn="base">
              <a:spcBef>
                <a:spcPct val="0"/>
              </a:spcBef>
              <a:spcAft>
                <a:spcPct val="0"/>
              </a:spcAft>
              <a:defRPr>
                <a:solidFill>
                  <a:schemeClr val="tx1"/>
                </a:solidFill>
                <a:latin typeface="Century Gothic" panose="020B0502020202020204" pitchFamily="34" charset="0"/>
              </a:defRPr>
            </a:lvl8pPr>
            <a:lvl9pPr marL="3886200" indent="-228600" defTabSz="684213" fontAlgn="base">
              <a:spcBef>
                <a:spcPct val="0"/>
              </a:spcBef>
              <a:spcAft>
                <a:spcPct val="0"/>
              </a:spcAft>
              <a:defRPr>
                <a:solidFill>
                  <a:schemeClr val="tx1"/>
                </a:solidFill>
                <a:latin typeface="Century Gothic" panose="020B0502020202020204" pitchFamily="34" charset="0"/>
              </a:defRPr>
            </a:lvl9pPr>
          </a:lstStyle>
          <a:p>
            <a:pPr marL="228600" indent="-228600" eaLnBrk="1" hangingPunct="1">
              <a:spcAft>
                <a:spcPts val="1200"/>
              </a:spcAft>
              <a:buClr>
                <a:srgbClr val="E0051D"/>
              </a:buClr>
              <a:buFont typeface="Arial" panose="020B0604020202020204" pitchFamily="34" charset="0"/>
              <a:buChar char="•"/>
            </a:pPr>
            <a:r>
              <a:rPr lang="en-US" altLang="en-US" sz="2400" b="1" dirty="0">
                <a:solidFill>
                  <a:srgbClr val="63544A"/>
                </a:solidFill>
              </a:rPr>
              <a:t>2,000+</a:t>
            </a:r>
            <a:r>
              <a:rPr lang="en-US" altLang="en-US" sz="2400" dirty="0">
                <a:solidFill>
                  <a:srgbClr val="63544A"/>
                </a:solidFill>
              </a:rPr>
              <a:t> active clinical research projects</a:t>
            </a:r>
          </a:p>
          <a:p>
            <a:pPr marL="228600" indent="-228600" eaLnBrk="1" hangingPunct="1">
              <a:spcAft>
                <a:spcPts val="1200"/>
              </a:spcAft>
              <a:buClr>
                <a:srgbClr val="E0051D"/>
              </a:buClr>
              <a:buFont typeface="Arial" panose="020B0604020202020204" pitchFamily="34" charset="0"/>
              <a:buChar char="•"/>
            </a:pPr>
            <a:r>
              <a:rPr lang="en-US" altLang="en-US" sz="2400" dirty="0">
                <a:solidFill>
                  <a:srgbClr val="63544A"/>
                </a:solidFill>
              </a:rPr>
              <a:t>Clinical training for:</a:t>
            </a:r>
          </a:p>
          <a:p>
            <a:pPr lvl="1" eaLnBrk="1" hangingPunct="1">
              <a:lnSpc>
                <a:spcPct val="90000"/>
              </a:lnSpc>
              <a:spcBef>
                <a:spcPts val="375"/>
              </a:spcBef>
              <a:spcAft>
                <a:spcPts val="600"/>
              </a:spcAft>
              <a:buClr>
                <a:srgbClr val="E0051D"/>
              </a:buClr>
              <a:buFont typeface="Arial" panose="020B0604020202020204" pitchFamily="34" charset="0"/>
              <a:buChar char="•"/>
            </a:pPr>
            <a:r>
              <a:rPr lang="en-US" altLang="en-US" sz="2000" b="1" spc="-150" dirty="0">
                <a:solidFill>
                  <a:srgbClr val="63544A"/>
                </a:solidFill>
              </a:rPr>
              <a:t>1</a:t>
            </a:r>
            <a:r>
              <a:rPr lang="en-US" altLang="en-US" sz="2000" b="1" spc="0" dirty="0">
                <a:solidFill>
                  <a:srgbClr val="63544A"/>
                </a:solidFill>
              </a:rPr>
              <a:t>22</a:t>
            </a:r>
            <a:r>
              <a:rPr lang="en-US" altLang="en-US" sz="2000" dirty="0">
                <a:solidFill>
                  <a:srgbClr val="63544A"/>
                </a:solidFill>
              </a:rPr>
              <a:t> pediatric residents</a:t>
            </a:r>
          </a:p>
          <a:p>
            <a:pPr lvl="1" eaLnBrk="1" hangingPunct="1">
              <a:lnSpc>
                <a:spcPct val="90000"/>
              </a:lnSpc>
              <a:spcBef>
                <a:spcPts val="375"/>
              </a:spcBef>
              <a:spcAft>
                <a:spcPts val="600"/>
              </a:spcAft>
              <a:buClr>
                <a:srgbClr val="E0051D"/>
              </a:buClr>
              <a:buFont typeface="Arial" panose="020B0604020202020204" pitchFamily="34" charset="0"/>
              <a:buChar char="•"/>
            </a:pPr>
            <a:r>
              <a:rPr lang="en-US" altLang="en-US" sz="2000" b="1" spc="-150" dirty="0">
                <a:solidFill>
                  <a:srgbClr val="63544A"/>
                </a:solidFill>
              </a:rPr>
              <a:t>1</a:t>
            </a:r>
            <a:r>
              <a:rPr lang="en-US" altLang="en-US" sz="2000" b="1" spc="-30" baseline="0" dirty="0">
                <a:solidFill>
                  <a:srgbClr val="63544A"/>
                </a:solidFill>
              </a:rPr>
              <a:t>63</a:t>
            </a:r>
            <a:r>
              <a:rPr lang="en-US" altLang="en-US" sz="2000" b="1" dirty="0">
                <a:solidFill>
                  <a:srgbClr val="63544A"/>
                </a:solidFill>
              </a:rPr>
              <a:t> </a:t>
            </a:r>
            <a:r>
              <a:rPr lang="en-US" altLang="en-US" sz="2000" dirty="0">
                <a:solidFill>
                  <a:srgbClr val="63544A"/>
                </a:solidFill>
              </a:rPr>
              <a:t>fellows and other graduate trainees</a:t>
            </a:r>
          </a:p>
        </p:txBody>
      </p:sp>
      <p:sp>
        <p:nvSpPr>
          <p:cNvPr id="12" name="Rectangle 11">
            <a:extLst>
              <a:ext uri="{FF2B5EF4-FFF2-40B4-BE49-F238E27FC236}">
                <a16:creationId xmlns:a16="http://schemas.microsoft.com/office/drawing/2014/main" id="{5423BED5-B3E0-027E-AB6A-EEA2B1653ABB}"/>
              </a:ext>
            </a:extLst>
          </p:cNvPr>
          <p:cNvSpPr>
            <a:spLocks/>
          </p:cNvSpPr>
          <p:nvPr userDrawn="1"/>
        </p:nvSpPr>
        <p:spPr>
          <a:xfrm>
            <a:off x="5163181" y="920750"/>
            <a:ext cx="6274191" cy="1323439"/>
          </a:xfrm>
          <a:prstGeom prst="rect">
            <a:avLst/>
          </a:prstGeom>
        </p:spPr>
        <p:txBody>
          <a:bodyPr wrap="square">
            <a:spAutoFit/>
          </a:bodyPr>
          <a:lstStyle/>
          <a:p>
            <a:pPr eaLnBrk="1" fontAlgn="auto" hangingPunct="1">
              <a:lnSpc>
                <a:spcPts val="4800"/>
              </a:lnSpc>
              <a:spcBef>
                <a:spcPts val="0"/>
              </a:spcBef>
              <a:spcAft>
                <a:spcPts val="0"/>
              </a:spcAft>
              <a:defRPr/>
            </a:pPr>
            <a:r>
              <a:rPr lang="fr-FR" sz="4000" b="0" spc="-100" baseline="0" dirty="0">
                <a:solidFill>
                  <a:srgbClr val="5F5252"/>
                </a:solidFill>
                <a:latin typeface="Century Gothic" panose="020B0502020202020204" pitchFamily="34" charset="0"/>
                <a:ea typeface="+mj-ea"/>
                <a:cs typeface="+mj-cs"/>
              </a:rPr>
              <a:t>Children’s National </a:t>
            </a:r>
          </a:p>
          <a:p>
            <a:pPr eaLnBrk="1" fontAlgn="auto" hangingPunct="1">
              <a:lnSpc>
                <a:spcPts val="4800"/>
              </a:lnSpc>
              <a:spcBef>
                <a:spcPts val="0"/>
              </a:spcBef>
              <a:spcAft>
                <a:spcPts val="0"/>
              </a:spcAft>
              <a:defRPr/>
            </a:pPr>
            <a:r>
              <a:rPr lang="fr-FR" sz="4000" b="0" spc="-100" baseline="0" dirty="0">
                <a:solidFill>
                  <a:srgbClr val="5F5252"/>
                </a:solidFill>
                <a:latin typeface="Century Gothic" panose="020B0502020202020204" pitchFamily="34" charset="0"/>
                <a:ea typeface="+mj-ea"/>
                <a:cs typeface="+mj-cs"/>
              </a:rPr>
              <a:t>Research Institute</a:t>
            </a:r>
          </a:p>
        </p:txBody>
      </p:sp>
      <p:sp>
        <p:nvSpPr>
          <p:cNvPr id="2" name="Freeform: Shape 22">
            <a:extLst>
              <a:ext uri="{FF2B5EF4-FFF2-40B4-BE49-F238E27FC236}">
                <a16:creationId xmlns:a16="http://schemas.microsoft.com/office/drawing/2014/main" id="{C4E4AFDB-F1A1-D173-630C-B4940E7CA8A0}"/>
              </a:ext>
            </a:extLst>
          </p:cNvPr>
          <p:cNvSpPr/>
          <p:nvPr userDrawn="1"/>
        </p:nvSpPr>
        <p:spPr>
          <a:xfrm>
            <a:off x="10200841" y="5145436"/>
            <a:ext cx="3048321" cy="3048321"/>
          </a:xfrm>
          <a:custGeom>
            <a:avLst/>
            <a:gdLst>
              <a:gd name="connsiteX0" fmla="*/ 1368796 w 2737592"/>
              <a:gd name="connsiteY0" fmla="*/ 337900 h 2737592"/>
              <a:gd name="connsiteX1" fmla="*/ 337899 w 2737592"/>
              <a:gd name="connsiteY1" fmla="*/ 1368796 h 2737592"/>
              <a:gd name="connsiteX2" fmla="*/ 1368796 w 2737592"/>
              <a:gd name="connsiteY2" fmla="*/ 2399692 h 2737592"/>
              <a:gd name="connsiteX3" fmla="*/ 2399693 w 2737592"/>
              <a:gd name="connsiteY3" fmla="*/ 1368796 h 2737592"/>
              <a:gd name="connsiteX4" fmla="*/ 1368796 w 2737592"/>
              <a:gd name="connsiteY4" fmla="*/ 337900 h 2737592"/>
              <a:gd name="connsiteX5" fmla="*/ 1368796 w 2737592"/>
              <a:gd name="connsiteY5" fmla="*/ 0 h 2737592"/>
              <a:gd name="connsiteX6" fmla="*/ 2737592 w 2737592"/>
              <a:gd name="connsiteY6" fmla="*/ 1368796 h 2737592"/>
              <a:gd name="connsiteX7" fmla="*/ 1368796 w 2737592"/>
              <a:gd name="connsiteY7" fmla="*/ 2737592 h 2737592"/>
              <a:gd name="connsiteX8" fmla="*/ 0 w 2737592"/>
              <a:gd name="connsiteY8" fmla="*/ 1368796 h 2737592"/>
              <a:gd name="connsiteX9" fmla="*/ 1368796 w 2737592"/>
              <a:gd name="connsiteY9" fmla="*/ 0 h 273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7592" h="2737592">
                <a:moveTo>
                  <a:pt x="1368796" y="337900"/>
                </a:moveTo>
                <a:cubicBezTo>
                  <a:pt x="799447" y="337900"/>
                  <a:pt x="337899" y="799448"/>
                  <a:pt x="337899" y="1368796"/>
                </a:cubicBezTo>
                <a:cubicBezTo>
                  <a:pt x="337899" y="1938144"/>
                  <a:pt x="799447" y="2399692"/>
                  <a:pt x="1368796" y="2399692"/>
                </a:cubicBezTo>
                <a:cubicBezTo>
                  <a:pt x="1938145" y="2399692"/>
                  <a:pt x="2399693" y="1938144"/>
                  <a:pt x="2399693" y="1368796"/>
                </a:cubicBezTo>
                <a:cubicBezTo>
                  <a:pt x="2399693" y="799448"/>
                  <a:pt x="1938145" y="337900"/>
                  <a:pt x="1368796" y="337900"/>
                </a:cubicBezTo>
                <a:close/>
                <a:moveTo>
                  <a:pt x="1368796" y="0"/>
                </a:moveTo>
                <a:cubicBezTo>
                  <a:pt x="2124761" y="0"/>
                  <a:pt x="2737592" y="612831"/>
                  <a:pt x="2737592" y="1368796"/>
                </a:cubicBezTo>
                <a:cubicBezTo>
                  <a:pt x="2737592" y="2124761"/>
                  <a:pt x="2124761" y="2737592"/>
                  <a:pt x="1368796" y="2737592"/>
                </a:cubicBezTo>
                <a:cubicBezTo>
                  <a:pt x="612831" y="2737592"/>
                  <a:pt x="0" y="2124761"/>
                  <a:pt x="0" y="1368796"/>
                </a:cubicBezTo>
                <a:cubicBezTo>
                  <a:pt x="0" y="612831"/>
                  <a:pt x="612831" y="0"/>
                  <a:pt x="1368796" y="0"/>
                </a:cubicBezTo>
                <a:close/>
              </a:path>
            </a:pathLst>
          </a:cu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entury Gothic" panose="020B0502020202020204" pitchFamily="34" charset="0"/>
            </a:endParaRPr>
          </a:p>
        </p:txBody>
      </p:sp>
      <p:sp>
        <p:nvSpPr>
          <p:cNvPr id="8" name="TextBox 7">
            <a:extLst>
              <a:ext uri="{FF2B5EF4-FFF2-40B4-BE49-F238E27FC236}">
                <a16:creationId xmlns:a16="http://schemas.microsoft.com/office/drawing/2014/main" id="{3976BBF0-295C-1A5A-1CB9-F0065EC70DBA}"/>
              </a:ext>
            </a:extLst>
          </p:cNvPr>
          <p:cNvSpPr txBox="1"/>
          <p:nvPr userDrawn="1"/>
        </p:nvSpPr>
        <p:spPr>
          <a:xfrm>
            <a:off x="838200" y="6400412"/>
            <a:ext cx="3839817" cy="246221"/>
          </a:xfrm>
          <a:prstGeom prst="rect">
            <a:avLst/>
          </a:prstGeom>
          <a:noFill/>
        </p:spPr>
        <p:txBody>
          <a:bodyPr wrap="square">
            <a:spAutoFit/>
          </a:bodyPr>
          <a:lstStyle/>
          <a:p>
            <a:r>
              <a:rPr lang="en-US" sz="1000" dirty="0">
                <a:solidFill>
                  <a:schemeClr val="bg1"/>
                </a:solidFill>
                <a:effectLst>
                  <a:outerShdw blurRad="50800" dist="38100" dir="2700000" algn="tl" rotWithShape="0">
                    <a:prstClr val="black">
                      <a:alpha val="40000"/>
                    </a:prstClr>
                  </a:outerShdw>
                </a:effectLst>
              </a:rPr>
              <a:t>CHILDREN’S NATIONAL HOSPITAL</a:t>
            </a:r>
          </a:p>
        </p:txBody>
      </p:sp>
    </p:spTree>
    <p:extLst>
      <p:ext uri="{BB962C8B-B14F-4D97-AF65-F5344CB8AC3E}">
        <p14:creationId xmlns:p14="http://schemas.microsoft.com/office/powerpoint/2010/main" val="42752847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E4002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5AC6C-AEC5-89C8-4BF0-AC06D3026441}"/>
              </a:ext>
            </a:extLst>
          </p:cNvPr>
          <p:cNvSpPr>
            <a:spLocks noGrp="1" noRot="1" noMove="1" noResize="1" noEditPoints="1" noAdjustHandles="1" noChangeArrowheads="1" noChangeShapeType="1"/>
          </p:cNvSpPr>
          <p:nvPr>
            <p:ph type="title" hasCustomPrompt="1"/>
          </p:nvPr>
        </p:nvSpPr>
        <p:spPr>
          <a:xfrm>
            <a:off x="838200" y="4744463"/>
            <a:ext cx="10515600" cy="1325563"/>
          </a:xfrm>
        </p:spPr>
        <p:txBody>
          <a:bodyPr>
            <a:normAutofit/>
          </a:bodyPr>
          <a:lstStyle>
            <a:lvl1pPr algn="ctr">
              <a:defRPr sz="3600" b="1">
                <a:solidFill>
                  <a:schemeClr val="bg1"/>
                </a:solidFill>
              </a:defRPr>
            </a:lvl1pPr>
          </a:lstStyle>
          <a:p>
            <a:r>
              <a:rPr lang="en-US" dirty="0"/>
              <a:t>Thank you</a:t>
            </a:r>
          </a:p>
        </p:txBody>
      </p:sp>
      <p:pic>
        <p:nvPicPr>
          <p:cNvPr id="9" name="Picture 8" descr="A logo of a bear&#10;&#10;Description automatically generated">
            <a:extLst>
              <a:ext uri="{FF2B5EF4-FFF2-40B4-BE49-F238E27FC236}">
                <a16:creationId xmlns:a16="http://schemas.microsoft.com/office/drawing/2014/main" id="{91FF051E-9843-E84A-EFF2-5F0D1CDD4760}"/>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2946400" y="1606307"/>
            <a:ext cx="6299200" cy="3302000"/>
          </a:xfrm>
          <a:prstGeom prst="rect">
            <a:avLst/>
          </a:prstGeom>
        </p:spPr>
      </p:pic>
    </p:spTree>
    <p:extLst>
      <p:ext uri="{BB962C8B-B14F-4D97-AF65-F5344CB8AC3E}">
        <p14:creationId xmlns:p14="http://schemas.microsoft.com/office/powerpoint/2010/main" val="11368201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7815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517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1060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08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02530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5834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0504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660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7534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798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691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8799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1C6F1-AF8A-DECB-AFE5-1CB0F69F67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E86D6-D100-83AD-3339-A2FBA43820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9DD79A-D2FF-B68C-EAD1-9B92D914BFF5}"/>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7938B1DF-16FE-4E27-D1B8-D7AAF9EFD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8345-3EC6-7B42-B82F-C56884FE846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725084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7B94-3F95-19AA-DFED-0AFAA5ADD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34724-C98A-818A-F1CD-05C56F1F8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19113-3F63-3EF0-1BBA-3B76416D2014}"/>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203BBB83-E4D7-0F3C-000A-84C902E40C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5C646-9E2F-C014-1B62-2CB99C13228A}"/>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3998188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EF3E-8FE2-6FA2-8E14-399201C2FC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B2A07-E96B-85F4-3783-BD8B287346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6EE38F-E56B-FA8A-0D5F-3E352FE46CDC}"/>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F820797B-F947-C0E7-C575-1A3E54E9E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544CF-CFEC-C4C2-84ED-234B5371F32F}"/>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13616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04129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E9845-440D-1C7B-E77C-F5EE820CC0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79DB70-B5A7-65B7-C9D7-37551F0A9C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A75C7C-D50A-9AAE-4019-CEB8706B6F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8051C8-9D11-DCCF-5ED0-065184964E16}"/>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6" name="Footer Placeholder 5">
            <a:extLst>
              <a:ext uri="{FF2B5EF4-FFF2-40B4-BE49-F238E27FC236}">
                <a16:creationId xmlns:a16="http://schemas.microsoft.com/office/drawing/2014/main" id="{7CFC1869-96C4-E2B3-93E7-58A2BF47D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A25FAB-17C9-D754-B7C9-588DCB33762B}"/>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4085057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E8AA-2C95-C54D-CCE5-F736E47BE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A5C78A-DED4-CB30-DBFC-DB9B6E6B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5A907-4120-5F68-2E96-54EAC36038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90799-1478-7175-C4EF-1F5297BFB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3475CA-1F73-80FB-9FEC-85355C5686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15CB3-3D27-76BB-83C3-910930E249E8}"/>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8" name="Footer Placeholder 7">
            <a:extLst>
              <a:ext uri="{FF2B5EF4-FFF2-40B4-BE49-F238E27FC236}">
                <a16:creationId xmlns:a16="http://schemas.microsoft.com/office/drawing/2014/main" id="{C19F6311-8EDE-BF8F-DBDB-19ED942BE3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E43E0-C47E-9A13-D96A-2168438CA281}"/>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1139876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A55-514A-C98A-2216-3852D3DBCB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067A0F-18F1-23AB-3049-35C492FCF3DB}"/>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4" name="Footer Placeholder 3">
            <a:extLst>
              <a:ext uri="{FF2B5EF4-FFF2-40B4-BE49-F238E27FC236}">
                <a16:creationId xmlns:a16="http://schemas.microsoft.com/office/drawing/2014/main" id="{EF9B6FD7-509E-37C6-876E-639B37EB3B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4619BF-1872-1CD6-A463-7F8170D8A866}"/>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205767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76A1F-F6CB-54C4-AC7F-346E27B06B55}"/>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3" name="Footer Placeholder 2">
            <a:extLst>
              <a:ext uri="{FF2B5EF4-FFF2-40B4-BE49-F238E27FC236}">
                <a16:creationId xmlns:a16="http://schemas.microsoft.com/office/drawing/2014/main" id="{A9C3CCF4-0F59-9297-9D39-2BE3208BC3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924253-4D8A-D9F1-ED8E-0B46580F8ED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3649906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3B883-C7F0-451F-5028-C9EB66D50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8EF19E-CDAA-8044-D600-EB32740EA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611FC8-3659-54FF-F1BE-46C92A8D08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8954B-8668-5D5B-B02B-071FC1A11716}"/>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6" name="Footer Placeholder 5">
            <a:extLst>
              <a:ext uri="{FF2B5EF4-FFF2-40B4-BE49-F238E27FC236}">
                <a16:creationId xmlns:a16="http://schemas.microsoft.com/office/drawing/2014/main" id="{89DA48A4-9B3E-2408-9614-B39511FD0D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80B93-D7BE-7B07-4C74-B11C310CE65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799570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C204-6762-DBA9-71FF-648CD26C23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37B3A-BE8F-E6EB-0BCA-3284B59714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01B7A6-D482-45AE-1082-02F4B7450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80451-8AAE-C698-0EC9-C4AC46504411}"/>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6" name="Footer Placeholder 5">
            <a:extLst>
              <a:ext uri="{FF2B5EF4-FFF2-40B4-BE49-F238E27FC236}">
                <a16:creationId xmlns:a16="http://schemas.microsoft.com/office/drawing/2014/main" id="{BEA5B6B3-D4C3-DE1D-B3B5-DA2AD3530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6207A-FDA5-AEF4-F9EE-2A583C548C88}"/>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111379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B9097-1CD8-82CD-9606-F2B6410FC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6AA84-5F97-E279-26C1-93ED55A794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1BBE-11F4-45C6-F645-E813ED093931}"/>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4543A928-88B7-E625-8941-9265E0A8B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B0404-E6C4-4E36-CC4D-4D9FC8E1C9BE}"/>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7565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0F66C-4629-AAF6-F18F-BB1E3942E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C0A96-DF9F-FC1A-1A7F-81AE56CA33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805AA-B6B7-9B7D-DC75-A2DF45740EF7}"/>
              </a:ext>
            </a:extLst>
          </p:cNvPr>
          <p:cNvSpPr>
            <a:spLocks noGrp="1"/>
          </p:cNvSpPr>
          <p:nvPr>
            <p:ph type="dt" sz="half" idx="10"/>
          </p:nvPr>
        </p:nvSpPr>
        <p:spPr/>
        <p:txBody>
          <a:body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45E80B14-C00B-46D9-82A4-2E51C31F4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8F90A-784B-2DCE-4825-F1C416259999}"/>
              </a:ext>
            </a:extLst>
          </p:cNvPr>
          <p:cNvSpPr>
            <a:spLocks noGrp="1"/>
          </p:cNvSpPr>
          <p:nvPr>
            <p:ph type="sldNum" sz="quarter" idx="12"/>
          </p:nvPr>
        </p:nvSpPr>
        <p:spPr/>
        <p:txBody>
          <a:bodyPr/>
          <a:lstStyle/>
          <a:p>
            <a:fld id="{1F82CB6D-8528-4BF6-9A81-F1DA06584073}" type="slidenum">
              <a:rPr lang="en-US" smtClean="0"/>
              <a:t>‹#›</a:t>
            </a:fld>
            <a:endParaRPr lang="en-US"/>
          </a:p>
        </p:txBody>
      </p:sp>
    </p:spTree>
    <p:extLst>
      <p:ext uri="{BB962C8B-B14F-4D97-AF65-F5344CB8AC3E}">
        <p14:creationId xmlns:p14="http://schemas.microsoft.com/office/powerpoint/2010/main" val="2594943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3972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6647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8"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4.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5/5/2026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317028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06D43-080D-8F4F-9ADF-A49BB6C9241B}"/>
              </a:ext>
            </a:extLst>
          </p:cNvPr>
          <p:cNvSpPr>
            <a:spLocks noGrp="1"/>
          </p:cNvSpPr>
          <p:nvPr>
            <p:ph type="title"/>
          </p:nvPr>
        </p:nvSpPr>
        <p:spPr>
          <a:xfrm>
            <a:off x="330199" y="60721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151461-AF4C-1F43-AEEA-79424D0C6E1B}"/>
              </a:ext>
            </a:extLst>
          </p:cNvPr>
          <p:cNvSpPr>
            <a:spLocks noGrp="1"/>
          </p:cNvSpPr>
          <p:nvPr>
            <p:ph type="body" idx="1"/>
          </p:nvPr>
        </p:nvSpPr>
        <p:spPr>
          <a:xfrm>
            <a:off x="912585" y="1673224"/>
            <a:ext cx="10192657" cy="39147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47AA2-6BFE-F04A-8258-381B24A99A21}"/>
              </a:ext>
            </a:extLst>
          </p:cNvPr>
          <p:cNvSpPr>
            <a:spLocks noGrp="1"/>
          </p:cNvSpPr>
          <p:nvPr>
            <p:ph type="dt" sz="half" idx="2"/>
          </p:nvPr>
        </p:nvSpPr>
        <p:spPr>
          <a:xfrm>
            <a:off x="342904" y="6399891"/>
            <a:ext cx="2743200" cy="365125"/>
          </a:xfrm>
          <a:prstGeom prst="rect">
            <a:avLst/>
          </a:prstGeom>
        </p:spPr>
        <p:txBody>
          <a:bodyPr vert="horz" lIns="91440" tIns="45720" rIns="91440" bIns="45720" rtlCol="0" anchor="ctr"/>
          <a:lstStyle>
            <a:lvl1pPr algn="l">
              <a:defRPr sz="1050" b="0" i="0">
                <a:solidFill>
                  <a:srgbClr val="007DBB"/>
                </a:solidFill>
                <a:latin typeface="Arial" panose="020B0604020202020204" pitchFamily="34" charset="0"/>
                <a:cs typeface="Arial" panose="020B0604020202020204" pitchFamily="34" charset="0"/>
              </a:defRPr>
            </a:lvl1pPr>
          </a:lstStyle>
          <a:p>
            <a:r>
              <a:rPr lang="en-US"/>
              <a:t>Ipsunember XX, 202X</a:t>
            </a:r>
          </a:p>
        </p:txBody>
      </p:sp>
      <p:sp>
        <p:nvSpPr>
          <p:cNvPr id="6" name="Slide Number Placeholder 5">
            <a:extLst>
              <a:ext uri="{FF2B5EF4-FFF2-40B4-BE49-F238E27FC236}">
                <a16:creationId xmlns:a16="http://schemas.microsoft.com/office/drawing/2014/main" id="{06FF60DE-F467-5A4D-97D4-1ED60328B15C}"/>
              </a:ext>
            </a:extLst>
          </p:cNvPr>
          <p:cNvSpPr>
            <a:spLocks noGrp="1"/>
          </p:cNvSpPr>
          <p:nvPr>
            <p:ph type="sldNum" sz="quarter" idx="4"/>
          </p:nvPr>
        </p:nvSpPr>
        <p:spPr>
          <a:xfrm>
            <a:off x="4724400" y="6399892"/>
            <a:ext cx="2743200" cy="365125"/>
          </a:xfrm>
          <a:prstGeom prst="rect">
            <a:avLst/>
          </a:prstGeom>
        </p:spPr>
        <p:txBody>
          <a:bodyPr vert="horz" lIns="91440" tIns="45720" rIns="91440" bIns="45720" rtlCol="0" anchor="ctr"/>
          <a:lstStyle>
            <a:lvl1pPr algn="ctr">
              <a:defRPr sz="1050" b="0" i="0">
                <a:solidFill>
                  <a:srgbClr val="007DBB"/>
                </a:solidFill>
                <a:latin typeface="Arial" panose="020B0604020202020204" pitchFamily="34" charset="0"/>
                <a:cs typeface="Arial" panose="020B0604020202020204" pitchFamily="34" charset="0"/>
              </a:defRPr>
            </a:lvl1pPr>
          </a:lstStyle>
          <a:p>
            <a:fld id="{2C451916-448D-084F-871F-01BF4E2B7E7A}" type="slidenum">
              <a:rPr lang="en-US" smtClean="0"/>
              <a:pPr/>
              <a:t>‹#›</a:t>
            </a:fld>
            <a:endParaRPr lang="en-US"/>
          </a:p>
        </p:txBody>
      </p:sp>
      <p:sp>
        <p:nvSpPr>
          <p:cNvPr id="5" name="Footer Placeholder 4">
            <a:extLst>
              <a:ext uri="{FF2B5EF4-FFF2-40B4-BE49-F238E27FC236}">
                <a16:creationId xmlns:a16="http://schemas.microsoft.com/office/drawing/2014/main" id="{384057A9-0926-7841-86C9-8895334BDF52}"/>
              </a:ext>
            </a:extLst>
          </p:cNvPr>
          <p:cNvSpPr>
            <a:spLocks noGrp="1"/>
          </p:cNvSpPr>
          <p:nvPr>
            <p:ph type="ftr" sz="quarter" idx="3"/>
          </p:nvPr>
        </p:nvSpPr>
        <p:spPr>
          <a:xfrm>
            <a:off x="7739741" y="6399892"/>
            <a:ext cx="4114800" cy="365125"/>
          </a:xfrm>
          <a:prstGeom prst="rect">
            <a:avLst/>
          </a:prstGeom>
        </p:spPr>
        <p:txBody>
          <a:bodyPr vert="horz" lIns="91440" tIns="45720" rIns="91440" bIns="45720" rtlCol="0" anchor="ctr"/>
          <a:lstStyle>
            <a:lvl1pPr algn="r">
              <a:defRPr sz="1050" b="0" i="0">
                <a:solidFill>
                  <a:srgbClr val="007DBB"/>
                </a:solidFill>
                <a:latin typeface="Arial" panose="020B0604020202020204" pitchFamily="34" charset="0"/>
                <a:cs typeface="Arial" panose="020B0604020202020204" pitchFamily="34" charset="0"/>
              </a:defRPr>
            </a:lvl1pPr>
          </a:lstStyle>
          <a:p>
            <a:r>
              <a:rPr lang="en-US"/>
              <a:t>Center for </a:t>
            </a:r>
            <a:r>
              <a:rPr lang="en-US" err="1"/>
              <a:t>Xxxxxx</a:t>
            </a:r>
            <a:r>
              <a:rPr lang="en-US"/>
              <a:t> </a:t>
            </a:r>
            <a:r>
              <a:rPr lang="en-US" err="1"/>
              <a:t>Xxxxx</a:t>
            </a:r>
            <a:r>
              <a:rPr lang="en-US"/>
              <a:t> </a:t>
            </a:r>
            <a:r>
              <a:rPr lang="en-US" err="1"/>
              <a:t>Xxxxxxxxxxxxxxxxxx</a:t>
            </a:r>
            <a:endParaRPr lang="en-US"/>
          </a:p>
        </p:txBody>
      </p:sp>
    </p:spTree>
    <p:extLst>
      <p:ext uri="{BB962C8B-B14F-4D97-AF65-F5344CB8AC3E}">
        <p14:creationId xmlns:p14="http://schemas.microsoft.com/office/powerpoint/2010/main" val="39823750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defTabSz="914400" rtl="0" eaLnBrk="1" latinLnBrk="0" hangingPunct="1">
        <a:lnSpc>
          <a:spcPct val="90000"/>
        </a:lnSpc>
        <a:spcBef>
          <a:spcPct val="0"/>
        </a:spcBef>
        <a:buNone/>
        <a:defRPr sz="3000" b="1" kern="1200">
          <a:solidFill>
            <a:srgbClr val="007DB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DBB"/>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DBB"/>
        </a:buClr>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DB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DB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DB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8FF844-5964-20A6-4774-8189F956D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81E0DE0-0847-FFF8-70F1-B416D1238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BB4DD5C-4E79-84FD-2FAF-7D2B5CD0C50F}"/>
              </a:ext>
            </a:extLst>
          </p:cNvPr>
          <p:cNvSpPr>
            <a:spLocks noGrp="1"/>
          </p:cNvSpPr>
          <p:nvPr>
            <p:ph type="dt" sz="half" idx="2"/>
          </p:nvPr>
        </p:nvSpPr>
        <p:spPr>
          <a:xfrm>
            <a:off x="6006102" y="6345656"/>
            <a:ext cx="2743200" cy="365125"/>
          </a:xfrm>
          <a:prstGeom prst="rect">
            <a:avLst/>
          </a:prstGeom>
        </p:spPr>
        <p:txBody>
          <a:bodyPr vert="horz" lIns="91440" tIns="45720" rIns="91440" bIns="45720" rtlCol="0" anchor="ctr"/>
          <a:lstStyle>
            <a:lvl1pPr algn="l">
              <a:defRPr sz="1000" b="0" i="0">
                <a:solidFill>
                  <a:schemeClr val="tx1">
                    <a:tint val="82000"/>
                  </a:schemeClr>
                </a:solidFill>
                <a:latin typeface="Century Gothic" panose="020B0502020202020204" pitchFamily="34" charset="0"/>
              </a:defRPr>
            </a:lvl1pPr>
          </a:lstStyle>
          <a:p>
            <a:fld id="{1A61CDE9-132B-0945-9191-8768080C47D1}" type="datetime1">
              <a:rPr lang="en-US" smtClean="0"/>
              <a:pPr/>
              <a:t>5/5/2026</a:t>
            </a:fld>
            <a:endParaRPr lang="en-US" dirty="0"/>
          </a:p>
        </p:txBody>
      </p:sp>
      <p:sp>
        <p:nvSpPr>
          <p:cNvPr id="5" name="Footer Placeholder 4">
            <a:extLst>
              <a:ext uri="{FF2B5EF4-FFF2-40B4-BE49-F238E27FC236}">
                <a16:creationId xmlns:a16="http://schemas.microsoft.com/office/drawing/2014/main" id="{F5A6CEDF-E0D7-FC38-1DB7-0F0BFD0741C9}"/>
              </a:ext>
            </a:extLst>
          </p:cNvPr>
          <p:cNvSpPr>
            <a:spLocks noGrp="1"/>
          </p:cNvSpPr>
          <p:nvPr>
            <p:ph type="ftr" sz="quarter" idx="3"/>
          </p:nvPr>
        </p:nvSpPr>
        <p:spPr>
          <a:xfrm>
            <a:off x="838200" y="6345656"/>
            <a:ext cx="4114800" cy="365125"/>
          </a:xfrm>
          <a:prstGeom prst="rect">
            <a:avLst/>
          </a:prstGeom>
        </p:spPr>
        <p:txBody>
          <a:bodyPr vert="horz" lIns="91440" tIns="45720" rIns="91440" bIns="45720" rtlCol="0" anchor="ctr"/>
          <a:lstStyle>
            <a:lvl1pPr algn="l">
              <a:defRPr sz="1000" b="0" i="0">
                <a:solidFill>
                  <a:schemeClr val="tx1">
                    <a:tint val="82000"/>
                  </a:schemeClr>
                </a:solidFill>
                <a:latin typeface="Century Gothic" panose="020B0502020202020204" pitchFamily="34" charset="0"/>
              </a:defRPr>
            </a:lvl1pPr>
          </a:lstStyle>
          <a:p>
            <a:r>
              <a:rPr lang="en-US" dirty="0"/>
              <a:t>CHILDREN’S NATIONAL HOSPITAL</a:t>
            </a:r>
          </a:p>
        </p:txBody>
      </p:sp>
    </p:spTree>
    <p:extLst>
      <p:ext uri="{BB962C8B-B14F-4D97-AF65-F5344CB8AC3E}">
        <p14:creationId xmlns:p14="http://schemas.microsoft.com/office/powerpoint/2010/main" val="30800326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Lst>
  <p:hf sldNum="0" hdr="0" dt="0"/>
  <p:txStyles>
    <p:titleStyle>
      <a:lvl1pPr algn="l" defTabSz="914400" rtl="0" eaLnBrk="1" latinLnBrk="0" hangingPunct="1">
        <a:lnSpc>
          <a:spcPct val="90000"/>
        </a:lnSpc>
        <a:spcBef>
          <a:spcPct val="0"/>
        </a:spcBef>
        <a:buNone/>
        <a:defRPr sz="4000" b="0" i="0" kern="1200" spc="-90" baseline="0">
          <a:solidFill>
            <a:srgbClr val="63544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6974229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B9151-A683-A67A-420D-A5815DC6B6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276B6-2713-9390-0549-5A2E99FBAE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DA2B1-545E-B4A5-3FB4-763580D0E2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22D8E0-EFF9-42B9-9D3F-7CDA2EEAF855}" type="datetimeFigureOut">
              <a:rPr lang="en-US" smtClean="0"/>
              <a:t>5/5/2026</a:t>
            </a:fld>
            <a:endParaRPr lang="en-US"/>
          </a:p>
        </p:txBody>
      </p:sp>
      <p:sp>
        <p:nvSpPr>
          <p:cNvPr id="5" name="Footer Placeholder 4">
            <a:extLst>
              <a:ext uri="{FF2B5EF4-FFF2-40B4-BE49-F238E27FC236}">
                <a16:creationId xmlns:a16="http://schemas.microsoft.com/office/drawing/2014/main" id="{A99CB79B-B4E9-4990-FA30-EC522762A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9A0879D-CE11-77F9-85B0-00CEF8FA6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82CB6D-8528-4BF6-9A81-F1DA06584073}" type="slidenum">
              <a:rPr lang="en-US" smtClean="0"/>
              <a:t>‹#›</a:t>
            </a:fld>
            <a:endParaRPr lang="en-US"/>
          </a:p>
        </p:txBody>
      </p:sp>
    </p:spTree>
    <p:extLst>
      <p:ext uri="{BB962C8B-B14F-4D97-AF65-F5344CB8AC3E}">
        <p14:creationId xmlns:p14="http://schemas.microsoft.com/office/powerpoint/2010/main" val="10529134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s://cure.ncats.io/"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ure.ncats.io/"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hyperlink" Target="https://cure.ncats.io/"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hyperlink" Target="https://www.fda.gov/about-fda/office-chief-medical-officer/office-orphan-products-development" TargetMode="External"/><Relationship Id="rId3" Type="http://schemas.openxmlformats.org/officeDocument/2006/relationships/hyperlink" Target="https://www.fda.gov/drugs/guidances-drugs/guidance-documents-rare-disease-drug-development" TargetMode="External"/><Relationship Id="rId7" Type="http://schemas.openxmlformats.org/officeDocument/2006/relationships/hyperlink" Target="https://www.fda.gov/industry/medical-products-rare-diseases-and-conditions/fda-rare-disease-innovation-hub"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https://www.fda.gov/drugs/investigational-new-drug-ind-application/information-sponsor-investigators-submitting-investigational-new-drug-applications-inds" TargetMode="External"/><Relationship Id="rId11" Type="http://schemas.openxmlformats.org/officeDocument/2006/relationships/image" Target="../media/image50.png"/><Relationship Id="rId5" Type="http://schemas.openxmlformats.org/officeDocument/2006/relationships/hyperlink" Target="https://www.fda.gov/drugs/cder-small-business-industry-assistance-sbia/small-business-and-industry-assistance-frequently-asked-questions-pre-investigational-new-drug-ind" TargetMode="External"/><Relationship Id="rId10" Type="http://schemas.openxmlformats.org/officeDocument/2006/relationships/image" Target="../media/image49.png"/><Relationship Id="rId4" Type="http://schemas.openxmlformats.org/officeDocument/2006/relationships/hyperlink" Target="https://www.fda.gov/regulatory-information/search-fda-guidance-documents/rare-diseases-early-drug-development-and-role-pre-ind-meetings" TargetMode="External"/><Relationship Id="rId9" Type="http://schemas.openxmlformats.org/officeDocument/2006/relationships/hyperlink" Target="https://erequest.navigator.reaganudall.org/#/home/landin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hyperlink" Target="https://urldefense.com/v3/__https:/www.ncbi.nlm.nih.gov/books/NBK482130/__;!!FMDslA!dr1KdVTCKfrDkmqSSiC8yY7fxet5SktsMRZiKqJZiMPtTaSPqHj5jJK-OVixcRwSJyEPknhkC9S2T1M4DpKtxzPP9Q$" TargetMode="External"/><Relationship Id="rId2" Type="http://schemas.openxmlformats.org/officeDocument/2006/relationships/hyperlink" Target="https://www.ncbi.nlm.nih.gov/books/NBK448168/" TargetMode="External"/><Relationship Id="rId1" Type="http://schemas.openxmlformats.org/officeDocument/2006/relationships/slideLayout" Target="../slideLayouts/slideLayout37.xml"/><Relationship Id="rId5" Type="http://schemas.openxmlformats.org/officeDocument/2006/relationships/hyperlink" Target="https://www.cureswithinreach.org/" TargetMode="External"/><Relationship Id="rId4" Type="http://schemas.openxmlformats.org/officeDocument/2006/relationships/hyperlink" Target="https://doi.org/10.1038/s41420-021-00412-4"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6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hyperlink" Target="https://onlinelibrary.wiley.com/doi/10.1002/ajmg.c.32153#ajmgc32153-bib-0017" TargetMode="External"/><Relationship Id="rId2" Type="http://schemas.openxmlformats.org/officeDocument/2006/relationships/hyperlink" Target="https://onlinelibrary.wiley.com/doi/10.1002/ajmg.c.32153#ajmgc32153-bib-0015"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tango2research.org/wp-content/uploads/2023/03/Natural-history-of-TANGO2-deficiency-disorder-Baseline-assessment-of-73-patients.pdf" TargetMode="External"/><Relationship Id="rId1" Type="http://schemas.openxmlformats.org/officeDocument/2006/relationships/slideLayout" Target="../slideLayouts/slideLayout62.xml"/><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image" Target="../media/image86.jpeg"/><Relationship Id="rId1" Type="http://schemas.openxmlformats.org/officeDocument/2006/relationships/slideLayout" Target="../slideLayouts/slideLayout6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svg"/></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8" Type="http://schemas.openxmlformats.org/officeDocument/2006/relationships/image" Target="../media/image95.jpeg"/><Relationship Id="rId3" Type="http://schemas.microsoft.com/office/2007/relationships/media" Target="../media/media2.mp4"/><Relationship Id="rId7"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97.jpeg"/><Relationship Id="rId4" Type="http://schemas.openxmlformats.org/officeDocument/2006/relationships/video" Target="../media/media2.mp4"/><Relationship Id="rId9"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62.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2.png"/><Relationship Id="rId1" Type="http://schemas.openxmlformats.org/officeDocument/2006/relationships/slideLayout" Target="../slideLayouts/slideLayout6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443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D24D-D321-B8C6-1C35-A1E92B452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EA82B-BCA5-CFB8-01E8-578CDAB2CEED}"/>
              </a:ext>
            </a:extLst>
          </p:cNvPr>
          <p:cNvSpPr>
            <a:spLocks noGrp="1"/>
          </p:cNvSpPr>
          <p:nvPr>
            <p:ph type="title"/>
          </p:nvPr>
        </p:nvSpPr>
        <p:spPr>
          <a:xfrm>
            <a:off x="346877" y="1053659"/>
            <a:ext cx="10515600" cy="548640"/>
          </a:xfrm>
        </p:spPr>
        <p:txBody>
          <a:bodyPr/>
          <a:lstStyle/>
          <a:p>
            <a:r>
              <a:rPr lang="en-US">
                <a:latin typeface="Merriweather"/>
                <a:cs typeface="Arial"/>
              </a:rPr>
              <a:t>How to Pursue Repurposing (as an Investigator)?</a:t>
            </a:r>
            <a:endParaRPr lang="en-US"/>
          </a:p>
        </p:txBody>
      </p:sp>
      <p:sp>
        <p:nvSpPr>
          <p:cNvPr id="3" name="Content Placeholder 2">
            <a:extLst>
              <a:ext uri="{FF2B5EF4-FFF2-40B4-BE49-F238E27FC236}">
                <a16:creationId xmlns:a16="http://schemas.microsoft.com/office/drawing/2014/main" id="{EC6C8E5B-D7DC-D898-65AA-B4BB82C0E9D7}"/>
              </a:ext>
            </a:extLst>
          </p:cNvPr>
          <p:cNvSpPr>
            <a:spLocks noGrp="1"/>
          </p:cNvSpPr>
          <p:nvPr>
            <p:ph sz="half" idx="1"/>
          </p:nvPr>
        </p:nvSpPr>
        <p:spPr>
          <a:xfrm>
            <a:off x="906440" y="1675497"/>
            <a:ext cx="3200400" cy="4351338"/>
          </a:xfrm>
        </p:spPr>
        <p:txBody>
          <a:bodyPr>
            <a:normAutofit/>
          </a:bodyPr>
          <a:lstStyle/>
          <a:p>
            <a:pPr marL="0" indent="0">
              <a:buNone/>
            </a:pPr>
            <a:r>
              <a:rPr lang="en-US" b="1"/>
              <a:t>Hypothesis</a:t>
            </a:r>
          </a:p>
          <a:p>
            <a:r>
              <a:rPr lang="en-US"/>
              <a:t>Mechanism</a:t>
            </a:r>
          </a:p>
          <a:p>
            <a:r>
              <a:rPr lang="en-US"/>
              <a:t>High-Throughput Screens</a:t>
            </a:r>
          </a:p>
          <a:p>
            <a:r>
              <a:rPr lang="en-US"/>
              <a:t>CURE ID</a:t>
            </a:r>
          </a:p>
          <a:p>
            <a:r>
              <a:rPr lang="en-US"/>
              <a:t>Published evidence</a:t>
            </a:r>
          </a:p>
          <a:p>
            <a:r>
              <a:rPr lang="en-US"/>
              <a:t>Computational models</a:t>
            </a:r>
          </a:p>
        </p:txBody>
      </p:sp>
      <p:sp>
        <p:nvSpPr>
          <p:cNvPr id="4" name="Content Placeholder 3">
            <a:extLst>
              <a:ext uri="{FF2B5EF4-FFF2-40B4-BE49-F238E27FC236}">
                <a16:creationId xmlns:a16="http://schemas.microsoft.com/office/drawing/2014/main" id="{3AD93F43-A496-7236-A1CB-B2E0FFFCE2AE}"/>
              </a:ext>
            </a:extLst>
          </p:cNvPr>
          <p:cNvSpPr>
            <a:spLocks noGrp="1"/>
          </p:cNvSpPr>
          <p:nvPr>
            <p:ph sz="half" idx="2"/>
          </p:nvPr>
        </p:nvSpPr>
        <p:spPr>
          <a:xfrm>
            <a:off x="3932663" y="1698212"/>
            <a:ext cx="3374577" cy="4351338"/>
          </a:xfrm>
        </p:spPr>
        <p:txBody>
          <a:bodyPr>
            <a:normAutofit/>
          </a:bodyPr>
          <a:lstStyle/>
          <a:p>
            <a:pPr marL="0" indent="0">
              <a:buNone/>
            </a:pPr>
            <a:r>
              <a:rPr lang="en-US" b="1"/>
              <a:t>Proof of Concept </a:t>
            </a:r>
            <a:endParaRPr lang="en-US"/>
          </a:p>
          <a:p>
            <a:r>
              <a:rPr lang="en-US"/>
              <a:t>Expanded Access</a:t>
            </a:r>
          </a:p>
          <a:p>
            <a:pPr lvl="1"/>
            <a:r>
              <a:rPr lang="en-US"/>
              <a:t>Single Patient IND</a:t>
            </a:r>
          </a:p>
          <a:p>
            <a:pPr lvl="1"/>
            <a:r>
              <a:rPr lang="en-US"/>
              <a:t>Intermediate Size Treatment INDs</a:t>
            </a:r>
          </a:p>
          <a:p>
            <a:r>
              <a:rPr lang="en-US"/>
              <a:t>Real World Data/Evidence</a:t>
            </a:r>
          </a:p>
        </p:txBody>
      </p:sp>
      <p:sp>
        <p:nvSpPr>
          <p:cNvPr id="5" name="Text Placeholder 4">
            <a:extLst>
              <a:ext uri="{FF2B5EF4-FFF2-40B4-BE49-F238E27FC236}">
                <a16:creationId xmlns:a16="http://schemas.microsoft.com/office/drawing/2014/main" id="{6A58A3DA-AF2C-034D-B487-33378B6F1865}"/>
              </a:ext>
            </a:extLst>
          </p:cNvPr>
          <p:cNvSpPr>
            <a:spLocks noGrp="1"/>
          </p:cNvSpPr>
          <p:nvPr>
            <p:ph sz="quarter" idx="14"/>
          </p:nvPr>
        </p:nvSpPr>
        <p:spPr>
          <a:xfrm>
            <a:off x="7467600" y="1698212"/>
            <a:ext cx="3926103" cy="4701679"/>
          </a:xfrm>
        </p:spPr>
        <p:txBody>
          <a:bodyPr>
            <a:normAutofit fontScale="92500" lnSpcReduction="20000"/>
          </a:bodyPr>
          <a:lstStyle/>
          <a:p>
            <a:pPr marL="0" indent="0">
              <a:buNone/>
            </a:pPr>
            <a:r>
              <a:rPr lang="en-US" b="1"/>
              <a:t>Investigational INDs/FDA Approval</a:t>
            </a:r>
            <a:endParaRPr lang="en-US"/>
          </a:p>
          <a:p>
            <a:r>
              <a:rPr lang="en-US"/>
              <a:t>Meet with FDA early and often, including pre-IND, to build a </a:t>
            </a:r>
            <a:r>
              <a:rPr lang="en-US" i="1"/>
              <a:t>regulatory-oriented</a:t>
            </a:r>
            <a:r>
              <a:rPr lang="en-US"/>
              <a:t> study &amp; development plan</a:t>
            </a:r>
          </a:p>
          <a:p>
            <a:r>
              <a:rPr lang="en-US"/>
              <a:t>505(b)(2): Bridge to a “Listed Drug”, or rely on published literature</a:t>
            </a:r>
          </a:p>
          <a:p>
            <a:r>
              <a:rPr lang="en-US"/>
              <a:t>505(b)(1): Partner with Commercial Sponsor or obtain Right of Reference</a:t>
            </a:r>
          </a:p>
          <a:p>
            <a:endParaRPr lang="en-US"/>
          </a:p>
          <a:p>
            <a:endParaRPr lang="en-US"/>
          </a:p>
        </p:txBody>
      </p:sp>
      <p:sp>
        <p:nvSpPr>
          <p:cNvPr id="7" name="Slide Number Placeholder 6">
            <a:extLst>
              <a:ext uri="{FF2B5EF4-FFF2-40B4-BE49-F238E27FC236}">
                <a16:creationId xmlns:a16="http://schemas.microsoft.com/office/drawing/2014/main" id="{98D0341A-65E8-CC7F-BA7C-AA0FC76A2541}"/>
              </a:ext>
            </a:extLst>
          </p:cNvPr>
          <p:cNvSpPr>
            <a:spLocks noGrp="1"/>
          </p:cNvSpPr>
          <p:nvPr>
            <p:ph type="sldNum" sz="quarter" idx="12"/>
          </p:nvPr>
        </p:nvSpPr>
        <p:spPr>
          <a:xfrm>
            <a:off x="4724400" y="6399892"/>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7E007D1A-322D-4AA1-55A0-4938D3950ACB}"/>
              </a:ext>
            </a:extLst>
          </p:cNvPr>
          <p:cNvSpPr/>
          <p:nvPr/>
        </p:nvSpPr>
        <p:spPr>
          <a:xfrm>
            <a:off x="798297" y="3485216"/>
            <a:ext cx="3026223" cy="6258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07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B07856-D4CD-CC8F-B114-B06691FDBFEE}"/>
              </a:ext>
            </a:extLst>
          </p:cNvPr>
          <p:cNvPicPr>
            <a:picLocks noGrp="1" noRot="1" noChangeAspect="1" noMove="1" noResize="1" noEditPoints="1" noAdjustHandles="1" noChangeArrowheads="1" noChangeShapeType="1" noCrop="1"/>
          </p:cNvPicPr>
          <p:nvPr>
            <p:ph idx="1"/>
          </p:nvPr>
        </p:nvPicPr>
        <p:blipFill>
          <a:blip r:embed="rId2"/>
          <a:srcRect/>
          <a:stretch>
            <a:fillRect/>
          </a:stretch>
        </p:blipFill>
        <p:spPr>
          <a:xfrm>
            <a:off x="20" y="1"/>
            <a:ext cx="12191979" cy="6858000"/>
          </a:xfrm>
          <a:prstGeom prst="rect">
            <a:avLst/>
          </a:prstGeom>
        </p:spPr>
      </p:pic>
      <p:grpSp>
        <p:nvGrpSpPr>
          <p:cNvPr id="9" name="Group 8">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0B09E7FD-2B6F-4960-43F6-D7EC94FCACC2}"/>
              </a:ext>
            </a:extLst>
          </p:cNvPr>
          <p:cNvPicPr>
            <a:picLocks noChangeAspect="1"/>
          </p:cNvPicPr>
          <p:nvPr/>
        </p:nvPicPr>
        <p:blipFill>
          <a:blip r:embed="rId3"/>
          <a:stretch>
            <a:fillRect/>
          </a:stretch>
        </p:blipFill>
        <p:spPr>
          <a:xfrm>
            <a:off x="11055311" y="4466551"/>
            <a:ext cx="776009" cy="776009"/>
          </a:xfrm>
          <a:prstGeom prst="rect">
            <a:avLst/>
          </a:prstGeom>
        </p:spPr>
      </p:pic>
      <p:sp>
        <p:nvSpPr>
          <p:cNvPr id="3" name="TextBox 2">
            <a:extLst>
              <a:ext uri="{FF2B5EF4-FFF2-40B4-BE49-F238E27FC236}">
                <a16:creationId xmlns:a16="http://schemas.microsoft.com/office/drawing/2014/main" id="{1BF75A5A-6430-3F03-0501-26B3F159947C}"/>
              </a:ext>
            </a:extLst>
          </p:cNvPr>
          <p:cNvSpPr txBox="1"/>
          <p:nvPr/>
        </p:nvSpPr>
        <p:spPr>
          <a:xfrm>
            <a:off x="2675127" y="6145458"/>
            <a:ext cx="43057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https://cure.ncats.io</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3463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F4FA-4F8A-CEB5-148C-C5519A852C0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7B7087-BD69-E675-B8BC-57885991FB88}"/>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ABE24F7-6D02-7EEE-45CA-147650C3D676}"/>
              </a:ext>
            </a:extLst>
          </p:cNvPr>
          <p:cNvSpPr txBox="1"/>
          <p:nvPr/>
        </p:nvSpPr>
        <p:spPr>
          <a:xfrm>
            <a:off x="2675127" y="6145458"/>
            <a:ext cx="43057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https://cure.ncats.io</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8F4BB71A-5FC9-4B0A-D483-1FDF72F6E119}"/>
              </a:ext>
            </a:extLst>
          </p:cNvPr>
          <p:cNvPicPr>
            <a:picLocks noChangeAspect="1"/>
          </p:cNvPicPr>
          <p:nvPr/>
        </p:nvPicPr>
        <p:blipFill>
          <a:blip r:embed="rId4"/>
          <a:stretch>
            <a:fillRect/>
          </a:stretch>
        </p:blipFill>
        <p:spPr>
          <a:xfrm>
            <a:off x="10628591" y="331431"/>
            <a:ext cx="1096049" cy="1096049"/>
          </a:xfrm>
          <a:prstGeom prst="rect">
            <a:avLst/>
          </a:prstGeom>
        </p:spPr>
      </p:pic>
    </p:spTree>
    <p:extLst>
      <p:ext uri="{BB962C8B-B14F-4D97-AF65-F5344CB8AC3E}">
        <p14:creationId xmlns:p14="http://schemas.microsoft.com/office/powerpoint/2010/main" val="228992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1E9A6-909A-251E-E2F5-3C96D9031545}"/>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7F2EF0-0071-928A-605D-C2DA4463ED83}"/>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8B0209E-E923-4323-01C1-A449F8D31F41}"/>
              </a:ext>
            </a:extLst>
          </p:cNvPr>
          <p:cNvSpPr txBox="1"/>
          <p:nvPr/>
        </p:nvSpPr>
        <p:spPr>
          <a:xfrm>
            <a:off x="2675127" y="6145458"/>
            <a:ext cx="430577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https://cure.ncats.io</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458D1BC-97B3-E546-9F4A-A3698D224B9C}"/>
              </a:ext>
            </a:extLst>
          </p:cNvPr>
          <p:cNvPicPr>
            <a:picLocks noChangeAspect="1"/>
          </p:cNvPicPr>
          <p:nvPr/>
        </p:nvPicPr>
        <p:blipFill>
          <a:blip r:embed="rId4"/>
          <a:stretch>
            <a:fillRect/>
          </a:stretch>
        </p:blipFill>
        <p:spPr>
          <a:xfrm>
            <a:off x="10913071" y="138391"/>
            <a:ext cx="1096049" cy="1096049"/>
          </a:xfrm>
          <a:prstGeom prst="rect">
            <a:avLst/>
          </a:prstGeom>
        </p:spPr>
      </p:pic>
    </p:spTree>
    <p:extLst>
      <p:ext uri="{BB962C8B-B14F-4D97-AF65-F5344CB8AC3E}">
        <p14:creationId xmlns:p14="http://schemas.microsoft.com/office/powerpoint/2010/main" val="3232508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6DA9D-B9B1-A98D-7801-1EB8EF12C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98D46-78CC-4764-DC83-E0F7804BB69D}"/>
              </a:ext>
            </a:extLst>
          </p:cNvPr>
          <p:cNvSpPr>
            <a:spLocks noGrp="1"/>
          </p:cNvSpPr>
          <p:nvPr>
            <p:ph type="title"/>
          </p:nvPr>
        </p:nvSpPr>
        <p:spPr>
          <a:xfrm>
            <a:off x="346877" y="1053659"/>
            <a:ext cx="10515600" cy="548640"/>
          </a:xfrm>
        </p:spPr>
        <p:txBody>
          <a:bodyPr/>
          <a:lstStyle/>
          <a:p>
            <a:r>
              <a:rPr lang="en-US">
                <a:latin typeface="Merriweather"/>
                <a:cs typeface="Arial"/>
              </a:rPr>
              <a:t>How to Pursue Repurposing (as an Investigator)?</a:t>
            </a:r>
            <a:endParaRPr lang="en-US"/>
          </a:p>
        </p:txBody>
      </p:sp>
      <p:sp>
        <p:nvSpPr>
          <p:cNvPr id="3" name="Content Placeholder 2">
            <a:extLst>
              <a:ext uri="{FF2B5EF4-FFF2-40B4-BE49-F238E27FC236}">
                <a16:creationId xmlns:a16="http://schemas.microsoft.com/office/drawing/2014/main" id="{9D9D7700-466D-7DB6-F348-2FD2E1B54B97}"/>
              </a:ext>
            </a:extLst>
          </p:cNvPr>
          <p:cNvSpPr>
            <a:spLocks noGrp="1"/>
          </p:cNvSpPr>
          <p:nvPr>
            <p:ph sz="half" idx="1"/>
          </p:nvPr>
        </p:nvSpPr>
        <p:spPr>
          <a:xfrm>
            <a:off x="906440" y="1675497"/>
            <a:ext cx="3200400" cy="4351338"/>
          </a:xfrm>
        </p:spPr>
        <p:txBody>
          <a:bodyPr>
            <a:normAutofit/>
          </a:bodyPr>
          <a:lstStyle/>
          <a:p>
            <a:pPr marL="0" indent="0">
              <a:buNone/>
            </a:pPr>
            <a:r>
              <a:rPr lang="en-US" b="1"/>
              <a:t>Hypothesis</a:t>
            </a:r>
          </a:p>
          <a:p>
            <a:r>
              <a:rPr lang="en-US"/>
              <a:t>Mechanism</a:t>
            </a:r>
          </a:p>
          <a:p>
            <a:r>
              <a:rPr lang="en-US"/>
              <a:t>High-Throughput Screens</a:t>
            </a:r>
          </a:p>
          <a:p>
            <a:r>
              <a:rPr lang="en-US"/>
              <a:t>CURE ID</a:t>
            </a:r>
          </a:p>
          <a:p>
            <a:r>
              <a:rPr lang="en-US"/>
              <a:t>Published evidence</a:t>
            </a:r>
          </a:p>
          <a:p>
            <a:r>
              <a:rPr lang="en-US"/>
              <a:t>Computational models</a:t>
            </a:r>
          </a:p>
        </p:txBody>
      </p:sp>
      <p:sp>
        <p:nvSpPr>
          <p:cNvPr id="4" name="Content Placeholder 3">
            <a:extLst>
              <a:ext uri="{FF2B5EF4-FFF2-40B4-BE49-F238E27FC236}">
                <a16:creationId xmlns:a16="http://schemas.microsoft.com/office/drawing/2014/main" id="{63B9399E-D500-A731-2207-FDC5B7DC8FCA}"/>
              </a:ext>
            </a:extLst>
          </p:cNvPr>
          <p:cNvSpPr>
            <a:spLocks noGrp="1"/>
          </p:cNvSpPr>
          <p:nvPr>
            <p:ph sz="half" idx="2"/>
          </p:nvPr>
        </p:nvSpPr>
        <p:spPr>
          <a:xfrm>
            <a:off x="3932663" y="1698212"/>
            <a:ext cx="3374577" cy="4351338"/>
          </a:xfrm>
        </p:spPr>
        <p:txBody>
          <a:bodyPr>
            <a:normAutofit/>
          </a:bodyPr>
          <a:lstStyle/>
          <a:p>
            <a:pPr marL="0" indent="0">
              <a:buNone/>
            </a:pPr>
            <a:r>
              <a:rPr lang="en-US" b="1"/>
              <a:t>Proof of Concept </a:t>
            </a:r>
            <a:endParaRPr lang="en-US"/>
          </a:p>
          <a:p>
            <a:r>
              <a:rPr lang="en-US"/>
              <a:t>Expanded Access</a:t>
            </a:r>
          </a:p>
          <a:p>
            <a:pPr lvl="1"/>
            <a:r>
              <a:rPr lang="en-US"/>
              <a:t>Single Patient IND</a:t>
            </a:r>
          </a:p>
          <a:p>
            <a:pPr lvl="1"/>
            <a:r>
              <a:rPr lang="en-US"/>
              <a:t>Intermediate Size Treatment INDs</a:t>
            </a:r>
          </a:p>
          <a:p>
            <a:r>
              <a:rPr lang="en-US"/>
              <a:t>Real World Data/Evidence</a:t>
            </a:r>
          </a:p>
        </p:txBody>
      </p:sp>
      <p:sp>
        <p:nvSpPr>
          <p:cNvPr id="5" name="Text Placeholder 4">
            <a:extLst>
              <a:ext uri="{FF2B5EF4-FFF2-40B4-BE49-F238E27FC236}">
                <a16:creationId xmlns:a16="http://schemas.microsoft.com/office/drawing/2014/main" id="{77BA14DF-E000-E7E7-7C46-1BF91B045ABB}"/>
              </a:ext>
            </a:extLst>
          </p:cNvPr>
          <p:cNvSpPr>
            <a:spLocks noGrp="1"/>
          </p:cNvSpPr>
          <p:nvPr>
            <p:ph sz="quarter" idx="14"/>
          </p:nvPr>
        </p:nvSpPr>
        <p:spPr>
          <a:xfrm>
            <a:off x="7467600" y="1698212"/>
            <a:ext cx="3926103" cy="4701679"/>
          </a:xfrm>
        </p:spPr>
        <p:txBody>
          <a:bodyPr>
            <a:normAutofit fontScale="92500" lnSpcReduction="20000"/>
          </a:bodyPr>
          <a:lstStyle/>
          <a:p>
            <a:pPr marL="0" indent="0">
              <a:buNone/>
            </a:pPr>
            <a:r>
              <a:rPr lang="en-US" b="1"/>
              <a:t>Investigational INDs/FDA Approval</a:t>
            </a:r>
            <a:endParaRPr lang="en-US"/>
          </a:p>
          <a:p>
            <a:r>
              <a:rPr lang="en-US"/>
              <a:t>Meet with FDA early and often, including pre-IND, to build a </a:t>
            </a:r>
            <a:r>
              <a:rPr lang="en-US" i="1"/>
              <a:t>regulatory-oriented</a:t>
            </a:r>
            <a:r>
              <a:rPr lang="en-US"/>
              <a:t> study &amp; development plan</a:t>
            </a:r>
          </a:p>
          <a:p>
            <a:r>
              <a:rPr lang="en-US"/>
              <a:t>505(b)(2): Bridge to a “Listed Drug”, or rely on published literature</a:t>
            </a:r>
          </a:p>
          <a:p>
            <a:r>
              <a:rPr lang="en-US"/>
              <a:t>505(b)(1): Partner with Commercial Sponsor or obtain Right of Reference</a:t>
            </a:r>
          </a:p>
          <a:p>
            <a:endParaRPr lang="en-US"/>
          </a:p>
          <a:p>
            <a:endParaRPr lang="en-US"/>
          </a:p>
        </p:txBody>
      </p:sp>
      <p:sp>
        <p:nvSpPr>
          <p:cNvPr id="7" name="Slide Number Placeholder 6">
            <a:extLst>
              <a:ext uri="{FF2B5EF4-FFF2-40B4-BE49-F238E27FC236}">
                <a16:creationId xmlns:a16="http://schemas.microsoft.com/office/drawing/2014/main" id="{BA1F81EA-FA85-F873-4D56-77DF811E240D}"/>
              </a:ext>
            </a:extLst>
          </p:cNvPr>
          <p:cNvSpPr>
            <a:spLocks noGrp="1"/>
          </p:cNvSpPr>
          <p:nvPr>
            <p:ph type="sldNum" sz="quarter" idx="12"/>
          </p:nvPr>
        </p:nvSpPr>
        <p:spPr>
          <a:xfrm>
            <a:off x="4724400" y="6399892"/>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8898E8D8-04EF-00E5-79F8-E72B891AADD2}"/>
              </a:ext>
            </a:extLst>
          </p:cNvPr>
          <p:cNvSpPr/>
          <p:nvPr/>
        </p:nvSpPr>
        <p:spPr>
          <a:xfrm>
            <a:off x="3932663" y="1602299"/>
            <a:ext cx="7620000" cy="479759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9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7C5C-7AFE-2732-0399-ACCB1EC89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376A2-E361-77ED-76EA-6CD7D2A573B8}"/>
              </a:ext>
            </a:extLst>
          </p:cNvPr>
          <p:cNvSpPr>
            <a:spLocks noGrp="1"/>
          </p:cNvSpPr>
          <p:nvPr>
            <p:ph type="title"/>
          </p:nvPr>
        </p:nvSpPr>
        <p:spPr/>
        <p:txBody>
          <a:bodyPr>
            <a:normAutofit/>
          </a:bodyPr>
          <a:lstStyle/>
          <a:p>
            <a:r>
              <a:rPr lang="en-US">
                <a:latin typeface="Merriweather"/>
                <a:cs typeface="Arial"/>
              </a:rPr>
              <a:t>Resources for Treatment and Investigational INDs</a:t>
            </a:r>
          </a:p>
        </p:txBody>
      </p:sp>
      <p:sp>
        <p:nvSpPr>
          <p:cNvPr id="3" name="Content Placeholder 2">
            <a:extLst>
              <a:ext uri="{FF2B5EF4-FFF2-40B4-BE49-F238E27FC236}">
                <a16:creationId xmlns:a16="http://schemas.microsoft.com/office/drawing/2014/main" id="{AF1D6CB7-5169-220F-1BBD-A9A1997420F5}"/>
              </a:ext>
            </a:extLst>
          </p:cNvPr>
          <p:cNvSpPr>
            <a:spLocks noGrp="1"/>
          </p:cNvSpPr>
          <p:nvPr>
            <p:ph idx="1"/>
          </p:nvPr>
        </p:nvSpPr>
        <p:spPr>
          <a:xfrm>
            <a:off x="346876" y="1741340"/>
            <a:ext cx="6737865" cy="4272884"/>
          </a:xfrm>
        </p:spPr>
        <p:txBody>
          <a:bodyPr>
            <a:normAutofit fontScale="77500" lnSpcReduction="20000"/>
          </a:bodyPr>
          <a:lstStyle/>
          <a:p>
            <a:r>
              <a:rPr lang="en-US" dirty="0">
                <a:hlinkClick r:id="rId3"/>
              </a:rPr>
              <a:t>FDA </a:t>
            </a:r>
            <a:r>
              <a:rPr lang="en-US" dirty="0" err="1">
                <a:hlinkClick r:id="rId3"/>
              </a:rPr>
              <a:t>Guidances</a:t>
            </a:r>
            <a:endParaRPr lang="en-US" dirty="0"/>
          </a:p>
          <a:p>
            <a:r>
              <a:rPr lang="en-US" dirty="0">
                <a:hlinkClick r:id="rId4"/>
              </a:rPr>
              <a:t>Pre-IND Meetings</a:t>
            </a:r>
            <a:r>
              <a:rPr lang="en-US" dirty="0"/>
              <a:t> and </a:t>
            </a:r>
            <a:r>
              <a:rPr lang="en-US" dirty="0">
                <a:hlinkClick r:id="rId5"/>
              </a:rPr>
              <a:t>FAQs</a:t>
            </a:r>
            <a:endParaRPr lang="en-US" dirty="0"/>
          </a:p>
          <a:p>
            <a:r>
              <a:rPr lang="en-US" dirty="0">
                <a:hlinkClick r:id="rId6"/>
              </a:rPr>
              <a:t>IND Submission Process</a:t>
            </a:r>
            <a:endParaRPr lang="en-US" dirty="0"/>
          </a:p>
          <a:p>
            <a:r>
              <a:rPr lang="en-US" dirty="0"/>
              <a:t>FDA </a:t>
            </a:r>
            <a:r>
              <a:rPr lang="en-US" dirty="0">
                <a:hlinkClick r:id="rId7"/>
              </a:rPr>
              <a:t>Rare Disease Innovation Hub</a:t>
            </a:r>
            <a:endParaRPr lang="en-US" dirty="0"/>
          </a:p>
          <a:p>
            <a:pPr lvl="1"/>
            <a:r>
              <a:rPr lang="en-US" dirty="0"/>
              <a:t>Rare Disease Innovation, Science, and Exploration (RISE) workshops, Rare Disease Evidence Principles (RDEP), patient engagement</a:t>
            </a:r>
          </a:p>
          <a:p>
            <a:r>
              <a:rPr lang="en-US" dirty="0">
                <a:hlinkClick r:id="rId8"/>
              </a:rPr>
              <a:t>Orphan Drug Act Incentives</a:t>
            </a:r>
            <a:endParaRPr lang="en-US" dirty="0"/>
          </a:p>
          <a:p>
            <a:pPr lvl="1"/>
            <a:r>
              <a:rPr lang="en-US" dirty="0"/>
              <a:t>Market exclusivity, tax credits, waiver of user-fees, protocol assistance</a:t>
            </a:r>
          </a:p>
          <a:p>
            <a:r>
              <a:rPr lang="en-US" dirty="0">
                <a:hlinkClick r:id="" action="ppaction://noaction"/>
              </a:rPr>
              <a:t>Accelerating Rare disease Cures (ARC) Program</a:t>
            </a:r>
          </a:p>
          <a:p>
            <a:pPr lvl="1"/>
            <a:r>
              <a:rPr lang="en-US" dirty="0">
                <a:hlinkClick r:id="" action="ppaction://noaction"/>
              </a:rPr>
              <a:t>Leader 3D Initiative</a:t>
            </a:r>
            <a:endParaRPr lang="en-US" dirty="0"/>
          </a:p>
          <a:p>
            <a:r>
              <a:rPr lang="en-US" dirty="0"/>
              <a:t>Reagan-Udall </a:t>
            </a:r>
            <a:r>
              <a:rPr lang="en-US" dirty="0">
                <a:hlinkClick r:id="rId9"/>
              </a:rPr>
              <a:t>Expanded Access </a:t>
            </a:r>
            <a:r>
              <a:rPr lang="en-US" dirty="0" err="1">
                <a:hlinkClick r:id="rId9"/>
              </a:rPr>
              <a:t>eRequest</a:t>
            </a: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8D3BB03-19DC-BF35-567E-90AF623740E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74DCE94F-545B-B279-26B9-D4E34EB7EF4E}"/>
              </a:ext>
            </a:extLst>
          </p:cNvPr>
          <p:cNvPicPr>
            <a:picLocks noChangeAspect="1"/>
          </p:cNvPicPr>
          <p:nvPr/>
        </p:nvPicPr>
        <p:blipFill>
          <a:blip r:embed="rId10"/>
          <a:stretch>
            <a:fillRect/>
          </a:stretch>
        </p:blipFill>
        <p:spPr>
          <a:xfrm>
            <a:off x="7643824" y="2275997"/>
            <a:ext cx="3940860" cy="3380118"/>
          </a:xfrm>
          <a:prstGeom prst="rect">
            <a:avLst/>
          </a:prstGeom>
        </p:spPr>
      </p:pic>
      <p:pic>
        <p:nvPicPr>
          <p:cNvPr id="8" name="Picture 7">
            <a:extLst>
              <a:ext uri="{FF2B5EF4-FFF2-40B4-BE49-F238E27FC236}">
                <a16:creationId xmlns:a16="http://schemas.microsoft.com/office/drawing/2014/main" id="{AD2A0476-8AD5-476F-5583-C348C5A8D716}"/>
              </a:ext>
            </a:extLst>
          </p:cNvPr>
          <p:cNvPicPr>
            <a:picLocks noChangeAspect="1"/>
          </p:cNvPicPr>
          <p:nvPr/>
        </p:nvPicPr>
        <p:blipFill>
          <a:blip r:embed="rId11"/>
          <a:stretch>
            <a:fillRect/>
          </a:stretch>
        </p:blipFill>
        <p:spPr>
          <a:xfrm>
            <a:off x="9748694" y="1668974"/>
            <a:ext cx="2096429" cy="2096429"/>
          </a:xfrm>
          <a:prstGeom prst="rect">
            <a:avLst/>
          </a:prstGeom>
          <a:effectLst/>
        </p:spPr>
      </p:pic>
    </p:spTree>
    <p:extLst>
      <p:ext uri="{BB962C8B-B14F-4D97-AF65-F5344CB8AC3E}">
        <p14:creationId xmlns:p14="http://schemas.microsoft.com/office/powerpoint/2010/main" val="2946426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1B175D-DE17-A631-070A-57840B5F22BF}"/>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943981-92E1-BBDF-37A9-9DA825A3EA69}"/>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89105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D7341C-0FA8-031F-5CF4-65F2FB9A9AEA}"/>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8E1218B-58DB-24ED-FD00-C7D888B27AA6}"/>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8576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A787EA-5B68-C7A2-0C85-B49E1369F08F}"/>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275DEE9-6DB0-ED11-C873-9D90218A5C53}"/>
              </a:ext>
            </a:extLst>
          </p:cNvPr>
          <p:cNvPicPr>
            <a:picLocks noGrp="1" noChangeAspect="1"/>
          </p:cNvPicPr>
          <p:nvPr>
            <p:ph idx="1"/>
          </p:nvPr>
        </p:nvPicPr>
        <p:blipFill>
          <a:blip r:embed="rId2"/>
          <a:srcRect t="54" r="-2" b="-2"/>
          <a:stretch>
            <a:fillRect/>
          </a:stretch>
        </p:blipFill>
        <p:spPr>
          <a:xfrm>
            <a:off x="-6588" y="10"/>
            <a:ext cx="12198588" cy="6857990"/>
          </a:xfrm>
          <a:prstGeom prst="rect">
            <a:avLst/>
          </a:prstGeom>
        </p:spPr>
      </p:pic>
    </p:spTree>
    <p:extLst>
      <p:ext uri="{BB962C8B-B14F-4D97-AF65-F5344CB8AC3E}">
        <p14:creationId xmlns:p14="http://schemas.microsoft.com/office/powerpoint/2010/main" val="373513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470A8A-8342-3349-ACA5-2E5FBC4C73D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0AEBBE-1A5C-21FB-BD9C-FADF033386D9}"/>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8472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316F-0610-4791-B2B4-A97A14B3178F}"/>
              </a:ext>
            </a:extLst>
          </p:cNvPr>
          <p:cNvSpPr>
            <a:spLocks noGrp="1"/>
          </p:cNvSpPr>
          <p:nvPr>
            <p:ph type="title"/>
          </p:nvPr>
        </p:nvSpPr>
        <p:spPr/>
        <p:txBody>
          <a:bodyPr/>
          <a:lstStyle/>
          <a:p>
            <a:r>
              <a:rPr lang="en-US"/>
              <a:t>Cover Page</a:t>
            </a:r>
          </a:p>
        </p:txBody>
      </p:sp>
    </p:spTree>
    <p:extLst>
      <p:ext uri="{BB962C8B-B14F-4D97-AF65-F5344CB8AC3E}">
        <p14:creationId xmlns:p14="http://schemas.microsoft.com/office/powerpoint/2010/main" val="1212912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1EC2BC-1263-BD38-54CA-3D17F8F52319}"/>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293498-4A27-5CE1-C375-468793BE4E77}"/>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12978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0A0AE5B-3777-AEA2-42B0-06F4AE388DC1}"/>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7443B4-8A7C-C2F7-7700-3F613DE1D2C2}"/>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5219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01F88748-BB67-CC0F-EA34-CC04EA5ECB68}"/>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44960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99C4E368-2BB9-01D1-60E5-3830D077E284}"/>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7446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80FDF51A-E12F-3BB4-1845-BBD4AF07DBFD}"/>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9034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B1BACA0A-4B52-AAED-49A3-008DA9159FB8}"/>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508203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85B521CC-8C16-E190-B19E-711C965A68F3}"/>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97180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D61CC7EF-A6C2-31DC-06A2-C8E01FB33CBE}"/>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39079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0E0FFBA6-F237-84F0-47F2-D002E1D2F49A}"/>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257145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useBgFill="1">
        <p:nvSpPr>
          <p:cNvPr id="11" name="Rectangle 10">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F16C9BB6-7BE7-DF79-88A5-7A6112931BB4}"/>
              </a:ext>
            </a:extLst>
          </p:cNvPr>
          <p:cNvPicPr>
            <a:picLocks noGrp="1" noChangeAspect="1"/>
          </p:cNvPicPr>
          <p:nvPr>
            <p:ph idx="1"/>
          </p:nvPr>
        </p:nvPicPr>
        <p:blipFill>
          <a:blip r:embed="rId2"/>
          <a:srcRect r="121" b="1"/>
          <a:stretch>
            <a:fillRect/>
          </a:stretch>
        </p:blipFill>
        <p:spPr>
          <a:xfrm>
            <a:off x="20" y="10"/>
            <a:ext cx="12191980" cy="6866290"/>
          </a:xfrm>
          <a:prstGeom prst="rect">
            <a:avLst/>
          </a:prstGeom>
        </p:spPr>
      </p:pic>
    </p:spTree>
    <p:extLst>
      <p:ext uri="{BB962C8B-B14F-4D97-AF65-F5344CB8AC3E}">
        <p14:creationId xmlns:p14="http://schemas.microsoft.com/office/powerpoint/2010/main" val="385861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13E572B-2B67-BAD5-7B75-4690C0F15F9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7" name="Title 1">
            <a:extLst>
              <a:ext uri="{FF2B5EF4-FFF2-40B4-BE49-F238E27FC236}">
                <a16:creationId xmlns:a16="http://schemas.microsoft.com/office/drawing/2014/main" id="{6CA853B5-C95F-628C-C265-EAC41BD19759}"/>
              </a:ext>
            </a:extLst>
          </p:cNvPr>
          <p:cNvSpPr>
            <a:spLocks noGrp="1"/>
          </p:cNvSpPr>
          <p:nvPr>
            <p:ph type="ctrTitle"/>
          </p:nvPr>
        </p:nvSpPr>
        <p:spPr>
          <a:xfrm>
            <a:off x="908117" y="2063135"/>
            <a:ext cx="10249321" cy="1276966"/>
          </a:xfrm>
        </p:spPr>
        <p:txBody>
          <a:bodyPr>
            <a:normAutofit fontScale="90000"/>
          </a:bodyPr>
          <a:lstStyle/>
          <a:p>
            <a:pPr>
              <a:lnSpc>
                <a:spcPct val="111111"/>
              </a:lnSpc>
            </a:pPr>
            <a:r>
              <a:rPr lang="en-US">
                <a:latin typeface="Merriweather"/>
                <a:cs typeface="Arial"/>
              </a:rPr>
              <a:t>Drug Repurposing for Rare Diseases</a:t>
            </a:r>
            <a:endParaRPr lang="en-US"/>
          </a:p>
        </p:txBody>
      </p:sp>
      <p:sp>
        <p:nvSpPr>
          <p:cNvPr id="8" name="Subtitle 2">
            <a:extLst>
              <a:ext uri="{FF2B5EF4-FFF2-40B4-BE49-F238E27FC236}">
                <a16:creationId xmlns:a16="http://schemas.microsoft.com/office/drawing/2014/main" id="{B627813E-7EDF-FC55-6E2D-488E31A53033}"/>
              </a:ext>
            </a:extLst>
          </p:cNvPr>
          <p:cNvSpPr>
            <a:spLocks noGrp="1"/>
          </p:cNvSpPr>
          <p:nvPr>
            <p:ph type="subTitle" idx="1"/>
          </p:nvPr>
        </p:nvSpPr>
        <p:spPr>
          <a:xfrm>
            <a:off x="920265" y="3399650"/>
            <a:ext cx="10455947" cy="2864672"/>
          </a:xfrm>
        </p:spPr>
        <p:txBody>
          <a:bodyPr vert="horz" lIns="91440" tIns="45720" rIns="91440" bIns="45720" rtlCol="0" anchor="t">
            <a:normAutofit fontScale="77500" lnSpcReduction="20000"/>
          </a:bodyPr>
          <a:lstStyle/>
          <a:p>
            <a:pPr>
              <a:lnSpc>
                <a:spcPct val="120370"/>
              </a:lnSpc>
            </a:pPr>
            <a:r>
              <a:rPr lang="en-US" dirty="0">
                <a:latin typeface="Helvetica"/>
                <a:cs typeface="Arial"/>
              </a:rPr>
              <a:t>Heather Stone, MPH - Health Science Policy Analyst and CURE ID Lead, CDER, Office of Medical Policy</a:t>
            </a:r>
          </a:p>
          <a:p>
            <a:pPr>
              <a:lnSpc>
                <a:spcPct val="120370"/>
              </a:lnSpc>
            </a:pPr>
            <a:r>
              <a:rPr lang="en-US" dirty="0">
                <a:latin typeface="Helvetica"/>
                <a:cs typeface="Arial"/>
              </a:rPr>
              <a:t>C. Lee Cohen, MD MBA - Medical Officer, CDER, Division of Rare Disease and Medical Genetics</a:t>
            </a:r>
          </a:p>
          <a:p>
            <a:pPr>
              <a:lnSpc>
                <a:spcPct val="120370"/>
              </a:lnSpc>
            </a:pPr>
            <a:r>
              <a:rPr lang="en-US" dirty="0">
                <a:latin typeface="Helvetica"/>
              </a:rPr>
              <a:t>Sarah Fuchs, MD MSCI - Medical Officer, </a:t>
            </a:r>
            <a:r>
              <a:rPr lang="en-US" dirty="0">
                <a:latin typeface="Helvetica"/>
                <a:cs typeface="Arial"/>
              </a:rPr>
              <a:t>CDER, Division of Rare Disease and Medical Genetics</a:t>
            </a:r>
            <a:br>
              <a:rPr lang="en-US" dirty="0">
                <a:latin typeface="Helvetica"/>
              </a:rPr>
            </a:br>
            <a:endParaRPr lang="en-US" dirty="0"/>
          </a:p>
          <a:p>
            <a:pPr>
              <a:lnSpc>
                <a:spcPct val="120370"/>
              </a:lnSpc>
            </a:pPr>
            <a:r>
              <a:rPr lang="en-US" dirty="0">
                <a:latin typeface="Helvetica"/>
                <a:cs typeface="Arial"/>
              </a:rPr>
              <a:t>April 14, 2026</a:t>
            </a:r>
          </a:p>
        </p:txBody>
      </p:sp>
    </p:spTree>
    <p:extLst>
      <p:ext uri="{BB962C8B-B14F-4D97-AF65-F5344CB8AC3E}">
        <p14:creationId xmlns:p14="http://schemas.microsoft.com/office/powerpoint/2010/main" val="2369739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286EA019-B134-CADC-A694-F3DE8F07A1BE}"/>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3369919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C7CBFEA9-84EB-F0F9-992A-8453297C06EC}"/>
              </a:ext>
            </a:extLst>
          </p:cNvPr>
          <p:cNvSpPr>
            <a:spLocks noGrp="1"/>
          </p:cNvSpPr>
          <p:nvPr>
            <p:ph type="ctrTitle"/>
          </p:nvPr>
        </p:nvSpPr>
        <p:spPr>
          <a:xfrm>
            <a:off x="303119" y="-88078"/>
            <a:ext cx="7443019" cy="2862927"/>
          </a:xfrm>
        </p:spPr>
        <p:txBody>
          <a:bodyPr/>
          <a:lstStyle/>
          <a:p>
            <a:r>
              <a:rPr lang="en-US" sz="3600" b="1" i="1" dirty="0">
                <a:sym typeface="DIN-Regular"/>
              </a:rPr>
              <a:t>D-React: Dexamethasone for Rhabdomyolysis: From Case Study to Clinical Trial</a:t>
            </a:r>
            <a:br>
              <a:rPr lang="en-US" sz="3600" dirty="0">
                <a:sym typeface="DIN-Regular"/>
              </a:rPr>
            </a:br>
            <a:endParaRPr lang="en-US" sz="3600" dirty="0"/>
          </a:p>
        </p:txBody>
      </p:sp>
      <p:sp>
        <p:nvSpPr>
          <p:cNvPr id="18" name="Subtitle 17">
            <a:extLst>
              <a:ext uri="{FF2B5EF4-FFF2-40B4-BE49-F238E27FC236}">
                <a16:creationId xmlns:a16="http://schemas.microsoft.com/office/drawing/2014/main" id="{5AD22B6B-0619-C532-9EB8-2BB7634F78BC}"/>
              </a:ext>
            </a:extLst>
          </p:cNvPr>
          <p:cNvSpPr>
            <a:spLocks noGrp="1"/>
          </p:cNvSpPr>
          <p:nvPr>
            <p:ph type="subTitle" idx="1"/>
          </p:nvPr>
        </p:nvSpPr>
        <p:spPr>
          <a:xfrm>
            <a:off x="2261419" y="5633883"/>
            <a:ext cx="6194323" cy="540775"/>
          </a:xfrm>
        </p:spPr>
        <p:txBody>
          <a:bodyPr/>
          <a:lstStyle/>
          <a:p>
            <a:pPr algn="ctr"/>
            <a:r>
              <a:rPr lang="en-US" sz="1600" b="1" i="1" dirty="0">
                <a:solidFill>
                  <a:schemeClr val="tx1"/>
                </a:solidFill>
              </a:rPr>
              <a:t>Children’s National Rare Disease Institute, Children’s National Emergency Room Washington DC</a:t>
            </a:r>
          </a:p>
        </p:txBody>
      </p:sp>
      <p:sp>
        <p:nvSpPr>
          <p:cNvPr id="5" name="TextBox 4">
            <a:extLst>
              <a:ext uri="{FF2B5EF4-FFF2-40B4-BE49-F238E27FC236}">
                <a16:creationId xmlns:a16="http://schemas.microsoft.com/office/drawing/2014/main" id="{84AD0C97-21B9-0FCA-02FA-2B20B2088BDF}"/>
              </a:ext>
            </a:extLst>
          </p:cNvPr>
          <p:cNvSpPr txBox="1"/>
          <p:nvPr/>
        </p:nvSpPr>
        <p:spPr>
          <a:xfrm>
            <a:off x="303118" y="2560080"/>
            <a:ext cx="662445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F5151"/>
                </a:solidFill>
                <a:effectLst/>
                <a:uLnTx/>
                <a:uFillTx/>
                <a:latin typeface="Century Gothic" panose="020F0302020204030204"/>
                <a:ea typeface="+mn-ea"/>
                <a:cs typeface="+mn-cs"/>
              </a:rPr>
              <a:t>PI: Dr. Natasha Shur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F5151"/>
                </a:solidFill>
                <a:effectLst/>
                <a:uLnTx/>
                <a:uFillTx/>
                <a:latin typeface="Century Gothic" panose="020F0302020204030204"/>
                <a:ea typeface="+mn-ea"/>
                <a:cs typeface="+mn-cs"/>
              </a:rPr>
              <a:t>Co-Investigators Children’s National Hospital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151"/>
                </a:solidFill>
                <a:effectLst/>
                <a:uLnTx/>
                <a:uFillTx/>
                <a:latin typeface="Century Gothic" panose="020F0302020204030204"/>
                <a:ea typeface="+mn-ea"/>
                <a:cs typeface="+mn-cs"/>
              </a:rPr>
              <a:t>Bobbe Thomas, Savannah Latimer, Maurice Leary, Dr. Seth Berger, Dr. Marissa Horrigan, Dr. Elaise Hill, Dr. James Novak, Dr. James Chamberlain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F5151"/>
                </a:solidFill>
                <a:effectLst/>
                <a:uLnTx/>
                <a:uFillTx/>
                <a:latin typeface="Century Gothic" panose="020F0302020204030204"/>
                <a:ea typeface="+mn-ea"/>
                <a:cs typeface="+mn-cs"/>
              </a:rPr>
              <a:t>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F5151"/>
                </a:solidFill>
                <a:effectLst/>
                <a:uLnTx/>
                <a:uFillTx/>
                <a:latin typeface="Century Gothic" panose="020F0302020204030204"/>
                <a:ea typeface="+mn-ea"/>
                <a:cs typeface="+mn-cs"/>
              </a:rPr>
              <a:t>Savannah Latimer B.S., Maurice Leary B.S., Natasha Shur M.D.</a:t>
            </a:r>
          </a:p>
        </p:txBody>
      </p:sp>
    </p:spTree>
    <p:extLst>
      <p:ext uri="{BB962C8B-B14F-4D97-AF65-F5344CB8AC3E}">
        <p14:creationId xmlns:p14="http://schemas.microsoft.com/office/powerpoint/2010/main" val="4178535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8F5CC0-C263-FF9F-0EAC-EE572BDBED91}"/>
              </a:ext>
            </a:extLst>
          </p:cNvPr>
          <p:cNvSpPr>
            <a:spLocks noGrp="1"/>
          </p:cNvSpPr>
          <p:nvPr>
            <p:ph type="title"/>
          </p:nvPr>
        </p:nvSpPr>
        <p:spPr>
          <a:xfrm>
            <a:off x="838200" y="365125"/>
            <a:ext cx="6158501" cy="1412304"/>
          </a:xfrm>
        </p:spPr>
        <p:txBody>
          <a:bodyPr anchor="ctr"/>
          <a:lstStyle/>
          <a:p>
            <a:pPr algn="ctr"/>
            <a:r>
              <a:rPr lang="en-US" b="1" dirty="0"/>
              <a:t>Conflicts of Interest</a:t>
            </a:r>
            <a:endParaRPr lang="en-US" dirty="0"/>
          </a:p>
        </p:txBody>
      </p:sp>
      <p:sp>
        <p:nvSpPr>
          <p:cNvPr id="9" name="Content Placeholder 8">
            <a:extLst>
              <a:ext uri="{FF2B5EF4-FFF2-40B4-BE49-F238E27FC236}">
                <a16:creationId xmlns:a16="http://schemas.microsoft.com/office/drawing/2014/main" id="{56E4E5A8-5F89-6C85-7179-D2D1C289AC58}"/>
              </a:ext>
            </a:extLst>
          </p:cNvPr>
          <p:cNvSpPr txBox="1">
            <a:spLocks/>
          </p:cNvSpPr>
          <p:nvPr/>
        </p:nvSpPr>
        <p:spPr>
          <a:xfrm>
            <a:off x="410011" y="3219818"/>
            <a:ext cx="7017487" cy="972039"/>
          </a:xfrm>
          <a:prstGeom prst="rect">
            <a:avLst/>
          </a:prstGeom>
        </p:spPr>
        <p:txBody>
          <a:bodyPr/>
          <a:lst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Funded by Cures Within Reach</a:t>
            </a:r>
          </a:p>
        </p:txBody>
      </p:sp>
    </p:spTree>
    <p:extLst>
      <p:ext uri="{BB962C8B-B14F-4D97-AF65-F5344CB8AC3E}">
        <p14:creationId xmlns:p14="http://schemas.microsoft.com/office/powerpoint/2010/main" val="1889041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37B18-1A12-6E30-5420-804764F21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B6F68F-67D1-9C83-59B9-76BCEBC0320A}"/>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3851196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5019-0D13-00CC-6FAF-8DD15119A4AB}"/>
              </a:ext>
            </a:extLst>
          </p:cNvPr>
          <p:cNvSpPr>
            <a:spLocks noGrp="1"/>
          </p:cNvSpPr>
          <p:nvPr>
            <p:ph type="title"/>
          </p:nvPr>
        </p:nvSpPr>
        <p:spPr/>
        <p:txBody>
          <a:bodyPr/>
          <a:lstStyle/>
          <a:p>
            <a:pPr algn="ctr"/>
            <a:r>
              <a:rPr lang="en-US" b="1" dirty="0"/>
              <a:t>Rhabdomyolysis: Background</a:t>
            </a:r>
            <a:endParaRPr lang="en-US" dirty="0"/>
          </a:p>
        </p:txBody>
      </p:sp>
      <p:sp>
        <p:nvSpPr>
          <p:cNvPr id="3" name="Content Placeholder 2">
            <a:extLst>
              <a:ext uri="{FF2B5EF4-FFF2-40B4-BE49-F238E27FC236}">
                <a16:creationId xmlns:a16="http://schemas.microsoft.com/office/drawing/2014/main" id="{10B38673-7F6A-A00F-D847-01CEA9B79EE7}"/>
              </a:ext>
            </a:extLst>
          </p:cNvPr>
          <p:cNvSpPr>
            <a:spLocks noGrp="1"/>
          </p:cNvSpPr>
          <p:nvPr>
            <p:ph idx="1"/>
          </p:nvPr>
        </p:nvSpPr>
        <p:spPr/>
        <p:txBody>
          <a:bodyPr/>
          <a:lstStyle/>
          <a:p>
            <a:r>
              <a:rPr lang="en-US" dirty="0"/>
              <a:t>Pediatric rhabdomyolysis is a condition characterized by muscle breakdown and risk of kidney damage </a:t>
            </a:r>
          </a:p>
          <a:p>
            <a:r>
              <a:rPr lang="en-US" dirty="0"/>
              <a:t>More recent data from the US inpatient database indicate an average of 37,000 rhabdomyolysis-related hospitalizations per year between 2016 and 2018</a:t>
            </a:r>
          </a:p>
          <a:p>
            <a:r>
              <a:rPr lang="en-GB" dirty="0"/>
              <a:t>Symptoms: darkened urine, significant muscle pain, trouble moving, periodic paralysis, risk for kidney injury and even death</a:t>
            </a:r>
          </a:p>
          <a:p>
            <a:r>
              <a:rPr lang="en-GB" dirty="0"/>
              <a:t>Therapy: limited to fluid resuscitation and supportive care. </a:t>
            </a:r>
          </a:p>
          <a:p>
            <a:endParaRPr lang="en-US" dirty="0"/>
          </a:p>
        </p:txBody>
      </p:sp>
    </p:spTree>
    <p:extLst>
      <p:ext uri="{BB962C8B-B14F-4D97-AF65-F5344CB8AC3E}">
        <p14:creationId xmlns:p14="http://schemas.microsoft.com/office/powerpoint/2010/main" val="2646053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7BE1C-5CAA-263B-615F-9575D7F4EDB0}"/>
              </a:ext>
            </a:extLst>
          </p:cNvPr>
          <p:cNvSpPr>
            <a:spLocks noGrp="1"/>
          </p:cNvSpPr>
          <p:nvPr>
            <p:ph type="title"/>
          </p:nvPr>
        </p:nvSpPr>
        <p:spPr/>
        <p:txBody>
          <a:bodyPr/>
          <a:lstStyle/>
          <a:p>
            <a:pPr algn="ctr"/>
            <a:r>
              <a:rPr lang="en-US" b="1" dirty="0"/>
              <a:t>Rhabdomyolysis: Background</a:t>
            </a:r>
            <a:endParaRPr lang="en-US" dirty="0"/>
          </a:p>
        </p:txBody>
      </p:sp>
      <p:sp>
        <p:nvSpPr>
          <p:cNvPr id="3" name="Content Placeholder 2">
            <a:extLst>
              <a:ext uri="{FF2B5EF4-FFF2-40B4-BE49-F238E27FC236}">
                <a16:creationId xmlns:a16="http://schemas.microsoft.com/office/drawing/2014/main" id="{A3183AAE-ADCB-4B84-5551-FA8F4BCBEA57}"/>
              </a:ext>
            </a:extLst>
          </p:cNvPr>
          <p:cNvSpPr>
            <a:spLocks noGrp="1"/>
          </p:cNvSpPr>
          <p:nvPr>
            <p:ph idx="1"/>
          </p:nvPr>
        </p:nvSpPr>
        <p:spPr/>
        <p:txBody>
          <a:bodyPr/>
          <a:lstStyle/>
          <a:p>
            <a:pPr marL="0" indent="0">
              <a:buNone/>
            </a:pPr>
            <a:r>
              <a:rPr lang="en-GB" b="1" dirty="0"/>
              <a:t>Need</a:t>
            </a:r>
          </a:p>
          <a:p>
            <a:r>
              <a:rPr lang="en-GB" dirty="0"/>
              <a:t>Increased incidence in paediatric cases with infection, and </a:t>
            </a:r>
            <a:r>
              <a:rPr lang="en-GB" b="1" dirty="0"/>
              <a:t>in all populations with intensive exercise (military recruits), obesity, and sickle cell carriers </a:t>
            </a:r>
          </a:p>
          <a:p>
            <a:r>
              <a:rPr lang="en-GB" dirty="0"/>
              <a:t>Significant unmet need for improved interventions to decrease pain and morbidity </a:t>
            </a:r>
          </a:p>
          <a:p>
            <a:r>
              <a:rPr lang="en-GB" dirty="0"/>
              <a:t>Pain is a very significant complaint and reason for admission</a:t>
            </a:r>
          </a:p>
          <a:p>
            <a:r>
              <a:rPr lang="en-GB" dirty="0"/>
              <a:t>Understudied condition</a:t>
            </a:r>
            <a:endParaRPr lang="en-US" dirty="0"/>
          </a:p>
          <a:p>
            <a:endParaRPr lang="en-US" dirty="0"/>
          </a:p>
        </p:txBody>
      </p:sp>
    </p:spTree>
    <p:extLst>
      <p:ext uri="{BB962C8B-B14F-4D97-AF65-F5344CB8AC3E}">
        <p14:creationId xmlns:p14="http://schemas.microsoft.com/office/powerpoint/2010/main" val="2129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91F47-7A02-8DCE-3FC4-6B838E4E0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CFD59-B489-CE12-BDFC-3BB72073FDEF}"/>
              </a:ext>
            </a:extLst>
          </p:cNvPr>
          <p:cNvSpPr>
            <a:spLocks noGrp="1"/>
          </p:cNvSpPr>
          <p:nvPr>
            <p:ph type="title"/>
          </p:nvPr>
        </p:nvSpPr>
        <p:spPr/>
        <p:txBody>
          <a:bodyPr/>
          <a:lstStyle/>
          <a:p>
            <a:r>
              <a:rPr lang="en-US" dirty="0"/>
              <a:t>Clinical Trial</a:t>
            </a:r>
          </a:p>
        </p:txBody>
      </p:sp>
    </p:spTree>
    <p:extLst>
      <p:ext uri="{BB962C8B-B14F-4D97-AF65-F5344CB8AC3E}">
        <p14:creationId xmlns:p14="http://schemas.microsoft.com/office/powerpoint/2010/main" val="1193721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24AEE2-FAF7-BB08-E456-0751FF9F8E1F}"/>
              </a:ext>
            </a:extLst>
          </p:cNvPr>
          <p:cNvSpPr>
            <a:spLocks noGrp="1"/>
          </p:cNvSpPr>
          <p:nvPr>
            <p:ph type="body" sz="quarter" idx="14"/>
          </p:nvPr>
        </p:nvSpPr>
        <p:spPr>
          <a:xfrm>
            <a:off x="317090" y="2258363"/>
            <a:ext cx="6690360" cy="3949066"/>
          </a:xfrm>
        </p:spPr>
        <p:txBody>
          <a:bodyPr/>
          <a:lstStyle/>
          <a:p>
            <a:pPr marL="0" indent="0">
              <a:spcBef>
                <a:spcPts val="0"/>
              </a:spcBef>
              <a:buNone/>
            </a:pPr>
            <a:r>
              <a:rPr lang="en-US" b="1" dirty="0"/>
              <a:t>Case:</a:t>
            </a:r>
          </a:p>
          <a:p>
            <a:pPr marL="0" indent="0">
              <a:spcBef>
                <a:spcPts val="0"/>
              </a:spcBef>
              <a:buNone/>
            </a:pPr>
            <a:endParaRPr lang="en-US" b="1" dirty="0"/>
          </a:p>
          <a:p>
            <a:pPr>
              <a:spcBef>
                <a:spcPts val="0"/>
              </a:spcBef>
            </a:pPr>
            <a:r>
              <a:rPr lang="en-US" dirty="0"/>
              <a:t>Viral illness/ C diff</a:t>
            </a:r>
          </a:p>
          <a:p>
            <a:pPr>
              <a:spcBef>
                <a:spcPts val="0"/>
              </a:spcBef>
            </a:pPr>
            <a:r>
              <a:rPr lang="en-US" dirty="0"/>
              <a:t>CKs would not go down for five days</a:t>
            </a:r>
          </a:p>
          <a:p>
            <a:pPr>
              <a:spcBef>
                <a:spcPts val="0"/>
              </a:spcBef>
              <a:spcAft>
                <a:spcPts val="2550"/>
              </a:spcAft>
            </a:pPr>
            <a:r>
              <a:rPr lang="en-US" dirty="0"/>
              <a:t>Consulted with </a:t>
            </a:r>
            <a:r>
              <a:rPr lang="en-US" b="1" dirty="0"/>
              <a:t>Jerry </a:t>
            </a:r>
            <a:r>
              <a:rPr lang="en-US" b="1" dirty="0" err="1"/>
              <a:t>Vockley</a:t>
            </a:r>
            <a:r>
              <a:rPr lang="en-US" b="1" dirty="0"/>
              <a:t>, MD, PhD, FACMG</a:t>
            </a:r>
          </a:p>
          <a:p>
            <a:pPr>
              <a:spcBef>
                <a:spcPts val="0"/>
              </a:spcBef>
              <a:spcAft>
                <a:spcPts val="2550"/>
              </a:spcAft>
            </a:pPr>
            <a:r>
              <a:rPr lang="en-US" dirty="0"/>
              <a:t>He said, “Try some steroids.”</a:t>
            </a:r>
          </a:p>
          <a:p>
            <a:endParaRPr lang="en-US" dirty="0"/>
          </a:p>
        </p:txBody>
      </p:sp>
      <p:sp>
        <p:nvSpPr>
          <p:cNvPr id="3" name="Title 2">
            <a:extLst>
              <a:ext uri="{FF2B5EF4-FFF2-40B4-BE49-F238E27FC236}">
                <a16:creationId xmlns:a16="http://schemas.microsoft.com/office/drawing/2014/main" id="{24BD46E5-7FA1-88E5-F33D-4351FFA788B4}"/>
              </a:ext>
            </a:extLst>
          </p:cNvPr>
          <p:cNvSpPr>
            <a:spLocks noGrp="1"/>
          </p:cNvSpPr>
          <p:nvPr>
            <p:ph type="title"/>
          </p:nvPr>
        </p:nvSpPr>
        <p:spPr>
          <a:xfrm>
            <a:off x="317090" y="412032"/>
            <a:ext cx="6461760" cy="1396011"/>
          </a:xfrm>
        </p:spPr>
        <p:txBody>
          <a:bodyPr anchor="ctr"/>
          <a:lstStyle/>
          <a:p>
            <a:pPr algn="ctr"/>
            <a:r>
              <a:rPr lang="en-US" b="1" dirty="0"/>
              <a:t>Rhabdomyolysis Project Inspiration</a:t>
            </a:r>
            <a:endParaRPr lang="en-US" dirty="0"/>
          </a:p>
        </p:txBody>
      </p:sp>
    </p:spTree>
    <p:extLst>
      <p:ext uri="{BB962C8B-B14F-4D97-AF65-F5344CB8AC3E}">
        <p14:creationId xmlns:p14="http://schemas.microsoft.com/office/powerpoint/2010/main" val="4086145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3388-1404-4559-3211-E41B69449218}"/>
              </a:ext>
            </a:extLst>
          </p:cNvPr>
          <p:cNvSpPr>
            <a:spLocks noGrp="1"/>
          </p:cNvSpPr>
          <p:nvPr>
            <p:ph type="title"/>
          </p:nvPr>
        </p:nvSpPr>
        <p:spPr>
          <a:xfrm>
            <a:off x="838200" y="365125"/>
            <a:ext cx="10515600" cy="1325563"/>
          </a:xfrm>
        </p:spPr>
        <p:txBody>
          <a:bodyPr anchor="ctr">
            <a:normAutofit/>
          </a:bodyPr>
          <a:lstStyle/>
          <a:p>
            <a:pPr algn="ctr"/>
            <a:r>
              <a:rPr lang="en-US" b="1" dirty="0"/>
              <a:t>Rhabdomyolysis post-flu</a:t>
            </a:r>
            <a:endParaRPr lang="en-US" dirty="0"/>
          </a:p>
        </p:txBody>
      </p:sp>
      <p:sp>
        <p:nvSpPr>
          <p:cNvPr id="3" name="Content Placeholder 2">
            <a:extLst>
              <a:ext uri="{FF2B5EF4-FFF2-40B4-BE49-F238E27FC236}">
                <a16:creationId xmlns:a16="http://schemas.microsoft.com/office/drawing/2014/main" id="{C276F1F4-BF02-A98F-2FC3-B6822C68ADCC}"/>
              </a:ext>
            </a:extLst>
          </p:cNvPr>
          <p:cNvSpPr txBox="1">
            <a:spLocks/>
          </p:cNvSpPr>
          <p:nvPr/>
        </p:nvSpPr>
        <p:spPr>
          <a:xfrm>
            <a:off x="293914" y="1825625"/>
            <a:ext cx="570683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Case</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16-year-old unvaccinated patient </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Genetics at our Institution consulted on day 3</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Dexamethasone initiated on the arrow</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Pain relief</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endParaRPr kumimoji="0" lang="en-US" sz="28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F493BB85-C709-7A53-8374-5F4CD6E952DB}"/>
              </a:ext>
            </a:extLst>
          </p:cNvPr>
          <p:cNvPicPr>
            <a:picLocks noChangeAspect="1"/>
          </p:cNvPicPr>
          <p:nvPr/>
        </p:nvPicPr>
        <p:blipFill>
          <a:blip r:embed="rId2"/>
          <a:srcRect l="12029" r="20641" b="1"/>
          <a:stretch>
            <a:fillRect/>
          </a:stretch>
        </p:blipFill>
        <p:spPr>
          <a:xfrm>
            <a:off x="6096000" y="1825625"/>
            <a:ext cx="5162550" cy="4351338"/>
          </a:xfrm>
          <a:prstGeom prst="rect">
            <a:avLst/>
          </a:prstGeom>
          <a:noFill/>
        </p:spPr>
      </p:pic>
    </p:spTree>
    <p:extLst>
      <p:ext uri="{BB962C8B-B14F-4D97-AF65-F5344CB8AC3E}">
        <p14:creationId xmlns:p14="http://schemas.microsoft.com/office/powerpoint/2010/main" val="2828408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E9F2-A404-FEBB-7A7D-811894191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8C530A-D4D7-D44D-516D-C67B1F3698C9}"/>
              </a:ext>
            </a:extLst>
          </p:cNvPr>
          <p:cNvSpPr>
            <a:spLocks noGrp="1"/>
          </p:cNvSpPr>
          <p:nvPr>
            <p:ph type="title"/>
          </p:nvPr>
        </p:nvSpPr>
        <p:spPr>
          <a:xfrm>
            <a:off x="838200" y="296299"/>
            <a:ext cx="10515600" cy="1325563"/>
          </a:xfrm>
        </p:spPr>
        <p:txBody>
          <a:bodyPr anchor="ctr">
            <a:normAutofit/>
          </a:bodyPr>
          <a:lstStyle/>
          <a:p>
            <a:pPr algn="ctr"/>
            <a:r>
              <a:rPr lang="en-US" b="1" dirty="0"/>
              <a:t>Proposed Dexamethasone Counteraction</a:t>
            </a:r>
          </a:p>
        </p:txBody>
      </p:sp>
      <p:sp>
        <p:nvSpPr>
          <p:cNvPr id="7" name="Text Placeholder 3">
            <a:extLst>
              <a:ext uri="{FF2B5EF4-FFF2-40B4-BE49-F238E27FC236}">
                <a16:creationId xmlns:a16="http://schemas.microsoft.com/office/drawing/2014/main" id="{0A1AA41F-B30B-2093-2A6A-D922F9E4080F}"/>
              </a:ext>
            </a:extLst>
          </p:cNvPr>
          <p:cNvSpPr txBox="1">
            <a:spLocks/>
          </p:cNvSpPr>
          <p:nvPr/>
        </p:nvSpPr>
        <p:spPr>
          <a:xfrm>
            <a:off x="516892" y="1807318"/>
            <a:ext cx="3922371" cy="4585417"/>
          </a:xfrm>
          <a:prstGeom prst="rect">
            <a:avLst/>
          </a:prstGeom>
          <a:solidFill>
            <a:schemeClr val="bg1"/>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1. In pathologic states, there is prolonged presence of high calcium levels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sustained myofibrillar contraction that further depletes ATP/ energy </a:t>
            </a:r>
          </a:p>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endPar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2. This results in inflammatory, self-sustaining </a:t>
            </a:r>
            <a:r>
              <a:rPr kumimoji="0" lang="en-US" sz="2000" b="1" i="0" u="none" strike="noStrike" kern="1200" cap="none" spc="0" normalizeH="0" baseline="0" noProof="0" dirty="0" err="1">
                <a:ln>
                  <a:noFill/>
                </a:ln>
                <a:solidFill>
                  <a:srgbClr val="63544A"/>
                </a:solidFill>
                <a:effectLst/>
                <a:uLnTx/>
                <a:uFillTx/>
                <a:latin typeface="Century Gothic" panose="020B0502020202020204" pitchFamily="34" charset="0"/>
                <a:ea typeface="+mn-ea"/>
                <a:cs typeface="+mn-cs"/>
              </a:rPr>
              <a:t>myolytic</a:t>
            </a: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 cascade that causes muscle necrosis and releases the muscle contents into the bloodstream </a:t>
            </a:r>
          </a:p>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endPar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3. Dexamethasone counteracts the inflammatory cascade</a:t>
            </a:r>
          </a:p>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endParaRPr kumimoji="0" lang="en-US" sz="17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CEAC9F1-6355-FC23-C201-6DF59196EB8F}"/>
              </a:ext>
            </a:extLst>
          </p:cNvPr>
          <p:cNvPicPr>
            <a:picLocks noChangeAspect="1"/>
          </p:cNvPicPr>
          <p:nvPr/>
        </p:nvPicPr>
        <p:blipFill>
          <a:blip r:embed="rId2"/>
          <a:srcRect t="3188" r="-3" b="4440"/>
          <a:stretch>
            <a:fillRect/>
          </a:stretch>
        </p:blipFill>
        <p:spPr>
          <a:xfrm>
            <a:off x="5213554" y="1385888"/>
            <a:ext cx="5365955" cy="4910655"/>
          </a:xfrm>
          <a:prstGeom prst="rect">
            <a:avLst/>
          </a:prstGeom>
          <a:noFill/>
        </p:spPr>
      </p:pic>
    </p:spTree>
    <p:extLst>
      <p:ext uri="{BB962C8B-B14F-4D97-AF65-F5344CB8AC3E}">
        <p14:creationId xmlns:p14="http://schemas.microsoft.com/office/powerpoint/2010/main" val="2862973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1329-EBC3-4C65-A64C-4ADF77AF14AB}"/>
              </a:ext>
            </a:extLst>
          </p:cNvPr>
          <p:cNvSpPr>
            <a:spLocks noGrp="1"/>
          </p:cNvSpPr>
          <p:nvPr>
            <p:ph type="title"/>
          </p:nvPr>
        </p:nvSpPr>
        <p:spPr/>
        <p:txBody>
          <a:bodyPr/>
          <a:lstStyle/>
          <a:p>
            <a:r>
              <a:rPr lang="en-US">
                <a:latin typeface="Merriweather"/>
                <a:cs typeface="Arial"/>
              </a:rPr>
              <a:t>What is Drug Repurposing?</a:t>
            </a:r>
            <a:endParaRPr lang="en-US"/>
          </a:p>
        </p:txBody>
      </p:sp>
      <p:sp>
        <p:nvSpPr>
          <p:cNvPr id="3" name="Content Placeholder 2">
            <a:extLst>
              <a:ext uri="{FF2B5EF4-FFF2-40B4-BE49-F238E27FC236}">
                <a16:creationId xmlns:a16="http://schemas.microsoft.com/office/drawing/2014/main" id="{9F23AC5F-E4FC-482E-A14E-4006289BFDAA}"/>
              </a:ext>
            </a:extLst>
          </p:cNvPr>
          <p:cNvSpPr>
            <a:spLocks noGrp="1"/>
          </p:cNvSpPr>
          <p:nvPr>
            <p:ph idx="1"/>
          </p:nvPr>
        </p:nvSpPr>
        <p:spPr/>
        <p:txBody>
          <a:bodyPr>
            <a:normAutofit/>
          </a:bodyPr>
          <a:lstStyle/>
          <a:p>
            <a:r>
              <a:rPr lang="en-US"/>
              <a:t>Use of an existing approved drug for a new indication</a:t>
            </a:r>
          </a:p>
          <a:p>
            <a:pPr lvl="1"/>
            <a:r>
              <a:rPr lang="en-US"/>
              <a:t>Typically refers to FDA-approved products in U.S. regulatory context</a:t>
            </a:r>
          </a:p>
          <a:p>
            <a:pPr lvl="1"/>
            <a:r>
              <a:rPr lang="en-US"/>
              <a:t>May also apply to drugs approved by other regulatory authorities</a:t>
            </a:r>
          </a:p>
          <a:p>
            <a:pPr lvl="1"/>
            <a:r>
              <a:rPr lang="en-US"/>
              <a:t>Leverages known safety, pharmacokinetics, CMC (chemistry, manufacturing and controls), and efficacy (clinical and nonclinical)</a:t>
            </a:r>
          </a:p>
        </p:txBody>
      </p:sp>
      <p:sp>
        <p:nvSpPr>
          <p:cNvPr id="5" name="Slide Number Placeholder 4">
            <a:extLst>
              <a:ext uri="{FF2B5EF4-FFF2-40B4-BE49-F238E27FC236}">
                <a16:creationId xmlns:a16="http://schemas.microsoft.com/office/drawing/2014/main" id="{E8F8BB94-ACDA-4DB5-B82D-7042AC7AB9C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79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3C4B-8AFE-54A7-5FEA-89A756312F68}"/>
              </a:ext>
            </a:extLst>
          </p:cNvPr>
          <p:cNvSpPr>
            <a:spLocks noGrp="1"/>
          </p:cNvSpPr>
          <p:nvPr>
            <p:ph type="title"/>
          </p:nvPr>
        </p:nvSpPr>
        <p:spPr>
          <a:xfrm>
            <a:off x="838200" y="72967"/>
            <a:ext cx="10515600" cy="1325563"/>
          </a:xfrm>
        </p:spPr>
        <p:txBody>
          <a:bodyPr/>
          <a:lstStyle/>
          <a:p>
            <a:pPr algn="ctr"/>
            <a:r>
              <a:rPr lang="en-US" b="1" dirty="0"/>
              <a:t>Cures within Reach Study Design </a:t>
            </a:r>
            <a:endParaRPr lang="en-US" dirty="0"/>
          </a:p>
        </p:txBody>
      </p:sp>
      <p:pic>
        <p:nvPicPr>
          <p:cNvPr id="6" name="Content Placeholder 5">
            <a:extLst>
              <a:ext uri="{FF2B5EF4-FFF2-40B4-BE49-F238E27FC236}">
                <a16:creationId xmlns:a16="http://schemas.microsoft.com/office/drawing/2014/main" id="{81C5375C-2388-91FC-0C2E-3B0B5CE9EB99}"/>
              </a:ext>
            </a:extLst>
          </p:cNvPr>
          <p:cNvPicPr>
            <a:picLocks noGrp="1" noChangeAspect="1"/>
          </p:cNvPicPr>
          <p:nvPr>
            <p:ph idx="1"/>
          </p:nvPr>
        </p:nvPicPr>
        <p:blipFill>
          <a:blip r:embed="rId3"/>
          <a:stretch>
            <a:fillRect/>
          </a:stretch>
        </p:blipFill>
        <p:spPr>
          <a:xfrm>
            <a:off x="6578908" y="1289639"/>
            <a:ext cx="4574385" cy="4612361"/>
          </a:xfrm>
          <a:prstGeom prst="rect">
            <a:avLst/>
          </a:prstGeom>
          <a:solidFill>
            <a:schemeClr val="bg1"/>
          </a:solidFill>
        </p:spPr>
      </p:pic>
      <p:sp>
        <p:nvSpPr>
          <p:cNvPr id="11" name="Text Placeholder 2">
            <a:extLst>
              <a:ext uri="{FF2B5EF4-FFF2-40B4-BE49-F238E27FC236}">
                <a16:creationId xmlns:a16="http://schemas.microsoft.com/office/drawing/2014/main" id="{4960CB9F-8064-C867-F3F8-7B1FB7A7E997}"/>
              </a:ext>
            </a:extLst>
          </p:cNvPr>
          <p:cNvSpPr txBox="1">
            <a:spLocks/>
          </p:cNvSpPr>
          <p:nvPr/>
        </p:nvSpPr>
        <p:spPr>
          <a:xfrm>
            <a:off x="77531" y="876070"/>
            <a:ext cx="6631381" cy="54394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E4002B"/>
              </a:buClr>
              <a:buFont typeface="Arial" panose="020B0604020202020204" pitchFamily="34" charset="0"/>
              <a:buChar char="•"/>
              <a:defRPr sz="2800" b="0" i="0" kern="1200">
                <a:solidFill>
                  <a:srgbClr val="63544A"/>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4002B"/>
              </a:buClr>
              <a:buFont typeface="Arial" panose="020B0604020202020204" pitchFamily="34" charset="0"/>
              <a:buChar char="•"/>
              <a:defRPr sz="2400" b="0" i="0" kern="1200">
                <a:solidFill>
                  <a:srgbClr val="63544A"/>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4002B"/>
              </a:buClr>
              <a:buFont typeface="Arial" panose="020B0604020202020204" pitchFamily="34" charset="0"/>
              <a:buChar char="•"/>
              <a:defRPr sz="2000" b="0" i="0" kern="1200">
                <a:solidFill>
                  <a:srgbClr val="63544A"/>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4002B"/>
              </a:buClr>
              <a:buFont typeface="Arial" panose="020B0604020202020204" pitchFamily="34" charset="0"/>
              <a:buChar char="•"/>
              <a:defRPr sz="1800" b="0" i="0" kern="1200">
                <a:solidFill>
                  <a:srgbClr val="63544A"/>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Randomized, placebo-controlled, double-blind trial</a:t>
            </a:r>
          </a:p>
          <a:p>
            <a:pPr marL="685800" marR="0" lvl="1" indent="-228600" algn="l" defTabSz="914400" rtl="0" eaLnBrk="1" fontAlgn="auto" latinLnBrk="0" hangingPunct="1">
              <a:lnSpc>
                <a:spcPct val="90000"/>
              </a:lnSpc>
              <a:spcBef>
                <a:spcPts val="500"/>
              </a:spcBef>
              <a:spcAft>
                <a:spcPts val="0"/>
              </a:spcAft>
              <a:buClr>
                <a:srgbClr val="E4002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2:1 randomization (</a:t>
            </a:r>
            <a:r>
              <a:rPr kumimoji="0" lang="en-US" sz="1600" b="0" i="0" u="none" strike="noStrike" kern="1200" cap="none" spc="0" normalizeH="0" baseline="0" noProof="0" dirty="0" err="1">
                <a:ln>
                  <a:noFill/>
                </a:ln>
                <a:solidFill>
                  <a:srgbClr val="63544A"/>
                </a:solidFill>
                <a:effectLst/>
                <a:uLnTx/>
                <a:uFillTx/>
                <a:latin typeface="Century Gothic" panose="020B0502020202020204" pitchFamily="34" charset="0"/>
                <a:ea typeface="+mn-ea"/>
                <a:cs typeface="+mn-cs"/>
              </a:rPr>
              <a:t>dexamethasone:placebo</a:t>
            </a:r>
            <a:r>
              <a:rPr kumimoji="0" lang="en-US" sz="16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a:t>
            </a:r>
          </a:p>
          <a:p>
            <a:pPr marL="685800" marR="0" lvl="1" indent="-228600" algn="l" defTabSz="914400" rtl="0" eaLnBrk="1" fontAlgn="auto" latinLnBrk="0" hangingPunct="1">
              <a:lnSpc>
                <a:spcPct val="90000"/>
              </a:lnSpc>
              <a:spcBef>
                <a:spcPts val="500"/>
              </a:spcBef>
              <a:spcAft>
                <a:spcPts val="0"/>
              </a:spcAft>
              <a:buClr>
                <a:srgbClr val="E4002B"/>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0.6 mg/kg, max 16mg per dose. </a:t>
            </a:r>
          </a:p>
          <a:p>
            <a:pPr marL="685800" marR="0" lvl="1" indent="-228600" algn="l" defTabSz="914400" rtl="0" eaLnBrk="1" fontAlgn="auto" latinLnBrk="0" hangingPunct="1">
              <a:lnSpc>
                <a:spcPct val="90000"/>
              </a:lnSpc>
              <a:spcBef>
                <a:spcPts val="500"/>
              </a:spcBef>
              <a:spcAft>
                <a:spcPts val="0"/>
              </a:spcAft>
              <a:buClr>
                <a:srgbClr val="E4002B"/>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Population: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Ages 6 months–21 years, CK &gt;5,000, non-traumatic rhabdomyolysis</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Primary outcome: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CK clearance rate (half-life)</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Secondary outcomes: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AKI, length of stay, admission rate, pain scores</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Study status: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IRB, SRC, IND received, currently launched, enrollment 6/7 consented</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Limitations/ Lessons Learned: </a:t>
            </a:r>
            <a:r>
              <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rPr>
              <a:t>Better to have 50/50 treatment/ placebo group going forward and pain functional score may be a better primary outcome for future studies</a:t>
            </a:r>
          </a:p>
          <a:p>
            <a:pPr marL="228600" marR="0" lvl="0" indent="-228600" algn="l" defTabSz="914400" rtl="0" eaLnBrk="1" fontAlgn="auto" latinLnBrk="0" hangingPunct="1">
              <a:lnSpc>
                <a:spcPct val="90000"/>
              </a:lnSpc>
              <a:spcBef>
                <a:spcPts val="1000"/>
              </a:spcBef>
              <a:spcAft>
                <a:spcPts val="0"/>
              </a:spcAft>
              <a:buClr>
                <a:srgbClr val="E4002B"/>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3544A"/>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9850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381031-ECCF-29CC-319C-717BD9A5451E}"/>
              </a:ext>
            </a:extLst>
          </p:cNvPr>
          <p:cNvSpPr>
            <a:spLocks noGrp="1"/>
          </p:cNvSpPr>
          <p:nvPr>
            <p:ph type="title"/>
          </p:nvPr>
        </p:nvSpPr>
        <p:spPr>
          <a:xfrm>
            <a:off x="5720890" y="178904"/>
            <a:ext cx="5828115" cy="764656"/>
          </a:xfrm>
        </p:spPr>
        <p:txBody>
          <a:bodyPr/>
          <a:lstStyle/>
          <a:p>
            <a:pPr algn="ctr"/>
            <a:r>
              <a:rPr lang="en-US" b="1" dirty="0">
                <a:solidFill>
                  <a:schemeClr val="tx1"/>
                </a:solidFill>
              </a:rPr>
              <a:t>SPEC AIM</a:t>
            </a:r>
          </a:p>
        </p:txBody>
      </p:sp>
      <p:sp>
        <p:nvSpPr>
          <p:cNvPr id="5" name="Text Placeholder 4">
            <a:extLst>
              <a:ext uri="{FF2B5EF4-FFF2-40B4-BE49-F238E27FC236}">
                <a16:creationId xmlns:a16="http://schemas.microsoft.com/office/drawing/2014/main" id="{47221EE5-FFFC-89DF-99D6-1AFE780E9649}"/>
              </a:ext>
            </a:extLst>
          </p:cNvPr>
          <p:cNvSpPr>
            <a:spLocks noGrp="1"/>
          </p:cNvSpPr>
          <p:nvPr>
            <p:ph type="body" sz="quarter" idx="15"/>
          </p:nvPr>
        </p:nvSpPr>
        <p:spPr>
          <a:xfrm>
            <a:off x="5721626" y="1261612"/>
            <a:ext cx="5827379" cy="5258458"/>
          </a:xfrm>
          <a:solidFill>
            <a:schemeClr val="bg1"/>
          </a:solidFill>
        </p:spPr>
        <p:txBody>
          <a:bodyPr>
            <a:noAutofit/>
          </a:bodyPr>
          <a:lstStyle/>
          <a:p>
            <a:pPr marL="0" indent="0">
              <a:buNone/>
            </a:pPr>
            <a:r>
              <a:rPr lang="en-US" sz="2100" dirty="0"/>
              <a:t>Evaluate the safety and efficacy of steroid use in pediatric emergency departments to inform international treatment protocols using a low-cost, widely available intervention.</a:t>
            </a:r>
          </a:p>
          <a:p>
            <a:pPr marL="0" indent="0">
              <a:buNone/>
            </a:pPr>
            <a:endParaRPr lang="en-US" sz="800" dirty="0"/>
          </a:p>
          <a:p>
            <a:pPr marL="0" indent="0">
              <a:buNone/>
            </a:pPr>
            <a:r>
              <a:rPr lang="en-US" sz="2100" b="1" dirty="0"/>
              <a:t>Details:  </a:t>
            </a:r>
            <a:r>
              <a:rPr lang="en-US" sz="2100" dirty="0"/>
              <a:t>2:1, up to five doses of dexamethasone 24 hours apart versus placebo group.</a:t>
            </a:r>
          </a:p>
          <a:p>
            <a:pPr marL="0" indent="0">
              <a:buNone/>
            </a:pPr>
            <a:r>
              <a:rPr lang="en-US" sz="2100" b="1" dirty="0"/>
              <a:t>Dose:  </a:t>
            </a:r>
            <a:r>
              <a:rPr lang="en-US" sz="2100" dirty="0"/>
              <a:t>0.6 mg/kg, max 16mg per dose. </a:t>
            </a:r>
          </a:p>
          <a:p>
            <a:pPr marL="0" indent="0">
              <a:buNone/>
            </a:pPr>
            <a:endParaRPr lang="en-US" sz="800" dirty="0"/>
          </a:p>
          <a:p>
            <a:pPr marL="0" indent="0">
              <a:buNone/>
            </a:pPr>
            <a:r>
              <a:rPr lang="en-US" sz="2100" b="1" dirty="0"/>
              <a:t>Primary Hypothesis</a:t>
            </a:r>
            <a:r>
              <a:rPr lang="en-US" sz="2100" dirty="0"/>
              <a:t>: Dexamethasone will result in a more rapid decline in CK levels than placebo.</a:t>
            </a:r>
          </a:p>
        </p:txBody>
      </p:sp>
    </p:spTree>
    <p:extLst>
      <p:ext uri="{BB962C8B-B14F-4D97-AF65-F5344CB8AC3E}">
        <p14:creationId xmlns:p14="http://schemas.microsoft.com/office/powerpoint/2010/main" val="1289634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4113-6EC9-CAE4-578E-673E21A9F4C1}"/>
              </a:ext>
            </a:extLst>
          </p:cNvPr>
          <p:cNvSpPr>
            <a:spLocks noGrp="1"/>
          </p:cNvSpPr>
          <p:nvPr>
            <p:ph type="title"/>
          </p:nvPr>
        </p:nvSpPr>
        <p:spPr>
          <a:xfrm>
            <a:off x="4522304" y="362396"/>
            <a:ext cx="7543800" cy="671274"/>
          </a:xfrm>
        </p:spPr>
        <p:txBody>
          <a:bodyPr>
            <a:normAutofit fontScale="90000"/>
          </a:bodyPr>
          <a:lstStyle/>
          <a:p>
            <a:pPr algn="ctr"/>
            <a:r>
              <a:rPr lang="en-US" b="1" dirty="0"/>
              <a:t>Primary &amp; Secondary Outcomes</a:t>
            </a:r>
          </a:p>
        </p:txBody>
      </p:sp>
      <p:sp>
        <p:nvSpPr>
          <p:cNvPr id="3" name="Text Placeholder 2">
            <a:extLst>
              <a:ext uri="{FF2B5EF4-FFF2-40B4-BE49-F238E27FC236}">
                <a16:creationId xmlns:a16="http://schemas.microsoft.com/office/drawing/2014/main" id="{60F07729-E71C-EEB7-32DE-190F0DAF5A3B}"/>
              </a:ext>
            </a:extLst>
          </p:cNvPr>
          <p:cNvSpPr>
            <a:spLocks noGrp="1"/>
          </p:cNvSpPr>
          <p:nvPr>
            <p:ph type="body" sz="quarter" idx="15"/>
          </p:nvPr>
        </p:nvSpPr>
        <p:spPr>
          <a:xfrm>
            <a:off x="5673214" y="1222513"/>
            <a:ext cx="6068656" cy="5456583"/>
          </a:xfrm>
          <a:solidFill>
            <a:schemeClr val="bg1"/>
          </a:solidFill>
        </p:spPr>
        <p:txBody>
          <a:bodyPr>
            <a:noAutofit/>
          </a:bodyPr>
          <a:lstStyle/>
          <a:p>
            <a:r>
              <a:rPr lang="en-US" sz="2000" b="1" dirty="0"/>
              <a:t>Primary :</a:t>
            </a:r>
            <a:r>
              <a:rPr lang="en-US" sz="2000" dirty="0"/>
              <a:t> CK half-life (T½) for serum CK to decrease by 50% from peak value. average CK half-life is approximately 36 hours (13, 14). CK will be collected every 12 hours until &lt; 5000, and we will use model CK using exponential regression and a t-test for calculation. </a:t>
            </a:r>
          </a:p>
          <a:p>
            <a:r>
              <a:rPr lang="en-US" sz="2000" b="1" dirty="0"/>
              <a:t>Secondary Outcomes</a:t>
            </a:r>
            <a:r>
              <a:rPr lang="en-US" sz="2000" dirty="0"/>
              <a:t> include: </a:t>
            </a:r>
          </a:p>
          <a:p>
            <a:pPr marL="971550" lvl="1" indent="-514350">
              <a:buFont typeface="+mj-lt"/>
              <a:buAutoNum type="arabicPeriod"/>
            </a:pPr>
            <a:r>
              <a:rPr lang="en-US" sz="2000" dirty="0"/>
              <a:t>Length of Stay </a:t>
            </a:r>
          </a:p>
          <a:p>
            <a:pPr marL="971550" lvl="1" indent="-514350">
              <a:buFont typeface="+mj-lt"/>
              <a:buAutoNum type="arabicPeriod"/>
            </a:pPr>
            <a:r>
              <a:rPr lang="en-US" sz="2000" dirty="0"/>
              <a:t>Quality of life </a:t>
            </a:r>
          </a:p>
          <a:p>
            <a:r>
              <a:rPr lang="en-US" sz="2000" b="1" dirty="0"/>
              <a:t>Instruments</a:t>
            </a:r>
            <a:r>
              <a:rPr lang="en-US" sz="2000" dirty="0"/>
              <a:t> will include </a:t>
            </a:r>
            <a:r>
              <a:rPr lang="en-US" sz="2000" dirty="0" err="1"/>
              <a:t>REDCap</a:t>
            </a:r>
            <a:r>
              <a:rPr lang="en-US" sz="2000" dirty="0"/>
              <a:t> patient and family surveys</a:t>
            </a:r>
          </a:p>
        </p:txBody>
      </p:sp>
    </p:spTree>
    <p:extLst>
      <p:ext uri="{BB962C8B-B14F-4D97-AF65-F5344CB8AC3E}">
        <p14:creationId xmlns:p14="http://schemas.microsoft.com/office/powerpoint/2010/main" val="2801785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DD7BC-FAE7-65B4-6494-F649CF005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30429-25DE-8C53-16F6-99BF84BB8EF7}"/>
              </a:ext>
            </a:extLst>
          </p:cNvPr>
          <p:cNvSpPr>
            <a:spLocks noGrp="1"/>
          </p:cNvSpPr>
          <p:nvPr>
            <p:ph type="title"/>
          </p:nvPr>
        </p:nvSpPr>
        <p:spPr/>
        <p:txBody>
          <a:bodyPr/>
          <a:lstStyle/>
          <a:p>
            <a:pPr algn="ctr"/>
            <a:r>
              <a:rPr lang="en-US" b="1" dirty="0"/>
              <a:t>Exploratory Aim</a:t>
            </a:r>
          </a:p>
        </p:txBody>
      </p:sp>
      <p:sp>
        <p:nvSpPr>
          <p:cNvPr id="3" name="Content Placeholder 2">
            <a:extLst>
              <a:ext uri="{FF2B5EF4-FFF2-40B4-BE49-F238E27FC236}">
                <a16:creationId xmlns:a16="http://schemas.microsoft.com/office/drawing/2014/main" id="{AE956FCB-A1BF-B650-BE2A-C3127C066846}"/>
              </a:ext>
            </a:extLst>
          </p:cNvPr>
          <p:cNvSpPr>
            <a:spLocks noGrp="1"/>
          </p:cNvSpPr>
          <p:nvPr>
            <p:ph idx="1"/>
          </p:nvPr>
        </p:nvSpPr>
        <p:spPr>
          <a:xfrm>
            <a:off x="435078" y="1438597"/>
            <a:ext cx="9841983" cy="4167073"/>
          </a:xfrm>
          <a:solidFill>
            <a:schemeClr val="bg1"/>
          </a:solidFill>
        </p:spPr>
        <p:txBody>
          <a:bodyPr>
            <a:noAutofit/>
          </a:bodyPr>
          <a:lstStyle/>
          <a:p>
            <a:r>
              <a:rPr lang="en-US" sz="2400" b="1" dirty="0"/>
              <a:t>Goal</a:t>
            </a:r>
          </a:p>
          <a:p>
            <a:pPr marL="342900" indent="-342900">
              <a:buFont typeface="Arial" panose="020B0604020202020204" pitchFamily="34" charset="0"/>
              <a:buChar char="•"/>
            </a:pPr>
            <a:r>
              <a:rPr lang="en-US" sz="2400" dirty="0"/>
              <a:t>To identify </a:t>
            </a:r>
            <a:r>
              <a:rPr lang="en-US" sz="2400" b="1" dirty="0"/>
              <a:t>early predictive biomarkers</a:t>
            </a:r>
            <a:r>
              <a:rPr lang="en-US" sz="2400" dirty="0"/>
              <a:t> and clinical features associated with </a:t>
            </a:r>
            <a:r>
              <a:rPr lang="en-US" sz="2400" b="1" dirty="0"/>
              <a:t>severe outcomes</a:t>
            </a:r>
            <a:r>
              <a:rPr lang="en-US" sz="2400" dirty="0"/>
              <a:t> in pediatric rhabdomyolysis.</a:t>
            </a:r>
          </a:p>
          <a:p>
            <a:r>
              <a:rPr lang="en-US" sz="2400" b="1" dirty="0"/>
              <a:t>Justification</a:t>
            </a:r>
          </a:p>
          <a:p>
            <a:pPr marL="342900" indent="-342900">
              <a:buFont typeface="Arial" panose="020B0604020202020204" pitchFamily="34" charset="0"/>
              <a:buChar char="•"/>
            </a:pPr>
            <a:r>
              <a:rPr lang="en-US" sz="2400" b="1" u="sng" dirty="0"/>
              <a:t>Rhabdomyolysis presentations vary</a:t>
            </a:r>
            <a:r>
              <a:rPr lang="en-US" sz="2400" dirty="0"/>
              <a:t>: Some resolve quickly, others progress to AKI or prolonged hospitalization.</a:t>
            </a:r>
          </a:p>
          <a:p>
            <a:pPr marL="342900" indent="-342900">
              <a:buFont typeface="Arial" panose="020B0604020202020204" pitchFamily="34" charset="0"/>
              <a:buChar char="•"/>
            </a:pPr>
            <a:r>
              <a:rPr lang="en-US" sz="2400" b="1" dirty="0"/>
              <a:t>No current predictive tools</a:t>
            </a:r>
            <a:r>
              <a:rPr lang="en-US" sz="2400" dirty="0"/>
              <a:t> to triage high-risk patients early.</a:t>
            </a:r>
          </a:p>
          <a:p>
            <a:pPr marL="342900" indent="-342900">
              <a:buFont typeface="Arial" panose="020B0604020202020204" pitchFamily="34" charset="0"/>
              <a:buChar char="•"/>
            </a:pPr>
            <a:r>
              <a:rPr lang="en-US" sz="2400" b="1" dirty="0"/>
              <a:t>Biomarker profiling</a:t>
            </a:r>
            <a:r>
              <a:rPr lang="en-US" sz="2400" dirty="0"/>
              <a:t> (e.g., CK kinetics, inflammatory markers) may reveal patterns not visible through standard labs.</a:t>
            </a:r>
          </a:p>
          <a:p>
            <a:endParaRPr lang="en-US" sz="2400" dirty="0"/>
          </a:p>
        </p:txBody>
      </p:sp>
    </p:spTree>
    <p:extLst>
      <p:ext uri="{BB962C8B-B14F-4D97-AF65-F5344CB8AC3E}">
        <p14:creationId xmlns:p14="http://schemas.microsoft.com/office/powerpoint/2010/main" val="703004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D2A9-98CF-A0EB-1F5E-1E75781EF884}"/>
              </a:ext>
            </a:extLst>
          </p:cNvPr>
          <p:cNvSpPr>
            <a:spLocks noGrp="1"/>
          </p:cNvSpPr>
          <p:nvPr>
            <p:ph type="title"/>
          </p:nvPr>
        </p:nvSpPr>
        <p:spPr/>
        <p:txBody>
          <a:bodyPr/>
          <a:lstStyle/>
          <a:p>
            <a:r>
              <a:rPr lang="en-US" dirty="0"/>
              <a:t>Community Engagement </a:t>
            </a:r>
          </a:p>
        </p:txBody>
      </p:sp>
    </p:spTree>
    <p:extLst>
      <p:ext uri="{BB962C8B-B14F-4D97-AF65-F5344CB8AC3E}">
        <p14:creationId xmlns:p14="http://schemas.microsoft.com/office/powerpoint/2010/main" val="222965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93A04-D8A9-4E78-1CD1-4187B30B7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B988C-9B45-2F25-9822-899E16513B44}"/>
              </a:ext>
            </a:extLst>
          </p:cNvPr>
          <p:cNvSpPr>
            <a:spLocks noGrp="1"/>
          </p:cNvSpPr>
          <p:nvPr>
            <p:ph type="title"/>
          </p:nvPr>
        </p:nvSpPr>
        <p:spPr>
          <a:xfrm>
            <a:off x="838200" y="365125"/>
            <a:ext cx="10515600" cy="1325563"/>
          </a:xfrm>
        </p:spPr>
        <p:txBody>
          <a:bodyPr anchor="ctr">
            <a:normAutofit/>
          </a:bodyPr>
          <a:lstStyle/>
          <a:p>
            <a:r>
              <a:rPr lang="en-US" b="1" dirty="0"/>
              <a:t>Objective </a:t>
            </a:r>
            <a:endParaRPr lang="en-US" b="1"/>
          </a:p>
        </p:txBody>
      </p:sp>
      <p:sp>
        <p:nvSpPr>
          <p:cNvPr id="3" name="Content Placeholder 2">
            <a:extLst>
              <a:ext uri="{FF2B5EF4-FFF2-40B4-BE49-F238E27FC236}">
                <a16:creationId xmlns:a16="http://schemas.microsoft.com/office/drawing/2014/main" id="{CF936608-5D46-00E4-4EE3-9B4625F3FE06}"/>
              </a:ext>
            </a:extLst>
          </p:cNvPr>
          <p:cNvSpPr>
            <a:spLocks noGrp="1"/>
          </p:cNvSpPr>
          <p:nvPr>
            <p:ph idx="1"/>
          </p:nvPr>
        </p:nvSpPr>
        <p:spPr>
          <a:xfrm>
            <a:off x="838200" y="1825625"/>
            <a:ext cx="5162550" cy="4351338"/>
          </a:xfrm>
        </p:spPr>
        <p:txBody>
          <a:bodyPr>
            <a:normAutofit/>
          </a:bodyPr>
          <a:lstStyle/>
          <a:p>
            <a:pPr marL="0" indent="0">
              <a:buNone/>
            </a:pPr>
            <a:r>
              <a:rPr lang="en-US" dirty="0"/>
              <a:t>To gauge community perspectives on a proposed study for rhabdomyolysis</a:t>
            </a:r>
          </a:p>
          <a:p>
            <a:pPr marL="0" indent="0">
              <a:buNone/>
            </a:pPr>
            <a:endParaRPr lang="en-US" dirty="0"/>
          </a:p>
          <a:p>
            <a:pPr marL="0" indent="0">
              <a:buNone/>
            </a:pPr>
            <a:r>
              <a:rPr lang="en-US" dirty="0"/>
              <a:t>Facilitates equitable community involvement and is integral to community engaged research.</a:t>
            </a:r>
          </a:p>
          <a:p>
            <a:pPr marL="0" indent="0">
              <a:buNone/>
            </a:pPr>
            <a:endParaRPr lang="en-US" dirty="0"/>
          </a:p>
          <a:p>
            <a:endParaRPr lang="en-US" dirty="0"/>
          </a:p>
        </p:txBody>
      </p:sp>
      <p:pic>
        <p:nvPicPr>
          <p:cNvPr id="5" name="Picture 4">
            <a:extLst>
              <a:ext uri="{FF2B5EF4-FFF2-40B4-BE49-F238E27FC236}">
                <a16:creationId xmlns:a16="http://schemas.microsoft.com/office/drawing/2014/main" id="{4B8471CE-7471-2B22-E3B4-646700481C63}"/>
              </a:ext>
            </a:extLst>
          </p:cNvPr>
          <p:cNvPicPr>
            <a:picLocks noChangeAspect="1"/>
          </p:cNvPicPr>
          <p:nvPr/>
        </p:nvPicPr>
        <p:blipFill>
          <a:blip r:embed="rId2"/>
          <a:srcRect l="7162"/>
          <a:stretch>
            <a:fillRect/>
          </a:stretch>
        </p:blipFill>
        <p:spPr>
          <a:xfrm>
            <a:off x="6000750" y="681037"/>
            <a:ext cx="5162550" cy="4351338"/>
          </a:xfrm>
          <a:prstGeom prst="rect">
            <a:avLst/>
          </a:prstGeom>
          <a:noFill/>
        </p:spPr>
      </p:pic>
    </p:spTree>
    <p:extLst>
      <p:ext uri="{BB962C8B-B14F-4D97-AF65-F5344CB8AC3E}">
        <p14:creationId xmlns:p14="http://schemas.microsoft.com/office/powerpoint/2010/main" val="2095916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21315-20B0-7BE4-2900-AE1BD6250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D0BCD3-E0B1-1EB9-08E0-BC5A2E96969F}"/>
              </a:ext>
            </a:extLst>
          </p:cNvPr>
          <p:cNvSpPr>
            <a:spLocks noGrp="1"/>
          </p:cNvSpPr>
          <p:nvPr>
            <p:ph type="title"/>
          </p:nvPr>
        </p:nvSpPr>
        <p:spPr>
          <a:xfrm>
            <a:off x="806667" y="-1"/>
            <a:ext cx="6888481" cy="1011193"/>
          </a:xfrm>
        </p:spPr>
        <p:txBody>
          <a:bodyPr anchor="ctr">
            <a:normAutofit/>
          </a:bodyPr>
          <a:lstStyle/>
          <a:p>
            <a:pPr algn="ctr"/>
            <a:r>
              <a:rPr lang="en-US" b="1" dirty="0"/>
              <a:t>Study Design</a:t>
            </a:r>
          </a:p>
        </p:txBody>
      </p:sp>
      <p:sp>
        <p:nvSpPr>
          <p:cNvPr id="3" name="Content Placeholder 2">
            <a:extLst>
              <a:ext uri="{FF2B5EF4-FFF2-40B4-BE49-F238E27FC236}">
                <a16:creationId xmlns:a16="http://schemas.microsoft.com/office/drawing/2014/main" id="{03E34AD8-2DB1-6751-DDDE-F1AA80500794}"/>
              </a:ext>
            </a:extLst>
          </p:cNvPr>
          <p:cNvSpPr>
            <a:spLocks noGrp="1"/>
          </p:cNvSpPr>
          <p:nvPr>
            <p:ph type="body" sz="quarter" idx="14"/>
          </p:nvPr>
        </p:nvSpPr>
        <p:spPr>
          <a:xfrm>
            <a:off x="247684" y="864048"/>
            <a:ext cx="6888481" cy="5421138"/>
          </a:xfrm>
          <a:solidFill>
            <a:schemeClr val="bg1"/>
          </a:solidFill>
        </p:spPr>
        <p:txBody>
          <a:bodyPr>
            <a:normAutofit/>
          </a:bodyPr>
          <a:lstStyle/>
          <a:p>
            <a:pPr marL="0" indent="0">
              <a:buNone/>
            </a:pPr>
            <a:r>
              <a:rPr lang="en-US" b="1" dirty="0"/>
              <a:t>Estimated eligible:</a:t>
            </a:r>
          </a:p>
          <a:p>
            <a:r>
              <a:rPr lang="en-US" dirty="0"/>
              <a:t> Conducted </a:t>
            </a:r>
          </a:p>
          <a:p>
            <a:pPr lvl="1"/>
            <a:r>
              <a:rPr lang="en-US" sz="2800" b="1" dirty="0"/>
              <a:t>Focus Groups</a:t>
            </a:r>
          </a:p>
          <a:p>
            <a:pPr lvl="2"/>
            <a:r>
              <a:rPr lang="en-US" sz="2400" dirty="0"/>
              <a:t>Gather in-depth insights and perspectives from participants regarding </a:t>
            </a:r>
          </a:p>
          <a:p>
            <a:pPr lvl="1"/>
            <a:r>
              <a:rPr lang="en-US" sz="2800" b="1" dirty="0"/>
              <a:t>Surveys</a:t>
            </a:r>
            <a:r>
              <a:rPr lang="en-US" sz="2800" dirty="0"/>
              <a:t> </a:t>
            </a:r>
          </a:p>
          <a:p>
            <a:pPr lvl="2"/>
            <a:r>
              <a:rPr lang="en-US" sz="2400" dirty="0"/>
              <a:t>More than </a:t>
            </a:r>
            <a:r>
              <a:rPr lang="en-US" sz="2400" b="1" dirty="0"/>
              <a:t>400 hundred participants </a:t>
            </a:r>
            <a:r>
              <a:rPr lang="en-US" sz="2400" dirty="0"/>
              <a:t>interviewed</a:t>
            </a:r>
          </a:p>
          <a:p>
            <a:pPr lvl="1"/>
            <a:r>
              <a:rPr lang="en-US" sz="2800" b="1" dirty="0"/>
              <a:t>One-on-one interviews </a:t>
            </a:r>
            <a:r>
              <a:rPr lang="en-US" sz="2800" dirty="0"/>
              <a:t>with coaches and target population athletes</a:t>
            </a:r>
          </a:p>
          <a:p>
            <a:pPr lvl="1"/>
            <a:r>
              <a:rPr lang="en-US" sz="2800" dirty="0"/>
              <a:t>Developed an educational video</a:t>
            </a:r>
            <a:endParaRPr lang="en-US" dirty="0"/>
          </a:p>
          <a:p>
            <a:endParaRPr lang="en-US" dirty="0"/>
          </a:p>
        </p:txBody>
      </p:sp>
    </p:spTree>
    <p:extLst>
      <p:ext uri="{BB962C8B-B14F-4D97-AF65-F5344CB8AC3E}">
        <p14:creationId xmlns:p14="http://schemas.microsoft.com/office/powerpoint/2010/main" val="3039604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142E-433F-3E6E-0BF3-3CCA17F49C4D}"/>
              </a:ext>
            </a:extLst>
          </p:cNvPr>
          <p:cNvSpPr>
            <a:spLocks noGrp="1"/>
          </p:cNvSpPr>
          <p:nvPr>
            <p:ph type="title"/>
          </p:nvPr>
        </p:nvSpPr>
        <p:spPr>
          <a:xfrm>
            <a:off x="838200" y="283627"/>
            <a:ext cx="10515600" cy="662782"/>
          </a:xfrm>
        </p:spPr>
        <p:txBody>
          <a:bodyPr/>
          <a:lstStyle/>
          <a:p>
            <a:pPr algn="ctr"/>
            <a:r>
              <a:rPr lang="en-US" b="1" dirty="0"/>
              <a:t>References</a:t>
            </a:r>
            <a:endParaRPr lang="en-US" dirty="0"/>
          </a:p>
        </p:txBody>
      </p:sp>
      <p:sp>
        <p:nvSpPr>
          <p:cNvPr id="4" name="TextBox 3">
            <a:extLst>
              <a:ext uri="{FF2B5EF4-FFF2-40B4-BE49-F238E27FC236}">
                <a16:creationId xmlns:a16="http://schemas.microsoft.com/office/drawing/2014/main" id="{485928B5-8D4A-311B-ED05-6680017CECF0}"/>
              </a:ext>
            </a:extLst>
          </p:cNvPr>
          <p:cNvSpPr txBox="1"/>
          <p:nvPr/>
        </p:nvSpPr>
        <p:spPr>
          <a:xfrm>
            <a:off x="178981" y="1038539"/>
            <a:ext cx="11834037" cy="533992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Stanley M, Chippa V,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Aeddula</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NR, et al. Rhabdomyolysis. [Updated December 11, 2024]. In: </a:t>
            </a:r>
            <a:r>
              <a:rPr kumimoji="0" lang="en-US" sz="1100" b="1" i="0" u="none" strike="noStrike" kern="1200" cap="none" spc="0" normalizeH="0" baseline="0" noProof="0" dirty="0" err="1">
                <a:ln>
                  <a:noFill/>
                </a:ln>
                <a:solidFill>
                  <a:srgbClr val="5F5151"/>
                </a:solidFill>
                <a:effectLst/>
                <a:uLnTx/>
                <a:uFillTx/>
                <a:latin typeface="Century Gothic" panose="020F0302020204030204"/>
                <a:ea typeface="+mn-ea"/>
                <a:cs typeface="+mn-cs"/>
              </a:rPr>
              <a:t>StatPearls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[Internet]. Treasure Island (FL):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StatPearls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Publishing; January 2025–. Available from: </a:t>
            </a:r>
            <a:r>
              <a:rPr kumimoji="0" lang="en-US" sz="1100" b="0" i="0" u="sng" strike="noStrike" kern="1200" cap="none" spc="0" normalizeH="0" baseline="0" noProof="0" dirty="0">
                <a:ln>
                  <a:noFill/>
                </a:ln>
                <a:solidFill>
                  <a:srgbClr val="5F5151"/>
                </a:solidFill>
                <a:effectLst/>
                <a:uLnTx/>
                <a:uFillTx/>
                <a:latin typeface="Century Gothic" panose="020F0302020204030204"/>
                <a:ea typeface="+mn-ea"/>
                <a:cs typeface="+mn-cs"/>
                <a:hlinkClick r:id="rId2"/>
              </a:rPr>
              <a:t>https://www.ncbi.nlm.nih.gov/books/NBK448168/</a:t>
            </a:r>
            <a:endPar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Nelson DA, Deuster PA, Carter R III, Hill OT, Wolcott VL,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Kurina</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LM. Sickle cell trait, rhabdomyolysis, and mortality among U.S. Army soldiers.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N Engl J Med</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2016;375(5):435-442. doi:10.1056/NEJMoa1516257</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Nelson DA, Cox JM, Sallis RE, et al. Exertional rhabdomyolysis: an epidemiologic study of emergency department visits and hospitalizations.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J Sports Med Phys Fitness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2021;61(10):1343-1350. doi:10.1080/00913847.2021.1956288</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Shah SS, Balamuth F, McGlinchey P, et al. Pediatric rhabdomyolysis: epidemiology and hospital outcomes. </a:t>
            </a:r>
            <a:r>
              <a:rPr kumimoji="0" lang="en-US" sz="1100" b="0" i="1" u="none" strike="noStrike" kern="1200" cap="none" spc="0" normalizeH="0" baseline="0" noProof="0" dirty="0" err="1">
                <a:ln>
                  <a:noFill/>
                </a:ln>
                <a:solidFill>
                  <a:srgbClr val="5F5151"/>
                </a:solidFill>
                <a:effectLst/>
                <a:uLnTx/>
                <a:uFillTx/>
                <a:latin typeface="Century Gothic" panose="020F0302020204030204"/>
                <a:ea typeface="+mn-ea"/>
                <a:cs typeface="+mn-cs"/>
              </a:rPr>
              <a:t>Pediatr</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 Emerg Care</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2022;38(12):e1121-e1126. doi:10.1097/PEC.0000000000002607</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Torres PA, Helmstetter JA, Kaye AM, Kaye AD. Rhabdomyolysis: pathogenesis, diagnosis, and treatment. Ochsner J. 2015 Spring;15(1):58-69. PMID: 25829882; PMCID: PMC4365849.</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Coutinho AE, Chapman KE. The anti-inflammatory and immunosuppressive effects of glucocorticoids, recent developments and mechanistic insights. Mol Cell Endocrinol. 2011 Mar 15;335(1):2-13.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doi</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10.1016/j.mce.2010.04.005.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Epub</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2010 Apr 14. PMID: 20398732; PMCID: PMC3047790.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Johnson DB, Lopez MJ, Kelley B. Dexamethasone. Treasure Island (FL):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StatPearls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Publishing. 2023 May 2; </a:t>
            </a:r>
            <a:r>
              <a:rPr kumimoji="0" lang="en-US" sz="1100" b="0" i="0" u="sng" strike="noStrike" kern="1200" cap="none" spc="0" normalizeH="0" baseline="0" noProof="0" dirty="0">
                <a:ln>
                  <a:noFill/>
                </a:ln>
                <a:solidFill>
                  <a:srgbClr val="5F5151"/>
                </a:solidFill>
                <a:effectLst/>
                <a:uLnTx/>
                <a:uFillTx/>
                <a:latin typeface="Century Gothic" panose="020F0302020204030204"/>
                <a:ea typeface="+mn-ea"/>
                <a:cs typeface="+mn-cs"/>
                <a:hlinkClick r:id="rId3"/>
              </a:rPr>
              <a:t>https://www.ncbi.nlm.nih.gov/books/NBK482130/ [ncbi.nlm.nih.gov]</a:t>
            </a:r>
            <a:endPar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Lewis SS, Valberg SJ, Nielsen IL. Suspected immune-mediated myositis in horses. J Vet Intern Med. 2007 May-Jun;21(3):495-503.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doi</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10.1892/0891-6640(2007)21[495:simih]2.0.co;2. PMID: 17552457.</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Lin, JW., Huang, YM., Chen, YQ.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et al.</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Dexamethasone accelerates muscle regeneration by modulating kinesin-1-mediated focal adhesion signals.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Cell Death </a:t>
            </a:r>
            <a:r>
              <a:rPr kumimoji="0" lang="en-US" sz="1100" b="0" i="1" u="none" strike="noStrike" kern="1200" cap="none" spc="0" normalizeH="0" baseline="0" noProof="0" dirty="0" err="1">
                <a:ln>
                  <a:noFill/>
                </a:ln>
                <a:solidFill>
                  <a:srgbClr val="5F5151"/>
                </a:solidFill>
                <a:effectLst/>
                <a:uLnTx/>
                <a:uFillTx/>
                <a:latin typeface="Century Gothic" panose="020F0302020204030204"/>
                <a:ea typeface="+mn-ea"/>
                <a:cs typeface="+mn-cs"/>
              </a:rPr>
              <a:t>Discov</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a:t>
            </a:r>
            <a:r>
              <a:rPr kumimoji="0" lang="en-US" sz="1100" b="1" i="0" u="none" strike="noStrike" kern="1200" cap="none" spc="0" normalizeH="0" baseline="0" noProof="0" dirty="0">
                <a:ln>
                  <a:noFill/>
                </a:ln>
                <a:solidFill>
                  <a:srgbClr val="5F5151"/>
                </a:solidFill>
                <a:effectLst/>
                <a:uLnTx/>
                <a:uFillTx/>
                <a:latin typeface="Century Gothic" panose="020F0302020204030204"/>
                <a:ea typeface="+mn-ea"/>
                <a:cs typeface="+mn-cs"/>
              </a:rPr>
              <a:t>7</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35 (2021). </a:t>
            </a:r>
            <a:r>
              <a:rPr kumimoji="0" lang="en-US" sz="1100" b="0" i="0" u="sng" strike="noStrike" kern="1200" cap="none" spc="0" normalizeH="0" baseline="0" noProof="0" dirty="0">
                <a:ln>
                  <a:noFill/>
                </a:ln>
                <a:solidFill>
                  <a:srgbClr val="5F5151"/>
                </a:solidFill>
                <a:effectLst/>
                <a:uLnTx/>
                <a:uFillTx/>
                <a:latin typeface="Century Gothic" panose="020F0302020204030204"/>
                <a:ea typeface="+mn-ea"/>
                <a:cs typeface="+mn-cs"/>
                <a:hlinkClick r:id="rId4"/>
              </a:rPr>
              <a:t>https://doi.org/10.1038/s41420-021-00412-4</a:t>
            </a:r>
            <a:endPar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Yeganeh M, March K, Jones C, Ho G, Selby KA, Chanoine JP, Stockler S,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Salvarinova</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R, Horvath G, Brunel-Guitton C. Use of dexamethasone in acute rhabdomyolysis in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LPIN1</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deficiency. Mol Genet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Metab</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Rep. 2023 Mar 10;35:100961.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doi</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10.1016/j.ymgmr.2023.100961. PMID: 36941958; PMCID: PMC10024045.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Leary M, Latimer S, Thomas B, Lee A, Horrigan M, Shur N, Berger S. A retrospective natural history study of rhabdomyolysis in a diverse pediatric hospital: findings of a bimodal age distribution and healthcare disparity. Poster presented at: Children’s National Research and Innovation Week; 2025.</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Summerlin ML, Regier DS, Fraser JL, et al. Use of dexamethasone in idiopathic, acute pediatric rhabdomyolysis. </a:t>
            </a:r>
            <a:r>
              <a:rPr kumimoji="0" lang="en-US" sz="1100" b="0" i="1" u="none" strike="noStrike" kern="1200" cap="none" spc="0" normalizeH="0" baseline="0" noProof="0" dirty="0">
                <a:ln>
                  <a:noFill/>
                </a:ln>
                <a:solidFill>
                  <a:srgbClr val="5F5151"/>
                </a:solidFill>
                <a:effectLst/>
                <a:uLnTx/>
                <a:uFillTx/>
                <a:latin typeface="Century Gothic" panose="020F0302020204030204"/>
                <a:ea typeface="+mn-ea"/>
                <a:cs typeface="+mn-cs"/>
              </a:rPr>
              <a:t>Am J Med Genet A</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2021;185(2):500-507. doi:10.1002/ajmg.a.62000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Cunha M, Pinho I, Lopes M,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Trigueiros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F, Braz S, Medeiros F. A case of corticosteroid-responsive SARS-CoV-2 related massive rhabdomyolysis.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IDCases</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2020;22:e00946.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doi</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10.1016/j.idcr.2020.e00946.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Epub</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2020 Sep 4. PMID: 32901220; PMCID: PMC7471856.</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Hammers M, Hashim F, Hanna C, Farris A, Blasick S. Refractory rhabdomyolysis responsive to corticosteroid therapy. Proc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Bayl</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Univ Med Cent). 2020 Dec 14;34(2):314-315. </a:t>
            </a:r>
            <a:r>
              <a:rPr kumimoji="0" lang="en-US" sz="1100" b="0" i="0" u="none" strike="noStrike" kern="1200" cap="none" spc="0" normalizeH="0" baseline="0" noProof="0" dirty="0" err="1">
                <a:ln>
                  <a:noFill/>
                </a:ln>
                <a:solidFill>
                  <a:srgbClr val="5F5151"/>
                </a:solidFill>
                <a:effectLst/>
                <a:uLnTx/>
                <a:uFillTx/>
                <a:latin typeface="Century Gothic" panose="020F0302020204030204"/>
                <a:ea typeface="+mn-ea"/>
                <a:cs typeface="+mn-cs"/>
              </a:rPr>
              <a:t>doi</a:t>
            </a: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 10.1080/08998280.2020.1851627. PMID: 33678976; PMCID: PMC7901411.</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Cures Within Reach. Using steroids to improve rhabdomyolysis outcomes in pediatric patients. Accessed April 3, 2025. </a:t>
            </a:r>
            <a:r>
              <a:rPr kumimoji="0" lang="en-US" sz="1100" b="0" i="0" u="sng" strike="noStrike" kern="1200" cap="none" spc="0" normalizeH="0" baseline="0" noProof="0" dirty="0">
                <a:ln>
                  <a:noFill/>
                </a:ln>
                <a:solidFill>
                  <a:srgbClr val="5F5151"/>
                </a:solidFill>
                <a:effectLst/>
                <a:uLnTx/>
                <a:uFillTx/>
                <a:latin typeface="Century Gothic" panose="020F0302020204030204"/>
                <a:ea typeface="+mn-ea"/>
                <a:cs typeface="+mn-cs"/>
                <a:hlinkClick r:id="rId5"/>
              </a:rPr>
              <a:t>https://www.cureswithinreach.org/</a:t>
            </a:r>
            <a:endPar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F5151"/>
                </a:solidFill>
                <a:effectLst/>
                <a:uLnTx/>
                <a:uFillTx/>
                <a:latin typeface="Century Gothic" panose="020F0302020204030204"/>
                <a:ea typeface="+mn-ea"/>
                <a:cs typeface="+mn-cs"/>
              </a:rPr>
              <a:t>Horrigan M, Latimer S, Thomas B, Berger S, Shur N. Lessons learned from the pre-initiation process of an investigator-initiated trial for pediatric rhabdomyolysis. Poster presented at: Children’s National Research and Innovation Week; April 1, 2025; Washington, DC.</a:t>
            </a:r>
          </a:p>
        </p:txBody>
      </p:sp>
    </p:spTree>
    <p:extLst>
      <p:ext uri="{BB962C8B-B14F-4D97-AF65-F5344CB8AC3E}">
        <p14:creationId xmlns:p14="http://schemas.microsoft.com/office/powerpoint/2010/main" val="3916409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A952A66-7A86-CC64-A4E0-7774C35F1C89}"/>
              </a:ext>
            </a:extLst>
          </p:cNvPr>
          <p:cNvSpPr/>
          <p:nvPr/>
        </p:nvSpPr>
        <p:spPr>
          <a:xfrm>
            <a:off x="1131570" y="1391901"/>
            <a:ext cx="8801100" cy="3314700"/>
          </a:xfrm>
          <a:prstGeom prst="rect">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C64B182C-4ACA-E251-53CF-E85BE26BBDA9}"/>
              </a:ext>
            </a:extLst>
          </p:cNvPr>
          <p:cNvPicPr>
            <a:picLocks noChangeAspect="1"/>
          </p:cNvPicPr>
          <p:nvPr/>
        </p:nvPicPr>
        <p:blipFill>
          <a:blip r:embed="rId2"/>
          <a:stretch>
            <a:fillRect/>
          </a:stretch>
        </p:blipFill>
        <p:spPr>
          <a:xfrm>
            <a:off x="2480310" y="352343"/>
            <a:ext cx="6915150" cy="2696908"/>
          </a:xfrm>
          <a:prstGeom prst="rect">
            <a:avLst/>
          </a:prstGeom>
        </p:spPr>
      </p:pic>
      <p:sp>
        <p:nvSpPr>
          <p:cNvPr id="3" name="TextBox 2">
            <a:extLst>
              <a:ext uri="{FF2B5EF4-FFF2-40B4-BE49-F238E27FC236}">
                <a16:creationId xmlns:a16="http://schemas.microsoft.com/office/drawing/2014/main" id="{236FE6B4-77D2-1409-4FB8-167F196864A8}"/>
              </a:ext>
            </a:extLst>
          </p:cNvPr>
          <p:cNvSpPr txBox="1"/>
          <p:nvPr/>
        </p:nvSpPr>
        <p:spPr>
          <a:xfrm>
            <a:off x="1289685" y="3808750"/>
            <a:ext cx="96126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Special thank you to Dr. Natasha Shur, Bobbe Thomas, and Dr. Jim Chamberlain for their guidance and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Thank you to the National Organization for Rare Diseases for the opportunity to share this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Lastly, thank you Children’s National Hospital, without which, this would not be possible!</a:t>
            </a:r>
          </a:p>
        </p:txBody>
      </p:sp>
    </p:spTree>
    <p:extLst>
      <p:ext uri="{BB962C8B-B14F-4D97-AF65-F5344CB8AC3E}">
        <p14:creationId xmlns:p14="http://schemas.microsoft.com/office/powerpoint/2010/main" val="1834695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34075" y="0"/>
            <a:ext cx="12573000" cy="6858000"/>
          </a:xfrm>
          <a:custGeom>
            <a:avLst/>
            <a:gdLst/>
            <a:ahLst/>
            <a:cxnLst/>
            <a:rect l="l" t="t" r="r" b="b"/>
            <a:pathLst>
              <a:path w="18859500" h="10287000">
                <a:moveTo>
                  <a:pt x="0" y="0"/>
                </a:moveTo>
                <a:lnTo>
                  <a:pt x="18859500" y="0"/>
                </a:lnTo>
                <a:lnTo>
                  <a:pt x="18859500" y="10287000"/>
                </a:lnTo>
                <a:lnTo>
                  <a:pt x="0" y="102870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0353773" y="0"/>
            <a:ext cx="1838227" cy="1956062"/>
            <a:chOff x="0" y="0"/>
            <a:chExt cx="3676454" cy="3912124"/>
          </a:xfrm>
        </p:grpSpPr>
        <p:pic>
          <p:nvPicPr>
            <p:cNvPr id="4" name="Picture 4"/>
            <p:cNvPicPr>
              <a:picLocks noChangeAspect="1"/>
            </p:cNvPicPr>
            <p:nvPr/>
          </p:nvPicPr>
          <p:blipFill>
            <a:blip r:embed="rId3"/>
            <a:srcRect t="3830" b="3830"/>
            <a:stretch>
              <a:fillRect/>
            </a:stretch>
          </p:blipFill>
          <p:spPr>
            <a:xfrm>
              <a:off x="0" y="0"/>
              <a:ext cx="3676454" cy="3912124"/>
            </a:xfrm>
            <a:prstGeom prst="rect">
              <a:avLst/>
            </a:prstGeom>
          </p:spPr>
        </p:pic>
      </p:grpSp>
      <p:sp>
        <p:nvSpPr>
          <p:cNvPr id="5" name="Freeform 5"/>
          <p:cNvSpPr/>
          <p:nvPr/>
        </p:nvSpPr>
        <p:spPr>
          <a:xfrm>
            <a:off x="0" y="0"/>
            <a:ext cx="6260305" cy="6858000"/>
          </a:xfrm>
          <a:custGeom>
            <a:avLst/>
            <a:gdLst/>
            <a:ahLst/>
            <a:cxnLst/>
            <a:rect l="l" t="t" r="r" b="b"/>
            <a:pathLst>
              <a:path w="9390457" h="10287000">
                <a:moveTo>
                  <a:pt x="0" y="0"/>
                </a:moveTo>
                <a:lnTo>
                  <a:pt x="9390457" y="0"/>
                </a:lnTo>
                <a:lnTo>
                  <a:pt x="9390457" y="10287000"/>
                </a:lnTo>
                <a:lnTo>
                  <a:pt x="0" y="10287000"/>
                </a:lnTo>
                <a:lnTo>
                  <a:pt x="0" y="0"/>
                </a:lnTo>
                <a:close/>
              </a:path>
            </a:pathLst>
          </a:custGeom>
          <a:blipFill>
            <a:blip r:embed="rId4">
              <a:alphaModFix amt="38000"/>
            </a:blip>
            <a:stretch>
              <a:fillRect r="-460185"/>
            </a:stretch>
          </a:blipFill>
        </p:spPr>
        <p:txBody>
          <a:bodyPr/>
          <a:lstStyle/>
          <a:p>
            <a:pPr defTabSz="609630"/>
            <a:endParaRPr lang="en-US" sz="1200">
              <a:solidFill>
                <a:prstClr val="black"/>
              </a:solidFill>
              <a:latin typeface="Calibri"/>
            </a:endParaRPr>
          </a:p>
        </p:txBody>
      </p:sp>
      <p:sp>
        <p:nvSpPr>
          <p:cNvPr id="6" name="Freeform 6"/>
          <p:cNvSpPr/>
          <p:nvPr/>
        </p:nvSpPr>
        <p:spPr>
          <a:xfrm>
            <a:off x="1094610" y="5992767"/>
            <a:ext cx="3688060" cy="865233"/>
          </a:xfrm>
          <a:custGeom>
            <a:avLst/>
            <a:gdLst/>
            <a:ahLst/>
            <a:cxnLst/>
            <a:rect l="l" t="t" r="r" b="b"/>
            <a:pathLst>
              <a:path w="5532090" h="1297850">
                <a:moveTo>
                  <a:pt x="0" y="0"/>
                </a:moveTo>
                <a:lnTo>
                  <a:pt x="5532091" y="0"/>
                </a:lnTo>
                <a:lnTo>
                  <a:pt x="5532091" y="1297850"/>
                </a:lnTo>
                <a:lnTo>
                  <a:pt x="0" y="1297850"/>
                </a:lnTo>
                <a:lnTo>
                  <a:pt x="0" y="0"/>
                </a:lnTo>
                <a:close/>
              </a:path>
            </a:pathLst>
          </a:custGeom>
          <a:blipFill>
            <a:blip r:embed="rId5"/>
            <a:stretch>
              <a:fillRect l="-19967"/>
            </a:stretch>
          </a:blipFill>
        </p:spPr>
        <p:txBody>
          <a:bodyPr/>
          <a:lstStyle/>
          <a:p>
            <a:pPr defTabSz="609630"/>
            <a:endParaRPr lang="en-US" sz="1200">
              <a:solidFill>
                <a:prstClr val="black"/>
              </a:solidFill>
              <a:latin typeface="Calibri"/>
            </a:endParaRPr>
          </a:p>
        </p:txBody>
      </p:sp>
      <p:sp>
        <p:nvSpPr>
          <p:cNvPr id="7" name="TextBox 7"/>
          <p:cNvSpPr txBox="1"/>
          <p:nvPr/>
        </p:nvSpPr>
        <p:spPr>
          <a:xfrm>
            <a:off x="611985" y="461483"/>
            <a:ext cx="5036335" cy="3237105"/>
          </a:xfrm>
          <a:prstGeom prst="rect">
            <a:avLst/>
          </a:prstGeom>
        </p:spPr>
        <p:txBody>
          <a:bodyPr lIns="0" tIns="0" rIns="0" bIns="0" rtlCol="0" anchor="t">
            <a:spAutoFit/>
          </a:bodyPr>
          <a:lstStyle/>
          <a:p>
            <a:pPr algn="ctr" defTabSz="609630">
              <a:lnSpc>
                <a:spcPts val="7200"/>
              </a:lnSpc>
            </a:pPr>
            <a:r>
              <a:rPr lang="en-US" sz="6000" b="1">
                <a:solidFill>
                  <a:srgbClr val="000000"/>
                </a:solidFill>
                <a:latin typeface="Open Sans 1 Bold"/>
                <a:ea typeface="Open Sans 1 Bold"/>
                <a:cs typeface="Open Sans 1 Bold"/>
                <a:sym typeface="Open Sans 1 Bold"/>
              </a:rPr>
              <a:t>TANGO2 -</a:t>
            </a:r>
          </a:p>
          <a:p>
            <a:pPr algn="ctr" defTabSz="609630">
              <a:lnSpc>
                <a:spcPts val="3199"/>
              </a:lnSpc>
            </a:pPr>
            <a:r>
              <a:rPr lang="en-US" sz="2666" b="1">
                <a:solidFill>
                  <a:srgbClr val="000000"/>
                </a:solidFill>
                <a:latin typeface="Open Sans 1 Bold"/>
                <a:ea typeface="Open Sans 1 Bold"/>
                <a:cs typeface="Open Sans 1 Bold"/>
                <a:sym typeface="Open Sans 1 Bold"/>
              </a:rPr>
              <a:t>related deficiency disorder</a:t>
            </a:r>
          </a:p>
          <a:p>
            <a:pPr algn="ctr" defTabSz="609630">
              <a:lnSpc>
                <a:spcPts val="2400"/>
              </a:lnSpc>
            </a:pPr>
            <a:endParaRPr lang="en-US" sz="2666" b="1">
              <a:solidFill>
                <a:srgbClr val="000000"/>
              </a:solidFill>
              <a:latin typeface="Open Sans 1 Bold"/>
              <a:ea typeface="Open Sans 1 Bold"/>
              <a:cs typeface="Open Sans 1 Bold"/>
              <a:sym typeface="Open Sans 1 Bold"/>
            </a:endParaRPr>
          </a:p>
          <a:p>
            <a:pPr algn="ctr" defTabSz="609630">
              <a:lnSpc>
                <a:spcPts val="2400"/>
              </a:lnSpc>
            </a:pPr>
            <a:endParaRPr lang="en-US" sz="2666" b="1">
              <a:solidFill>
                <a:srgbClr val="000000"/>
              </a:solidFill>
              <a:latin typeface="Open Sans 1 Bold"/>
              <a:ea typeface="Open Sans 1 Bold"/>
              <a:cs typeface="Open Sans 1 Bold"/>
              <a:sym typeface="Open Sans 1 Bold"/>
            </a:endParaRPr>
          </a:p>
          <a:p>
            <a:pPr algn="ctr" defTabSz="609630">
              <a:lnSpc>
                <a:spcPts val="5760"/>
              </a:lnSpc>
            </a:pPr>
            <a:r>
              <a:rPr lang="en-US" sz="4800" b="1">
                <a:solidFill>
                  <a:srgbClr val="000000"/>
                </a:solidFill>
                <a:latin typeface="Open Sans 1 Bold"/>
                <a:ea typeface="Open Sans 1 Bold"/>
                <a:cs typeface="Open Sans 1 Bold"/>
                <a:sym typeface="Open Sans 1 Bold"/>
              </a:rPr>
              <a:t>“B-lieve”</a:t>
            </a:r>
          </a:p>
          <a:p>
            <a:pPr algn="ctr" defTabSz="609630">
              <a:lnSpc>
                <a:spcPts val="4240"/>
              </a:lnSpc>
              <a:spcBef>
                <a:spcPct val="0"/>
              </a:spcBef>
            </a:pPr>
            <a:endParaRPr lang="en-US" sz="4800" b="1">
              <a:solidFill>
                <a:srgbClr val="000000"/>
              </a:solidFill>
              <a:latin typeface="Open Sans 1 Bold"/>
              <a:ea typeface="Open Sans 1 Bold"/>
              <a:cs typeface="Open Sans 1 Bold"/>
              <a:sym typeface="Open Sans 1 Bold"/>
            </a:endParaRPr>
          </a:p>
        </p:txBody>
      </p:sp>
      <p:sp>
        <p:nvSpPr>
          <p:cNvPr id="8" name="TextBox 8"/>
          <p:cNvSpPr txBox="1"/>
          <p:nvPr/>
        </p:nvSpPr>
        <p:spPr>
          <a:xfrm>
            <a:off x="552817" y="3994291"/>
            <a:ext cx="5036335" cy="1231106"/>
          </a:xfrm>
          <a:prstGeom prst="rect">
            <a:avLst/>
          </a:prstGeom>
        </p:spPr>
        <p:txBody>
          <a:bodyPr lIns="0" tIns="0" rIns="0" bIns="0" rtlCol="0" anchor="t">
            <a:spAutoFit/>
          </a:bodyPr>
          <a:lstStyle/>
          <a:p>
            <a:pPr algn="ctr" defTabSz="609630">
              <a:lnSpc>
                <a:spcPts val="2400"/>
              </a:lnSpc>
              <a:spcBef>
                <a:spcPct val="0"/>
              </a:spcBef>
            </a:pPr>
            <a:r>
              <a:rPr lang="en-US" sz="2000" b="1">
                <a:solidFill>
                  <a:srgbClr val="000000"/>
                </a:solidFill>
                <a:latin typeface="Open Sans 1 Bold"/>
                <a:ea typeface="Open Sans 1 Bold"/>
                <a:cs typeface="Open Sans 1 Bold"/>
                <a:sym typeface="Open Sans 1 Bold"/>
              </a:rPr>
              <a:t>What if the antidote for a genetic killer was a common household vitamin sitting on</a:t>
            </a:r>
          </a:p>
          <a:p>
            <a:pPr algn="ctr" defTabSz="609630">
              <a:lnSpc>
                <a:spcPts val="2400"/>
              </a:lnSpc>
              <a:spcBef>
                <a:spcPct val="0"/>
              </a:spcBef>
            </a:pPr>
            <a:r>
              <a:rPr lang="en-US" sz="2000" b="1">
                <a:solidFill>
                  <a:srgbClr val="000000"/>
                </a:solidFill>
                <a:latin typeface="Open Sans 1 Bold"/>
                <a:ea typeface="Open Sans 1 Bold"/>
                <a:cs typeface="Open Sans 1 Bold"/>
                <a:sym typeface="Open Sans 1 Bold"/>
              </a:rPr>
              <a:t>your kitchen counter?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11D4-FEC9-08EB-C4BF-A410E13E2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8431ED-A58C-BEA2-D433-2DD6892DE2A5}"/>
              </a:ext>
            </a:extLst>
          </p:cNvPr>
          <p:cNvSpPr>
            <a:spLocks noGrp="1"/>
          </p:cNvSpPr>
          <p:nvPr>
            <p:ph type="title"/>
          </p:nvPr>
        </p:nvSpPr>
        <p:spPr/>
        <p:txBody>
          <a:bodyPr/>
          <a:lstStyle/>
          <a:p>
            <a:r>
              <a:rPr lang="en-US">
                <a:latin typeface="Merriweather"/>
                <a:cs typeface="Arial"/>
              </a:rPr>
              <a:t>Why Repurposing for Rare Disease?</a:t>
            </a:r>
            <a:endParaRPr lang="en-US"/>
          </a:p>
        </p:txBody>
      </p:sp>
      <p:sp>
        <p:nvSpPr>
          <p:cNvPr id="3" name="Content Placeholder 2">
            <a:extLst>
              <a:ext uri="{FF2B5EF4-FFF2-40B4-BE49-F238E27FC236}">
                <a16:creationId xmlns:a16="http://schemas.microsoft.com/office/drawing/2014/main" id="{10D3295F-8AC3-D706-A626-7FFE8F28E1B3}"/>
              </a:ext>
            </a:extLst>
          </p:cNvPr>
          <p:cNvSpPr>
            <a:spLocks noGrp="1"/>
          </p:cNvSpPr>
          <p:nvPr>
            <p:ph idx="1"/>
          </p:nvPr>
        </p:nvSpPr>
        <p:spPr/>
        <p:txBody>
          <a:bodyPr>
            <a:normAutofit/>
          </a:bodyPr>
          <a:lstStyle/>
          <a:p>
            <a:r>
              <a:rPr lang="en-US"/>
              <a:t>Over 10,000 rare diseases</a:t>
            </a:r>
            <a:r>
              <a:rPr lang="en-US" baseline="30000"/>
              <a:t>1</a:t>
            </a:r>
            <a:r>
              <a:rPr lang="en-US"/>
              <a:t>; &lt;5% have FDA-approved treatments</a:t>
            </a:r>
            <a:r>
              <a:rPr lang="en-US" baseline="30000"/>
              <a:t>2</a:t>
            </a:r>
          </a:p>
          <a:p>
            <a:pPr lvl="1"/>
            <a:r>
              <a:rPr lang="en-US"/>
              <a:t>80% have a genetic cause</a:t>
            </a:r>
            <a:r>
              <a:rPr lang="en-US" baseline="30000"/>
              <a:t>2</a:t>
            </a:r>
          </a:p>
          <a:p>
            <a:pPr lvl="1"/>
            <a:r>
              <a:rPr lang="en-US"/>
              <a:t>Traditional de novo drug development often not feasible</a:t>
            </a:r>
          </a:p>
          <a:p>
            <a:pPr lvl="1"/>
            <a:r>
              <a:rPr lang="en-US"/>
              <a:t>Repurposing may cost ≤60% of de novo development</a:t>
            </a:r>
            <a:r>
              <a:rPr lang="en-US" baseline="30000"/>
              <a:t>3</a:t>
            </a:r>
          </a:p>
          <a:p>
            <a:pPr lvl="1"/>
            <a:r>
              <a:rPr lang="en-US"/>
              <a:t>Average timeline ~6.5 years vs 13–15 years for new drugs</a:t>
            </a:r>
            <a:r>
              <a:rPr lang="en-US" baseline="30000"/>
              <a:t>4</a:t>
            </a:r>
          </a:p>
        </p:txBody>
      </p:sp>
      <p:sp>
        <p:nvSpPr>
          <p:cNvPr id="5" name="Slide Number Placeholder 4">
            <a:extLst>
              <a:ext uri="{FF2B5EF4-FFF2-40B4-BE49-F238E27FC236}">
                <a16:creationId xmlns:a16="http://schemas.microsoft.com/office/drawing/2014/main" id="{2AF94003-4FBC-594E-771E-4279BC5B9CF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3E46DC3-07A9-0765-3B45-E6AD6C24628A}"/>
              </a:ext>
            </a:extLst>
          </p:cNvPr>
          <p:cNvSpPr txBox="1"/>
          <p:nvPr/>
        </p:nvSpPr>
        <p:spPr>
          <a:xfrm>
            <a:off x="424449" y="5388842"/>
            <a:ext cx="1085496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Haendel et al. 2020 PMID 32020066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The Lancet Global Health 2024 PMID 38365397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3</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Beachy et al 2014. PMID 24872991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4</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Nosengo et al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2016</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PMID 27306171;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Pinzi</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et al.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2024</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doi: 10.3389/fddsv.2024.1460100</a:t>
            </a:r>
          </a:p>
        </p:txBody>
      </p:sp>
    </p:spTree>
    <p:extLst>
      <p:ext uri="{BB962C8B-B14F-4D97-AF65-F5344CB8AC3E}">
        <p14:creationId xmlns:p14="http://schemas.microsoft.com/office/powerpoint/2010/main" val="4270110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59583" cy="6838950"/>
            <a:chOff x="0" y="0"/>
            <a:chExt cx="339588" cy="2701807"/>
          </a:xfrm>
        </p:grpSpPr>
        <p:sp>
          <p:nvSpPr>
            <p:cNvPr id="3" name="Freeform 3"/>
            <p:cNvSpPr/>
            <p:nvPr/>
          </p:nvSpPr>
          <p:spPr>
            <a:xfrm>
              <a:off x="0" y="0"/>
              <a:ext cx="339588" cy="2701807"/>
            </a:xfrm>
            <a:custGeom>
              <a:avLst/>
              <a:gdLst/>
              <a:ahLst/>
              <a:cxnLst/>
              <a:rect l="l" t="t" r="r" b="b"/>
              <a:pathLst>
                <a:path w="339588" h="2701807">
                  <a:moveTo>
                    <a:pt x="0" y="0"/>
                  </a:moveTo>
                  <a:lnTo>
                    <a:pt x="339588" y="0"/>
                  </a:lnTo>
                  <a:lnTo>
                    <a:pt x="339588" y="2701807"/>
                  </a:lnTo>
                  <a:lnTo>
                    <a:pt x="0" y="2701807"/>
                  </a:lnTo>
                  <a:close/>
                </a:path>
              </a:pathLst>
            </a:custGeom>
            <a:solidFill>
              <a:srgbClr val="EB9A22"/>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39588" cy="273990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869088" y="288304"/>
            <a:ext cx="3857985" cy="1231106"/>
          </a:xfrm>
          <a:prstGeom prst="rect">
            <a:avLst/>
          </a:prstGeom>
        </p:spPr>
        <p:txBody>
          <a:bodyPr lIns="0" tIns="0" rIns="0" bIns="0" rtlCol="0" anchor="t">
            <a:spAutoFit/>
          </a:bodyPr>
          <a:lstStyle/>
          <a:p>
            <a:pPr algn="ctr" defTabSz="609630">
              <a:lnSpc>
                <a:spcPts val="2400"/>
              </a:lnSpc>
              <a:spcBef>
                <a:spcPct val="0"/>
              </a:spcBef>
            </a:pPr>
            <a:r>
              <a:rPr lang="en-US" sz="2000" b="1">
                <a:solidFill>
                  <a:srgbClr val="FFFFFF"/>
                </a:solidFill>
                <a:latin typeface="Open Sans 1 Bold"/>
                <a:ea typeface="Open Sans 1 Bold"/>
                <a:cs typeface="Open Sans 1 Bold"/>
                <a:sym typeface="Open Sans 1 Bold"/>
              </a:rPr>
              <a:t>What if the antidote for a genetic killer was a common household vitamin sitting on</a:t>
            </a:r>
          </a:p>
          <a:p>
            <a:pPr algn="ctr" defTabSz="609630">
              <a:lnSpc>
                <a:spcPts val="2400"/>
              </a:lnSpc>
              <a:spcBef>
                <a:spcPct val="0"/>
              </a:spcBef>
            </a:pPr>
            <a:r>
              <a:rPr lang="en-US" sz="2000" b="1">
                <a:solidFill>
                  <a:srgbClr val="FFFFFF"/>
                </a:solidFill>
                <a:latin typeface="Open Sans 1 Bold"/>
                <a:ea typeface="Open Sans 1 Bold"/>
                <a:cs typeface="Open Sans 1 Bold"/>
                <a:sym typeface="Open Sans 1 Bold"/>
              </a:rPr>
              <a:t>your kitchen counter?</a:t>
            </a:r>
          </a:p>
        </p:txBody>
      </p:sp>
      <p:sp>
        <p:nvSpPr>
          <p:cNvPr id="6" name="Freeform 6"/>
          <p:cNvSpPr/>
          <p:nvPr/>
        </p:nvSpPr>
        <p:spPr>
          <a:xfrm rot="-6000">
            <a:off x="1753941" y="689335"/>
            <a:ext cx="4052823" cy="3987903"/>
          </a:xfrm>
          <a:custGeom>
            <a:avLst/>
            <a:gdLst/>
            <a:ahLst/>
            <a:cxnLst/>
            <a:rect l="l" t="t" r="r" b="b"/>
            <a:pathLst>
              <a:path w="6079235" h="5981855">
                <a:moveTo>
                  <a:pt x="0" y="0"/>
                </a:moveTo>
                <a:lnTo>
                  <a:pt x="6079235" y="0"/>
                </a:lnTo>
                <a:lnTo>
                  <a:pt x="6079235" y="5981855"/>
                </a:lnTo>
                <a:lnTo>
                  <a:pt x="0" y="5981855"/>
                </a:lnTo>
                <a:lnTo>
                  <a:pt x="0" y="0"/>
                </a:lnTo>
                <a:close/>
              </a:path>
            </a:pathLst>
          </a:custGeom>
          <a:blipFill>
            <a:blip r:embed="rId2"/>
            <a:stretch>
              <a:fillRect l="-114642" t="-19482" r="-26019" b="-18093"/>
            </a:stretch>
          </a:blipFill>
        </p:spPr>
        <p:txBody>
          <a:bodyPr/>
          <a:lstStyle/>
          <a:p>
            <a:pPr defTabSz="609630"/>
            <a:endParaRPr lang="en-US" sz="1200">
              <a:solidFill>
                <a:prstClr val="black"/>
              </a:solidFill>
              <a:latin typeface="Calibri"/>
            </a:endParaRPr>
          </a:p>
        </p:txBody>
      </p:sp>
      <p:sp>
        <p:nvSpPr>
          <p:cNvPr id="7" name="TextBox 7"/>
          <p:cNvSpPr txBox="1"/>
          <p:nvPr/>
        </p:nvSpPr>
        <p:spPr>
          <a:xfrm>
            <a:off x="1657106" y="4762503"/>
            <a:ext cx="4153135" cy="2499915"/>
          </a:xfrm>
          <a:prstGeom prst="rect">
            <a:avLst/>
          </a:prstGeom>
        </p:spPr>
        <p:txBody>
          <a:bodyPr lIns="0" tIns="0" rIns="0" bIns="0" rtlCol="0" anchor="t">
            <a:spAutoFit/>
          </a:bodyPr>
          <a:lstStyle/>
          <a:p>
            <a:pPr algn="ctr" defTabSz="609630">
              <a:lnSpc>
                <a:spcPts val="5000"/>
              </a:lnSpc>
            </a:pPr>
            <a:r>
              <a:rPr lang="en-US" sz="3571" b="1">
                <a:solidFill>
                  <a:srgbClr val="000000"/>
                </a:solidFill>
                <a:latin typeface="Open Sans 2 Bold"/>
                <a:ea typeface="Open Sans 2 Bold"/>
                <a:cs typeface="Open Sans 2 Bold"/>
                <a:sym typeface="Open Sans 2 Bold"/>
              </a:rPr>
              <a:t>Ryan’s Diagnostic Journey</a:t>
            </a:r>
          </a:p>
          <a:p>
            <a:pPr algn="ctr" defTabSz="609630">
              <a:lnSpc>
                <a:spcPts val="3039"/>
              </a:lnSpc>
            </a:pPr>
            <a:endParaRPr lang="en-US" sz="3571" b="1">
              <a:solidFill>
                <a:srgbClr val="000000"/>
              </a:solidFill>
              <a:latin typeface="Open Sans 2 Bold"/>
              <a:ea typeface="Open Sans 2 Bold"/>
              <a:cs typeface="Open Sans 2 Bold"/>
              <a:sym typeface="Open Sans 2 Bold"/>
            </a:endParaRPr>
          </a:p>
          <a:p>
            <a:pPr algn="ctr" defTabSz="609630">
              <a:lnSpc>
                <a:spcPts val="3039"/>
              </a:lnSpc>
            </a:pPr>
            <a:r>
              <a:rPr lang="en-US" sz="2171" b="1">
                <a:solidFill>
                  <a:srgbClr val="000000"/>
                </a:solidFill>
                <a:latin typeface="Open Sans 2 Bold"/>
                <a:ea typeface="Open Sans 2 Bold"/>
                <a:cs typeface="Open Sans 2 Bold"/>
                <a:sym typeface="Open Sans 2 Bold"/>
              </a:rPr>
              <a:t>~15 years</a:t>
            </a:r>
          </a:p>
          <a:p>
            <a:pPr algn="ctr" defTabSz="609630">
              <a:lnSpc>
                <a:spcPts val="4000"/>
              </a:lnSpc>
            </a:pPr>
            <a:endParaRPr lang="en-US" sz="2171" b="1">
              <a:solidFill>
                <a:srgbClr val="000000"/>
              </a:solidFill>
              <a:latin typeface="Open Sans 2 Bold"/>
              <a:ea typeface="Open Sans 2 Bold"/>
              <a:cs typeface="Open Sans 2 Bold"/>
              <a:sym typeface="Open Sans 2 Bold"/>
            </a:endParaRPr>
          </a:p>
        </p:txBody>
      </p:sp>
      <p:sp>
        <p:nvSpPr>
          <p:cNvPr id="8" name="Freeform 8"/>
          <p:cNvSpPr/>
          <p:nvPr/>
        </p:nvSpPr>
        <p:spPr>
          <a:xfrm>
            <a:off x="6993967" y="685800"/>
            <a:ext cx="3540927" cy="4721237"/>
          </a:xfrm>
          <a:custGeom>
            <a:avLst/>
            <a:gdLst/>
            <a:ahLst/>
            <a:cxnLst/>
            <a:rect l="l" t="t" r="r" b="b"/>
            <a:pathLst>
              <a:path w="5311391" h="7081855">
                <a:moveTo>
                  <a:pt x="0" y="0"/>
                </a:moveTo>
                <a:lnTo>
                  <a:pt x="5311392" y="0"/>
                </a:lnTo>
                <a:lnTo>
                  <a:pt x="5311392" y="7081855"/>
                </a:lnTo>
                <a:lnTo>
                  <a:pt x="0" y="708185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548776" y="-5548775"/>
            <a:ext cx="1094449" cy="12192000"/>
            <a:chOff x="0" y="0"/>
            <a:chExt cx="432375" cy="4816593"/>
          </a:xfrm>
        </p:grpSpPr>
        <p:sp>
          <p:nvSpPr>
            <p:cNvPr id="3" name="Freeform 3"/>
            <p:cNvSpPr/>
            <p:nvPr/>
          </p:nvSpPr>
          <p:spPr>
            <a:xfrm>
              <a:off x="0" y="0"/>
              <a:ext cx="432375" cy="4816592"/>
            </a:xfrm>
            <a:custGeom>
              <a:avLst/>
              <a:gdLst/>
              <a:ahLst/>
              <a:cxnLst/>
              <a:rect l="l" t="t" r="r" b="b"/>
              <a:pathLst>
                <a:path w="432375" h="4816592">
                  <a:moveTo>
                    <a:pt x="0" y="0"/>
                  </a:moveTo>
                  <a:lnTo>
                    <a:pt x="432375" y="0"/>
                  </a:lnTo>
                  <a:lnTo>
                    <a:pt x="432375" y="4816592"/>
                  </a:lnTo>
                  <a:lnTo>
                    <a:pt x="0" y="4816592"/>
                  </a:lnTo>
                  <a:close/>
                </a:path>
              </a:pathLst>
            </a:custGeom>
            <a:solidFill>
              <a:srgbClr val="60569D"/>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432375" cy="485469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929793" y="1094449"/>
            <a:ext cx="10332415" cy="5763551"/>
            <a:chOff x="0" y="0"/>
            <a:chExt cx="24379238" cy="13599046"/>
          </a:xfrm>
        </p:grpSpPr>
        <p:sp>
          <p:nvSpPr>
            <p:cNvPr id="6" name="Freeform 6"/>
            <p:cNvSpPr/>
            <p:nvPr/>
          </p:nvSpPr>
          <p:spPr>
            <a:xfrm>
              <a:off x="0" y="0"/>
              <a:ext cx="24379301" cy="13599033"/>
            </a:xfrm>
            <a:custGeom>
              <a:avLst/>
              <a:gdLst/>
              <a:ahLst/>
              <a:cxnLst/>
              <a:rect l="l" t="t" r="r" b="b"/>
              <a:pathLst>
                <a:path w="24379301" h="13599033">
                  <a:moveTo>
                    <a:pt x="0" y="0"/>
                  </a:moveTo>
                  <a:lnTo>
                    <a:pt x="24379301" y="0"/>
                  </a:lnTo>
                  <a:lnTo>
                    <a:pt x="24379301" y="13599033"/>
                  </a:lnTo>
                  <a:lnTo>
                    <a:pt x="0" y="13599033"/>
                  </a:lnTo>
                  <a:lnTo>
                    <a:pt x="0" y="0"/>
                  </a:lnTo>
                  <a:close/>
                </a:path>
              </a:pathLst>
            </a:custGeom>
            <a:blipFill>
              <a:blip r:embed="rId2"/>
              <a:stretch>
                <a:fillRect t="-29" b="-29"/>
              </a:stretch>
            </a:blipFill>
          </p:spPr>
          <p:txBody>
            <a:bodyPr/>
            <a:lstStyle/>
            <a:p>
              <a:pPr defTabSz="609630"/>
              <a:endParaRPr lang="en-US" sz="1200">
                <a:solidFill>
                  <a:prstClr val="black"/>
                </a:solidFill>
                <a:latin typeface="Calibri"/>
              </a:endParaRPr>
            </a:p>
          </p:txBody>
        </p:sp>
      </p:grpSp>
      <p:sp>
        <p:nvSpPr>
          <p:cNvPr id="7" name="TextBox 7"/>
          <p:cNvSpPr txBox="1"/>
          <p:nvPr/>
        </p:nvSpPr>
        <p:spPr>
          <a:xfrm>
            <a:off x="2523" y="1510"/>
            <a:ext cx="12184891" cy="1006238"/>
          </a:xfrm>
          <a:prstGeom prst="rect">
            <a:avLst/>
          </a:prstGeom>
        </p:spPr>
        <p:txBody>
          <a:bodyPr wrap="square" lIns="0" tIns="0" rIns="0" bIns="0" rtlCol="0" anchor="t">
            <a:spAutoFit/>
          </a:bodyPr>
          <a:lstStyle/>
          <a:p>
            <a:pPr algn="ctr" defTabSz="609630">
              <a:lnSpc>
                <a:spcPts val="8587"/>
              </a:lnSpc>
            </a:pPr>
            <a:r>
              <a:rPr lang="en-US" sz="6134" b="1">
                <a:solidFill>
                  <a:srgbClr val="FFFFFF"/>
                </a:solidFill>
                <a:latin typeface="Canva Sans Bold"/>
                <a:ea typeface="Canva Sans Bold"/>
                <a:cs typeface="Canva Sans Bold"/>
                <a:sym typeface="Canva Sans Bold"/>
              </a:rPr>
              <a:t>TANGO2 Deficiency Disorder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06556" y="5144556"/>
            <a:ext cx="4576702" cy="1952114"/>
            <a:chOff x="0" y="0"/>
            <a:chExt cx="9153404" cy="3904229"/>
          </a:xfrm>
        </p:grpSpPr>
        <p:pic>
          <p:nvPicPr>
            <p:cNvPr id="3" name="Picture 3"/>
            <p:cNvPicPr>
              <a:picLocks noChangeAspect="1"/>
            </p:cNvPicPr>
            <p:nvPr/>
          </p:nvPicPr>
          <p:blipFill>
            <a:blip r:embed="rId3"/>
            <a:srcRect t="17951" b="17951"/>
            <a:stretch>
              <a:fillRect/>
            </a:stretch>
          </p:blipFill>
          <p:spPr>
            <a:xfrm>
              <a:off x="0" y="0"/>
              <a:ext cx="9153404" cy="3904229"/>
            </a:xfrm>
            <a:prstGeom prst="rect">
              <a:avLst/>
            </a:prstGeom>
          </p:spPr>
        </p:pic>
      </p:grpSp>
      <p:sp>
        <p:nvSpPr>
          <p:cNvPr id="4" name="Freeform 4"/>
          <p:cNvSpPr/>
          <p:nvPr/>
        </p:nvSpPr>
        <p:spPr>
          <a:xfrm>
            <a:off x="1035070" y="172910"/>
            <a:ext cx="3156577" cy="617286"/>
          </a:xfrm>
          <a:custGeom>
            <a:avLst/>
            <a:gdLst/>
            <a:ahLst/>
            <a:cxnLst/>
            <a:rect l="l" t="t" r="r" b="b"/>
            <a:pathLst>
              <a:path w="4734866" h="925929">
                <a:moveTo>
                  <a:pt x="0" y="0"/>
                </a:moveTo>
                <a:lnTo>
                  <a:pt x="4734866" y="0"/>
                </a:lnTo>
                <a:lnTo>
                  <a:pt x="4734866" y="925930"/>
                </a:lnTo>
                <a:lnTo>
                  <a:pt x="0" y="92593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0" y="0"/>
            <a:ext cx="906556" cy="6858000"/>
            <a:chOff x="0" y="0"/>
            <a:chExt cx="358146" cy="2709333"/>
          </a:xfrm>
        </p:grpSpPr>
        <p:sp>
          <p:nvSpPr>
            <p:cNvPr id="6" name="Freeform 6"/>
            <p:cNvSpPr/>
            <p:nvPr/>
          </p:nvSpPr>
          <p:spPr>
            <a:xfrm>
              <a:off x="0" y="0"/>
              <a:ext cx="358146" cy="2709333"/>
            </a:xfrm>
            <a:custGeom>
              <a:avLst/>
              <a:gdLst/>
              <a:ahLst/>
              <a:cxnLst/>
              <a:rect l="l" t="t" r="r" b="b"/>
              <a:pathLst>
                <a:path w="358146" h="2709333">
                  <a:moveTo>
                    <a:pt x="0" y="0"/>
                  </a:moveTo>
                  <a:lnTo>
                    <a:pt x="358146" y="0"/>
                  </a:lnTo>
                  <a:lnTo>
                    <a:pt x="358146" y="2709333"/>
                  </a:lnTo>
                  <a:lnTo>
                    <a:pt x="0" y="2709333"/>
                  </a:lnTo>
                  <a:close/>
                </a:path>
              </a:pathLst>
            </a:custGeom>
            <a:solidFill>
              <a:srgbClr val="A2B63F"/>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358146" cy="274743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TextBox 8"/>
          <p:cNvSpPr txBox="1"/>
          <p:nvPr/>
        </p:nvSpPr>
        <p:spPr>
          <a:xfrm>
            <a:off x="906556" y="1318697"/>
            <a:ext cx="5612065" cy="641201"/>
          </a:xfrm>
          <a:prstGeom prst="rect">
            <a:avLst/>
          </a:prstGeom>
        </p:spPr>
        <p:txBody>
          <a:bodyPr lIns="0" tIns="0" rIns="0" bIns="0" rtlCol="0" anchor="t">
            <a:spAutoFit/>
          </a:bodyPr>
          <a:lstStyle/>
          <a:p>
            <a:pPr defTabSz="609630">
              <a:lnSpc>
                <a:spcPts val="5000"/>
              </a:lnSpc>
            </a:pPr>
            <a:r>
              <a:rPr lang="en-US" sz="5000" b="1">
                <a:solidFill>
                  <a:srgbClr val="000000"/>
                </a:solidFill>
                <a:latin typeface="Open Sans 1 Bold"/>
                <a:ea typeface="Open Sans 1 Bold"/>
                <a:cs typeface="Open Sans 1 Bold"/>
                <a:sym typeface="Open Sans 1 Bold"/>
              </a:rPr>
              <a:t>MISSION</a:t>
            </a:r>
          </a:p>
        </p:txBody>
      </p:sp>
      <p:grpSp>
        <p:nvGrpSpPr>
          <p:cNvPr id="9" name="Group 9"/>
          <p:cNvGrpSpPr/>
          <p:nvPr/>
        </p:nvGrpSpPr>
        <p:grpSpPr>
          <a:xfrm>
            <a:off x="6466789" y="1509720"/>
            <a:ext cx="5725211" cy="3432543"/>
            <a:chOff x="0" y="0"/>
            <a:chExt cx="21422611" cy="12843901"/>
          </a:xfrm>
        </p:grpSpPr>
        <p:sp>
          <p:nvSpPr>
            <p:cNvPr id="10" name="Freeform 10"/>
            <p:cNvSpPr/>
            <p:nvPr/>
          </p:nvSpPr>
          <p:spPr>
            <a:xfrm>
              <a:off x="0" y="0"/>
              <a:ext cx="21422649" cy="12843901"/>
            </a:xfrm>
            <a:custGeom>
              <a:avLst/>
              <a:gdLst/>
              <a:ahLst/>
              <a:cxnLst/>
              <a:rect l="l" t="t" r="r" b="b"/>
              <a:pathLst>
                <a:path w="21422649" h="12843901">
                  <a:moveTo>
                    <a:pt x="0" y="0"/>
                  </a:moveTo>
                  <a:lnTo>
                    <a:pt x="21422649" y="0"/>
                  </a:lnTo>
                  <a:lnTo>
                    <a:pt x="21422649" y="12843901"/>
                  </a:lnTo>
                  <a:lnTo>
                    <a:pt x="0" y="12843901"/>
                  </a:lnTo>
                  <a:lnTo>
                    <a:pt x="0" y="0"/>
                  </a:lnTo>
                  <a:close/>
                </a:path>
              </a:pathLst>
            </a:custGeom>
            <a:blipFill>
              <a:blip r:embed="rId5"/>
              <a:stretch>
                <a:fillRect l="-2886" r="-4532"/>
              </a:stretch>
            </a:blipFill>
          </p:spPr>
          <p:txBody>
            <a:bodyPr/>
            <a:lstStyle/>
            <a:p>
              <a:pPr defTabSz="609630"/>
              <a:endParaRPr lang="en-US" sz="1200">
                <a:solidFill>
                  <a:prstClr val="black"/>
                </a:solidFill>
                <a:latin typeface="Calibri"/>
              </a:endParaRPr>
            </a:p>
          </p:txBody>
        </p:sp>
      </p:grpSp>
      <p:grpSp>
        <p:nvGrpSpPr>
          <p:cNvPr id="11" name="Group 11"/>
          <p:cNvGrpSpPr/>
          <p:nvPr/>
        </p:nvGrpSpPr>
        <p:grpSpPr>
          <a:xfrm>
            <a:off x="5483258" y="0"/>
            <a:ext cx="1094449" cy="6858000"/>
            <a:chOff x="0" y="0"/>
            <a:chExt cx="432375" cy="2709333"/>
          </a:xfrm>
        </p:grpSpPr>
        <p:sp>
          <p:nvSpPr>
            <p:cNvPr id="12" name="Freeform 12"/>
            <p:cNvSpPr/>
            <p:nvPr/>
          </p:nvSpPr>
          <p:spPr>
            <a:xfrm>
              <a:off x="0" y="0"/>
              <a:ext cx="432375" cy="2709333"/>
            </a:xfrm>
            <a:custGeom>
              <a:avLst/>
              <a:gdLst/>
              <a:ahLst/>
              <a:cxnLst/>
              <a:rect l="l" t="t" r="r" b="b"/>
              <a:pathLst>
                <a:path w="432375" h="2709333">
                  <a:moveTo>
                    <a:pt x="0" y="0"/>
                  </a:moveTo>
                  <a:lnTo>
                    <a:pt x="432375" y="0"/>
                  </a:lnTo>
                  <a:lnTo>
                    <a:pt x="432375" y="2709333"/>
                  </a:lnTo>
                  <a:lnTo>
                    <a:pt x="0" y="2709333"/>
                  </a:lnTo>
                  <a:close/>
                </a:path>
              </a:pathLst>
            </a:custGeom>
            <a:solidFill>
              <a:srgbClr val="68B7C4"/>
            </a:solidFill>
          </p:spPr>
          <p:txBody>
            <a:bodyPr/>
            <a:lstStyle/>
            <a:p>
              <a:pPr defTabSz="609630"/>
              <a:endParaRPr lang="en-US" sz="1200">
                <a:solidFill>
                  <a:prstClr val="black"/>
                </a:solidFill>
                <a:latin typeface="Calibri"/>
              </a:endParaRPr>
            </a:p>
          </p:txBody>
        </p:sp>
        <p:sp>
          <p:nvSpPr>
            <p:cNvPr id="13" name="TextBox 13"/>
            <p:cNvSpPr txBox="1"/>
            <p:nvPr/>
          </p:nvSpPr>
          <p:spPr>
            <a:xfrm>
              <a:off x="0" y="-38100"/>
              <a:ext cx="432375" cy="274743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7308704" y="4888564"/>
            <a:ext cx="1412238" cy="757776"/>
            <a:chOff x="0" y="0"/>
            <a:chExt cx="2824476" cy="1515551"/>
          </a:xfrm>
        </p:grpSpPr>
        <p:sp>
          <p:nvSpPr>
            <p:cNvPr id="15" name="Freeform 15"/>
            <p:cNvSpPr/>
            <p:nvPr/>
          </p:nvSpPr>
          <p:spPr>
            <a:xfrm>
              <a:off x="760326" y="0"/>
              <a:ext cx="2064150" cy="1377820"/>
            </a:xfrm>
            <a:custGeom>
              <a:avLst/>
              <a:gdLst/>
              <a:ahLst/>
              <a:cxnLst/>
              <a:rect l="l" t="t" r="r" b="b"/>
              <a:pathLst>
                <a:path w="2064150" h="1377820">
                  <a:moveTo>
                    <a:pt x="0" y="0"/>
                  </a:moveTo>
                  <a:lnTo>
                    <a:pt x="2064150" y="0"/>
                  </a:lnTo>
                  <a:lnTo>
                    <a:pt x="2064150" y="1377820"/>
                  </a:lnTo>
                  <a:lnTo>
                    <a:pt x="0" y="1377820"/>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0" y="0"/>
              <a:ext cx="1220361" cy="1515551"/>
            </a:xfrm>
            <a:custGeom>
              <a:avLst/>
              <a:gdLst/>
              <a:ahLst/>
              <a:cxnLst/>
              <a:rect l="l" t="t" r="r" b="b"/>
              <a:pathLst>
                <a:path w="1220361" h="1515551">
                  <a:moveTo>
                    <a:pt x="0" y="0"/>
                  </a:moveTo>
                  <a:lnTo>
                    <a:pt x="1220361" y="0"/>
                  </a:lnTo>
                  <a:lnTo>
                    <a:pt x="1220361" y="1515551"/>
                  </a:lnTo>
                  <a:lnTo>
                    <a:pt x="0" y="151555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grpSp>
      <p:grpSp>
        <p:nvGrpSpPr>
          <p:cNvPr id="17" name="Group 17"/>
          <p:cNvGrpSpPr/>
          <p:nvPr/>
        </p:nvGrpSpPr>
        <p:grpSpPr>
          <a:xfrm>
            <a:off x="6677429" y="1813117"/>
            <a:ext cx="5514571" cy="714708"/>
            <a:chOff x="0" y="0"/>
            <a:chExt cx="3421760" cy="443472"/>
          </a:xfrm>
        </p:grpSpPr>
        <p:sp>
          <p:nvSpPr>
            <p:cNvPr id="18" name="Freeform 18"/>
            <p:cNvSpPr/>
            <p:nvPr/>
          </p:nvSpPr>
          <p:spPr>
            <a:xfrm>
              <a:off x="0" y="0"/>
              <a:ext cx="3421760" cy="443472"/>
            </a:xfrm>
            <a:custGeom>
              <a:avLst/>
              <a:gdLst/>
              <a:ahLst/>
              <a:cxnLst/>
              <a:rect l="l" t="t" r="r" b="b"/>
              <a:pathLst>
                <a:path w="3421760" h="443472">
                  <a:moveTo>
                    <a:pt x="18280" y="0"/>
                  </a:moveTo>
                  <a:lnTo>
                    <a:pt x="3403480" y="0"/>
                  </a:lnTo>
                  <a:cubicBezTo>
                    <a:pt x="3413575" y="0"/>
                    <a:pt x="3421760" y="8184"/>
                    <a:pt x="3421760" y="18280"/>
                  </a:cubicBezTo>
                  <a:lnTo>
                    <a:pt x="3421760" y="425192"/>
                  </a:lnTo>
                  <a:cubicBezTo>
                    <a:pt x="3421760" y="430040"/>
                    <a:pt x="3419834" y="434690"/>
                    <a:pt x="3416406" y="438118"/>
                  </a:cubicBezTo>
                  <a:cubicBezTo>
                    <a:pt x="3412977" y="441546"/>
                    <a:pt x="3408328" y="443472"/>
                    <a:pt x="3403480" y="443472"/>
                  </a:cubicBezTo>
                  <a:lnTo>
                    <a:pt x="18280" y="443472"/>
                  </a:lnTo>
                  <a:cubicBezTo>
                    <a:pt x="8184" y="443472"/>
                    <a:pt x="0" y="435288"/>
                    <a:pt x="0" y="425192"/>
                  </a:cubicBezTo>
                  <a:lnTo>
                    <a:pt x="0" y="18280"/>
                  </a:lnTo>
                  <a:cubicBezTo>
                    <a:pt x="0" y="8184"/>
                    <a:pt x="8184" y="0"/>
                    <a:pt x="1828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9" name="TextBox 19"/>
            <p:cNvSpPr txBox="1"/>
            <p:nvPr/>
          </p:nvSpPr>
          <p:spPr>
            <a:xfrm>
              <a:off x="0" y="-38100"/>
              <a:ext cx="3421760" cy="48157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0" name="TextBox 20"/>
          <p:cNvSpPr txBox="1"/>
          <p:nvPr/>
        </p:nvSpPr>
        <p:spPr>
          <a:xfrm>
            <a:off x="1195892" y="2538277"/>
            <a:ext cx="3872339" cy="1857175"/>
          </a:xfrm>
          <a:prstGeom prst="rect">
            <a:avLst/>
          </a:prstGeom>
        </p:spPr>
        <p:txBody>
          <a:bodyPr lIns="0" tIns="0" rIns="0" bIns="0" rtlCol="0" anchor="t">
            <a:spAutoFit/>
          </a:bodyPr>
          <a:lstStyle/>
          <a:p>
            <a:pPr algn="just" defTabSz="609630">
              <a:lnSpc>
                <a:spcPts val="3733"/>
              </a:lnSpc>
            </a:pPr>
            <a:r>
              <a:rPr lang="en-US" sz="2666">
                <a:solidFill>
                  <a:srgbClr val="000000"/>
                </a:solidFill>
                <a:latin typeface="Open Sans 1"/>
                <a:ea typeface="Open Sans 1"/>
                <a:cs typeface="Open Sans 1"/>
                <a:sym typeface="Open Sans 1"/>
              </a:rPr>
              <a:t>Our mission is to lead the way in finding a cure for TANGO2 deficiency disorder.</a:t>
            </a:r>
          </a:p>
        </p:txBody>
      </p:sp>
      <p:sp>
        <p:nvSpPr>
          <p:cNvPr id="21" name="TextBox 21"/>
          <p:cNvSpPr txBox="1"/>
          <p:nvPr/>
        </p:nvSpPr>
        <p:spPr>
          <a:xfrm>
            <a:off x="8354818" y="6146800"/>
            <a:ext cx="2159794" cy="440955"/>
          </a:xfrm>
          <a:prstGeom prst="rect">
            <a:avLst/>
          </a:prstGeom>
        </p:spPr>
        <p:txBody>
          <a:bodyPr lIns="0" tIns="0" rIns="0" bIns="0" rtlCol="0" anchor="t">
            <a:spAutoFit/>
          </a:bodyPr>
          <a:lstStyle/>
          <a:p>
            <a:pPr marL="273486" lvl="1" indent="-136744" defTabSz="609630">
              <a:lnSpc>
                <a:spcPts val="1773"/>
              </a:lnSpc>
              <a:buFont typeface="Arial"/>
              <a:buChar char="•"/>
            </a:pPr>
            <a:r>
              <a:rPr lang="en-US" sz="1266">
                <a:solidFill>
                  <a:srgbClr val="000000"/>
                </a:solidFill>
                <a:latin typeface="Canva Sans"/>
                <a:ea typeface="Canva Sans"/>
                <a:cs typeface="Canva Sans"/>
                <a:sym typeface="Canva Sans"/>
              </a:rPr>
              <a:t>12 initial patients in NHS</a:t>
            </a:r>
          </a:p>
          <a:p>
            <a:pPr marL="273486" lvl="1" indent="-136744" defTabSz="609630">
              <a:lnSpc>
                <a:spcPts val="1773"/>
              </a:lnSpc>
              <a:buFont typeface="Arial"/>
              <a:buChar char="•"/>
            </a:pPr>
            <a:r>
              <a:rPr lang="en-US" sz="1266">
                <a:solidFill>
                  <a:srgbClr val="000000"/>
                </a:solidFill>
                <a:latin typeface="Canva Sans"/>
                <a:ea typeface="Canva Sans"/>
                <a:cs typeface="Canva Sans"/>
                <a:sym typeface="Canva Sans"/>
              </a:rPr>
              <a:t>Pattern emerges</a:t>
            </a:r>
          </a:p>
        </p:txBody>
      </p:sp>
      <p:sp>
        <p:nvSpPr>
          <p:cNvPr id="22" name="TextBox 22"/>
          <p:cNvSpPr txBox="1"/>
          <p:nvPr/>
        </p:nvSpPr>
        <p:spPr>
          <a:xfrm>
            <a:off x="6466789" y="1188478"/>
            <a:ext cx="4357563" cy="1025922"/>
          </a:xfrm>
          <a:prstGeom prst="rect">
            <a:avLst/>
          </a:prstGeom>
        </p:spPr>
        <p:txBody>
          <a:bodyPr lIns="0" tIns="0" rIns="0" bIns="0" rtlCol="0" anchor="t">
            <a:spAutoFit/>
          </a:bodyPr>
          <a:lstStyle/>
          <a:p>
            <a:pPr marL="863649" lvl="1" indent="-431824" defTabSz="609630">
              <a:lnSpc>
                <a:spcPts val="4000"/>
              </a:lnSpc>
              <a:buFont typeface="Arial"/>
              <a:buChar char="•"/>
            </a:pPr>
            <a:r>
              <a:rPr lang="en-US" sz="4000" b="1">
                <a:solidFill>
                  <a:srgbClr val="000000"/>
                </a:solidFill>
                <a:latin typeface="Open Sans 1 Bold"/>
                <a:ea typeface="Open Sans 1 Bold"/>
                <a:cs typeface="Open Sans 1 Bold"/>
                <a:sym typeface="Open Sans 1 Bold"/>
              </a:rPr>
              <a:t>Natural History Study</a:t>
            </a:r>
          </a:p>
        </p:txBody>
      </p:sp>
      <p:sp>
        <p:nvSpPr>
          <p:cNvPr id="23" name="Freeform 23"/>
          <p:cNvSpPr/>
          <p:nvPr/>
        </p:nvSpPr>
        <p:spPr>
          <a:xfrm>
            <a:off x="9691444" y="3836320"/>
            <a:ext cx="982610" cy="1810020"/>
          </a:xfrm>
          <a:custGeom>
            <a:avLst/>
            <a:gdLst/>
            <a:ahLst/>
            <a:cxnLst/>
            <a:rect l="l" t="t" r="r" b="b"/>
            <a:pathLst>
              <a:path w="1473915" h="2715030">
                <a:moveTo>
                  <a:pt x="0" y="0"/>
                </a:moveTo>
                <a:lnTo>
                  <a:pt x="1473914" y="0"/>
                </a:lnTo>
                <a:lnTo>
                  <a:pt x="1473914" y="2715030"/>
                </a:lnTo>
                <a:lnTo>
                  <a:pt x="0" y="2715030"/>
                </a:lnTo>
                <a:lnTo>
                  <a:pt x="0" y="0"/>
                </a:lnTo>
                <a:close/>
              </a:path>
            </a:pathLst>
          </a:custGeom>
          <a:blipFill>
            <a:blip r:embed="rId8"/>
            <a:stretch>
              <a:fillRect l="-34135" r="-49511"/>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859583" cy="6838950"/>
            <a:chOff x="0" y="0"/>
            <a:chExt cx="339588" cy="2701807"/>
          </a:xfrm>
        </p:grpSpPr>
        <p:sp>
          <p:nvSpPr>
            <p:cNvPr id="3" name="Freeform 3"/>
            <p:cNvSpPr/>
            <p:nvPr/>
          </p:nvSpPr>
          <p:spPr>
            <a:xfrm>
              <a:off x="0" y="0"/>
              <a:ext cx="339588" cy="2701807"/>
            </a:xfrm>
            <a:custGeom>
              <a:avLst/>
              <a:gdLst/>
              <a:ahLst/>
              <a:cxnLst/>
              <a:rect l="l" t="t" r="r" b="b"/>
              <a:pathLst>
                <a:path w="339588" h="2701807">
                  <a:moveTo>
                    <a:pt x="0" y="0"/>
                  </a:moveTo>
                  <a:lnTo>
                    <a:pt x="339588" y="0"/>
                  </a:lnTo>
                  <a:lnTo>
                    <a:pt x="339588" y="2701807"/>
                  </a:lnTo>
                  <a:lnTo>
                    <a:pt x="0" y="2701807"/>
                  </a:lnTo>
                  <a:close/>
                </a:path>
              </a:pathLst>
            </a:custGeom>
            <a:solidFill>
              <a:srgbClr val="EB9A22"/>
            </a:solidFill>
          </p:spPr>
          <p:txBody>
            <a:bodyPr/>
            <a:lstStyle/>
            <a:p>
              <a:pPr defTabSz="609630"/>
              <a:endParaRPr lang="en-US" sz="1200">
                <a:solidFill>
                  <a:prstClr val="black"/>
                </a:solidFill>
                <a:latin typeface="Calibri"/>
              </a:endParaRPr>
            </a:p>
          </p:txBody>
        </p:sp>
        <p:sp>
          <p:nvSpPr>
            <p:cNvPr id="4" name="TextBox 4"/>
            <p:cNvSpPr txBox="1"/>
            <p:nvPr/>
          </p:nvSpPr>
          <p:spPr>
            <a:xfrm>
              <a:off x="0" y="-38100"/>
              <a:ext cx="339588" cy="273990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TextBox 5"/>
          <p:cNvSpPr txBox="1"/>
          <p:nvPr/>
        </p:nvSpPr>
        <p:spPr>
          <a:xfrm>
            <a:off x="1375700" y="6250264"/>
            <a:ext cx="10880671" cy="620747"/>
          </a:xfrm>
          <a:prstGeom prst="rect">
            <a:avLst/>
          </a:prstGeom>
        </p:spPr>
        <p:txBody>
          <a:bodyPr lIns="0" tIns="0" rIns="0" bIns="0" rtlCol="0" anchor="t">
            <a:spAutoFit/>
          </a:bodyPr>
          <a:lstStyle/>
          <a:p>
            <a:pPr marL="346838" lvl="1" indent="-173419" defTabSz="609630">
              <a:lnSpc>
                <a:spcPts val="1927"/>
              </a:lnSpc>
              <a:buFont typeface="Arial"/>
              <a:buChar char="•"/>
            </a:pPr>
            <a:r>
              <a:rPr lang="en-US" sz="1606" b="1">
                <a:solidFill>
                  <a:srgbClr val="000000"/>
                </a:solidFill>
                <a:latin typeface="Open Sans 1 Bold"/>
                <a:ea typeface="Open Sans 1 Bold"/>
                <a:cs typeface="Open Sans 1 Bold"/>
                <a:sym typeface="Open Sans 1 Bold"/>
              </a:rPr>
              <a:t>Miyake, C. Y., Lay, E. J., Soler-Alfonso, C., Glinton, K. E., Houck, K., et al. (2023). </a:t>
            </a:r>
            <a:r>
              <a:rPr lang="en-US" sz="1606" b="1" u="sng">
                <a:solidFill>
                  <a:srgbClr val="000000"/>
                </a:solidFill>
                <a:latin typeface="Open Sans 1 Bold"/>
                <a:ea typeface="Open Sans 1 Bold"/>
                <a:cs typeface="Open Sans 1 Bold"/>
                <a:sym typeface="Open Sans 1 Bold"/>
                <a:hlinkClick r:id="rId2" tooltip="https://tango2research.org/wp-content/uploads/2023/03/Natural-history-of-TANGO2-deficiency-disorder-Baseline-assessment-of-73-patients.pdf"/>
              </a:rPr>
              <a:t>Natural history of TANGO2 deficiency disorder- Baseline assessment of 73 patients</a:t>
            </a:r>
            <a:r>
              <a:rPr lang="en-US" sz="1606" b="1">
                <a:solidFill>
                  <a:srgbClr val="000000"/>
                </a:solidFill>
                <a:latin typeface="Open Sans 1 Bold"/>
                <a:ea typeface="Open Sans 1 Bold"/>
                <a:cs typeface="Open Sans 1 Bold"/>
                <a:sym typeface="Open Sans 1 Bold"/>
              </a:rPr>
              <a:t>. Genetics in Medicine, 25(4).</a:t>
            </a:r>
          </a:p>
          <a:p>
            <a:pPr defTabSz="609630">
              <a:lnSpc>
                <a:spcPts val="857"/>
              </a:lnSpc>
              <a:spcBef>
                <a:spcPct val="0"/>
              </a:spcBef>
            </a:pPr>
            <a:endParaRPr lang="en-US" sz="1606" b="1">
              <a:solidFill>
                <a:srgbClr val="000000"/>
              </a:solidFill>
              <a:latin typeface="Open Sans 1 Bold"/>
              <a:ea typeface="Open Sans 1 Bold"/>
              <a:cs typeface="Open Sans 1 Bold"/>
              <a:sym typeface="Open Sans 1 Bold"/>
            </a:endParaRPr>
          </a:p>
        </p:txBody>
      </p:sp>
      <p:sp>
        <p:nvSpPr>
          <p:cNvPr id="6" name="Freeform 6"/>
          <p:cNvSpPr/>
          <p:nvPr/>
        </p:nvSpPr>
        <p:spPr>
          <a:xfrm>
            <a:off x="859583" y="89593"/>
            <a:ext cx="5900887" cy="5486400"/>
          </a:xfrm>
          <a:custGeom>
            <a:avLst/>
            <a:gdLst/>
            <a:ahLst/>
            <a:cxnLst/>
            <a:rect l="l" t="t" r="r" b="b"/>
            <a:pathLst>
              <a:path w="8851330" h="8229600">
                <a:moveTo>
                  <a:pt x="0" y="0"/>
                </a:moveTo>
                <a:lnTo>
                  <a:pt x="8851330" y="0"/>
                </a:lnTo>
                <a:lnTo>
                  <a:pt x="8851330" y="8229600"/>
                </a:lnTo>
                <a:lnTo>
                  <a:pt x="0" y="8229600"/>
                </a:lnTo>
                <a:lnTo>
                  <a:pt x="0" y="0"/>
                </a:lnTo>
                <a:close/>
              </a:path>
            </a:pathLst>
          </a:custGeom>
          <a:blipFill>
            <a:blip r:embed="rId3"/>
            <a:stretch>
              <a:fillRect l="-1808" t="-2712" b="-2712"/>
            </a:stretch>
          </a:blipFill>
        </p:spPr>
        <p:txBody>
          <a:bodyPr/>
          <a:lstStyle/>
          <a:p>
            <a:pPr defTabSz="609630"/>
            <a:endParaRPr lang="en-US" sz="1200">
              <a:solidFill>
                <a:prstClr val="black"/>
              </a:solidFill>
              <a:latin typeface="Calibri"/>
            </a:endParaRPr>
          </a:p>
        </p:txBody>
      </p:sp>
      <p:grpSp>
        <p:nvGrpSpPr>
          <p:cNvPr id="7" name="Group 7"/>
          <p:cNvGrpSpPr/>
          <p:nvPr/>
        </p:nvGrpSpPr>
        <p:grpSpPr>
          <a:xfrm rot="-2700000">
            <a:off x="6022339" y="2893151"/>
            <a:ext cx="973750" cy="416567"/>
            <a:chOff x="0" y="0"/>
            <a:chExt cx="1011061" cy="432528"/>
          </a:xfrm>
        </p:grpSpPr>
        <p:sp>
          <p:nvSpPr>
            <p:cNvPr id="8" name="Freeform 8"/>
            <p:cNvSpPr/>
            <p:nvPr/>
          </p:nvSpPr>
          <p:spPr>
            <a:xfrm>
              <a:off x="0" y="0"/>
              <a:ext cx="1011061" cy="432528"/>
            </a:xfrm>
            <a:custGeom>
              <a:avLst/>
              <a:gdLst/>
              <a:ahLst/>
              <a:cxnLst/>
              <a:rect l="l" t="t" r="r" b="b"/>
              <a:pathLst>
                <a:path w="1011061" h="432528">
                  <a:moveTo>
                    <a:pt x="239386" y="165764"/>
                  </a:moveTo>
                  <a:lnTo>
                    <a:pt x="1011061" y="165764"/>
                  </a:lnTo>
                  <a:lnTo>
                    <a:pt x="1011061" y="266745"/>
                  </a:lnTo>
                  <a:lnTo>
                    <a:pt x="239373" y="266745"/>
                  </a:lnTo>
                  <a:lnTo>
                    <a:pt x="302255" y="432528"/>
                  </a:lnTo>
                  <a:lnTo>
                    <a:pt x="0" y="216264"/>
                  </a:lnTo>
                  <a:lnTo>
                    <a:pt x="302255" y="0"/>
                  </a:lnTo>
                  <a:lnTo>
                    <a:pt x="239386" y="165764"/>
                  </a:lnTo>
                  <a:close/>
                </a:path>
              </a:pathLst>
            </a:custGeom>
            <a:solidFill>
              <a:srgbClr val="A2B63F"/>
            </a:solidFill>
          </p:spPr>
          <p:txBody>
            <a:bodyPr/>
            <a:lstStyle/>
            <a:p>
              <a:pPr defTabSz="609630"/>
              <a:endParaRPr lang="en-US" sz="1200">
                <a:solidFill>
                  <a:prstClr val="black"/>
                </a:solidFill>
                <a:latin typeface="Calibri"/>
              </a:endParaRPr>
            </a:p>
          </p:txBody>
        </p:sp>
        <p:sp>
          <p:nvSpPr>
            <p:cNvPr id="9" name="TextBox 9"/>
            <p:cNvSpPr txBox="1"/>
            <p:nvPr/>
          </p:nvSpPr>
          <p:spPr>
            <a:xfrm>
              <a:off x="120650" y="127000"/>
              <a:ext cx="890411" cy="14042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6732474" y="1442405"/>
            <a:ext cx="2459020" cy="1381917"/>
          </a:xfrm>
          <a:prstGeom prst="rect">
            <a:avLst/>
          </a:prstGeom>
        </p:spPr>
        <p:txBody>
          <a:bodyPr lIns="0" tIns="0" rIns="0" bIns="0" rtlCol="0" anchor="t">
            <a:spAutoFit/>
          </a:bodyPr>
          <a:lstStyle/>
          <a:p>
            <a:pPr algn="ctr" defTabSz="609630">
              <a:lnSpc>
                <a:spcPts val="3698"/>
              </a:lnSpc>
            </a:pPr>
            <a:r>
              <a:rPr lang="en-US" sz="2641" b="1">
                <a:solidFill>
                  <a:srgbClr val="A2B63F"/>
                </a:solidFill>
                <a:latin typeface="Canva Sans Bold"/>
                <a:ea typeface="Canva Sans Bold"/>
                <a:cs typeface="Canva Sans Bold"/>
                <a:sym typeface="Canva Sans Bold"/>
              </a:rPr>
              <a:t>Those taking </a:t>
            </a:r>
          </a:p>
          <a:p>
            <a:pPr algn="ctr" defTabSz="609630">
              <a:lnSpc>
                <a:spcPts val="3698"/>
              </a:lnSpc>
            </a:pPr>
            <a:r>
              <a:rPr lang="en-US" sz="2641" b="1">
                <a:solidFill>
                  <a:srgbClr val="A2B63F"/>
                </a:solidFill>
                <a:latin typeface="Canva Sans Bold"/>
                <a:ea typeface="Canva Sans Bold"/>
                <a:cs typeface="Canva Sans Bold"/>
                <a:sym typeface="Canva Sans Bold"/>
              </a:rPr>
              <a:t>B vitamins had no crises</a:t>
            </a:r>
          </a:p>
        </p:txBody>
      </p:sp>
      <p:sp>
        <p:nvSpPr>
          <p:cNvPr id="11" name="Freeform 11"/>
          <p:cNvSpPr/>
          <p:nvPr/>
        </p:nvSpPr>
        <p:spPr>
          <a:xfrm>
            <a:off x="6876788" y="3101435"/>
            <a:ext cx="4629413" cy="2947039"/>
          </a:xfrm>
          <a:custGeom>
            <a:avLst/>
            <a:gdLst/>
            <a:ahLst/>
            <a:cxnLst/>
            <a:rect l="l" t="t" r="r" b="b"/>
            <a:pathLst>
              <a:path w="6944119" h="4420559">
                <a:moveTo>
                  <a:pt x="0" y="0"/>
                </a:moveTo>
                <a:lnTo>
                  <a:pt x="6944119" y="0"/>
                </a:lnTo>
                <a:lnTo>
                  <a:pt x="6944119" y="4420559"/>
                </a:lnTo>
                <a:lnTo>
                  <a:pt x="0" y="4420559"/>
                </a:lnTo>
                <a:lnTo>
                  <a:pt x="0" y="0"/>
                </a:lnTo>
                <a:close/>
              </a:path>
            </a:pathLst>
          </a:custGeom>
          <a:blipFill>
            <a:blip r:embed="rId4"/>
            <a:stretch>
              <a:fillRect b="-4848"/>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793922">
            <a:off x="256402" y="-350321"/>
            <a:ext cx="7238429" cy="3079903"/>
            <a:chOff x="0" y="0"/>
            <a:chExt cx="14476857" cy="6159807"/>
          </a:xfrm>
        </p:grpSpPr>
        <p:pic>
          <p:nvPicPr>
            <p:cNvPr id="4" name="Picture 4"/>
            <p:cNvPicPr>
              <a:picLocks noChangeAspect="1"/>
            </p:cNvPicPr>
            <p:nvPr/>
          </p:nvPicPr>
          <p:blipFill>
            <a:blip r:embed="rId3"/>
            <a:srcRect t="1431" b="1431"/>
            <a:stretch>
              <a:fillRect/>
            </a:stretch>
          </p:blipFill>
          <p:spPr>
            <a:xfrm>
              <a:off x="0" y="0"/>
              <a:ext cx="14476857" cy="6159807"/>
            </a:xfrm>
            <a:prstGeom prst="rect">
              <a:avLst/>
            </a:prstGeom>
          </p:spPr>
        </p:pic>
      </p:grpSp>
      <p:grpSp>
        <p:nvGrpSpPr>
          <p:cNvPr id="5" name="Group 5"/>
          <p:cNvGrpSpPr/>
          <p:nvPr/>
        </p:nvGrpSpPr>
        <p:grpSpPr>
          <a:xfrm rot="200857">
            <a:off x="5255728" y="1644136"/>
            <a:ext cx="6876768" cy="2238996"/>
            <a:chOff x="0" y="0"/>
            <a:chExt cx="13753535" cy="4477993"/>
          </a:xfrm>
        </p:grpSpPr>
        <p:pic>
          <p:nvPicPr>
            <p:cNvPr id="6" name="Picture 6"/>
            <p:cNvPicPr>
              <a:picLocks noChangeAspect="1"/>
            </p:cNvPicPr>
            <p:nvPr/>
          </p:nvPicPr>
          <p:blipFill>
            <a:blip r:embed="rId4"/>
            <a:srcRect t="514" b="514"/>
            <a:stretch>
              <a:fillRect/>
            </a:stretch>
          </p:blipFill>
          <p:spPr>
            <a:xfrm>
              <a:off x="0" y="0"/>
              <a:ext cx="13753535" cy="4477993"/>
            </a:xfrm>
            <a:prstGeom prst="rect">
              <a:avLst/>
            </a:prstGeom>
          </p:spPr>
        </p:pic>
      </p:grpSp>
      <p:sp>
        <p:nvSpPr>
          <p:cNvPr id="7" name="Freeform 7"/>
          <p:cNvSpPr/>
          <p:nvPr/>
        </p:nvSpPr>
        <p:spPr>
          <a:xfrm rot="-68957">
            <a:off x="3648578" y="5628867"/>
            <a:ext cx="8205307" cy="1004731"/>
          </a:xfrm>
          <a:custGeom>
            <a:avLst/>
            <a:gdLst/>
            <a:ahLst/>
            <a:cxnLst/>
            <a:rect l="l" t="t" r="r" b="b"/>
            <a:pathLst>
              <a:path w="12307960" h="1507097">
                <a:moveTo>
                  <a:pt x="0" y="0"/>
                </a:moveTo>
                <a:lnTo>
                  <a:pt x="12307960" y="0"/>
                </a:lnTo>
                <a:lnTo>
                  <a:pt x="12307960" y="1507097"/>
                </a:lnTo>
                <a:lnTo>
                  <a:pt x="0" y="150709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81078" y="3394958"/>
            <a:ext cx="8029786" cy="2151721"/>
          </a:xfrm>
          <a:custGeom>
            <a:avLst/>
            <a:gdLst/>
            <a:ahLst/>
            <a:cxnLst/>
            <a:rect l="l" t="t" r="r" b="b"/>
            <a:pathLst>
              <a:path w="12044679" h="3227582">
                <a:moveTo>
                  <a:pt x="0" y="0"/>
                </a:moveTo>
                <a:lnTo>
                  <a:pt x="12044679" y="0"/>
                </a:lnTo>
                <a:lnTo>
                  <a:pt x="12044679" y="3227581"/>
                </a:lnTo>
                <a:lnTo>
                  <a:pt x="0" y="3227581"/>
                </a:lnTo>
                <a:lnTo>
                  <a:pt x="0" y="0"/>
                </a:lnTo>
                <a:close/>
              </a:path>
            </a:pathLst>
          </a:custGeom>
          <a:blipFill>
            <a:blip r:embed="rId6"/>
            <a:stretch>
              <a:fillRect r="-994" b="-66792"/>
            </a:stretch>
          </a:blipFill>
        </p:spPr>
        <p:txBody>
          <a:bodyPr/>
          <a:lstStyle/>
          <a:p>
            <a:pPr defTabSz="609630"/>
            <a:endParaRPr lang="en-US" sz="1200">
              <a:solidFill>
                <a:prstClr val="black"/>
              </a:solidFill>
              <a:latin typeface="Calibri"/>
            </a:endParaRPr>
          </a:p>
        </p:txBody>
      </p:sp>
      <p:grpSp>
        <p:nvGrpSpPr>
          <p:cNvPr id="9" name="Group 9"/>
          <p:cNvGrpSpPr/>
          <p:nvPr/>
        </p:nvGrpSpPr>
        <p:grpSpPr>
          <a:xfrm>
            <a:off x="3039364" y="2010149"/>
            <a:ext cx="1199926" cy="1506971"/>
            <a:chOff x="0" y="0"/>
            <a:chExt cx="2399852" cy="3013943"/>
          </a:xfrm>
        </p:grpSpPr>
        <p:sp>
          <p:nvSpPr>
            <p:cNvPr id="10" name="Freeform 10"/>
            <p:cNvSpPr/>
            <p:nvPr/>
          </p:nvSpPr>
          <p:spPr>
            <a:xfrm>
              <a:off x="0" y="0"/>
              <a:ext cx="2399852" cy="3013943"/>
            </a:xfrm>
            <a:custGeom>
              <a:avLst/>
              <a:gdLst/>
              <a:ahLst/>
              <a:cxnLst/>
              <a:rect l="l" t="t" r="r" b="b"/>
              <a:pathLst>
                <a:path w="2399852" h="3013943">
                  <a:moveTo>
                    <a:pt x="0" y="0"/>
                  </a:moveTo>
                  <a:lnTo>
                    <a:pt x="2399852" y="0"/>
                  </a:lnTo>
                  <a:lnTo>
                    <a:pt x="2399852" y="3013943"/>
                  </a:lnTo>
                  <a:lnTo>
                    <a:pt x="0" y="301394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322448" y="527069"/>
              <a:ext cx="1724399" cy="172439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3" name="TextBox 13"/>
              <p:cNvSpPr txBox="1"/>
              <p:nvPr/>
            </p:nvSpPr>
            <p:spPr>
              <a:xfrm>
                <a:off x="76200" y="28575"/>
                <a:ext cx="660400" cy="708025"/>
              </a:xfrm>
              <a:prstGeom prst="rect">
                <a:avLst/>
              </a:prstGeom>
            </p:spPr>
            <p:txBody>
              <a:bodyPr lIns="52361" tIns="52361" rIns="52361" bIns="52361" rtlCol="0" anchor="ctr"/>
              <a:lstStyle/>
              <a:p>
                <a:pPr algn="ctr" defTabSz="609630">
                  <a:lnSpc>
                    <a:spcPts val="1400"/>
                  </a:lnSpc>
                </a:pPr>
                <a:endParaRPr sz="1200">
                  <a:solidFill>
                    <a:prstClr val="black"/>
                  </a:solidFill>
                  <a:latin typeface="Calibri"/>
                </a:endParaRPr>
              </a:p>
            </p:txBody>
          </p:sp>
        </p:grpSp>
        <p:sp>
          <p:nvSpPr>
            <p:cNvPr id="14" name="TextBox 14"/>
            <p:cNvSpPr txBox="1"/>
            <p:nvPr/>
          </p:nvSpPr>
          <p:spPr>
            <a:xfrm>
              <a:off x="192688" y="1048164"/>
              <a:ext cx="1728432" cy="583236"/>
            </a:xfrm>
            <a:prstGeom prst="rect">
              <a:avLst/>
            </a:prstGeom>
          </p:spPr>
          <p:txBody>
            <a:bodyPr lIns="0" tIns="0" rIns="0" bIns="0" rtlCol="0" anchor="t">
              <a:spAutoFit/>
            </a:bodyPr>
            <a:lstStyle/>
            <a:p>
              <a:pPr algn="ctr" defTabSz="609630">
                <a:lnSpc>
                  <a:spcPts val="2455"/>
                </a:lnSpc>
                <a:spcBef>
                  <a:spcPct val="0"/>
                </a:spcBef>
              </a:pPr>
              <a:r>
                <a:rPr lang="en-US" sz="1753" b="1">
                  <a:solidFill>
                    <a:srgbClr val="4D4D4D"/>
                  </a:solidFill>
                  <a:latin typeface="Inter Bold"/>
                  <a:ea typeface="Inter Bold"/>
                  <a:cs typeface="Inter Bold"/>
                  <a:sym typeface="Inter Bold"/>
                </a:rPr>
                <a:t>2022</a:t>
              </a:r>
            </a:p>
          </p:txBody>
        </p:sp>
      </p:grpSp>
      <p:grpSp>
        <p:nvGrpSpPr>
          <p:cNvPr id="15" name="Group 15"/>
          <p:cNvGrpSpPr/>
          <p:nvPr/>
        </p:nvGrpSpPr>
        <p:grpSpPr>
          <a:xfrm rot="-108240">
            <a:off x="6527883" y="262687"/>
            <a:ext cx="1199926" cy="1506971"/>
            <a:chOff x="0" y="0"/>
            <a:chExt cx="2399852" cy="3013943"/>
          </a:xfrm>
        </p:grpSpPr>
        <p:sp>
          <p:nvSpPr>
            <p:cNvPr id="16" name="Freeform 16"/>
            <p:cNvSpPr/>
            <p:nvPr/>
          </p:nvSpPr>
          <p:spPr>
            <a:xfrm>
              <a:off x="0" y="0"/>
              <a:ext cx="2399852" cy="3013943"/>
            </a:xfrm>
            <a:custGeom>
              <a:avLst/>
              <a:gdLst/>
              <a:ahLst/>
              <a:cxnLst/>
              <a:rect l="l" t="t" r="r" b="b"/>
              <a:pathLst>
                <a:path w="2399852" h="3013943">
                  <a:moveTo>
                    <a:pt x="0" y="0"/>
                  </a:moveTo>
                  <a:lnTo>
                    <a:pt x="2399852" y="0"/>
                  </a:lnTo>
                  <a:lnTo>
                    <a:pt x="2399852" y="3013943"/>
                  </a:lnTo>
                  <a:lnTo>
                    <a:pt x="0" y="3013943"/>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322448" y="527069"/>
              <a:ext cx="1724399" cy="172439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19" name="TextBox 19"/>
              <p:cNvSpPr txBox="1"/>
              <p:nvPr/>
            </p:nvSpPr>
            <p:spPr>
              <a:xfrm>
                <a:off x="76200" y="28575"/>
                <a:ext cx="660400" cy="708025"/>
              </a:xfrm>
              <a:prstGeom prst="rect">
                <a:avLst/>
              </a:prstGeom>
            </p:spPr>
            <p:txBody>
              <a:bodyPr lIns="52361" tIns="52361" rIns="52361" bIns="52361" rtlCol="0" anchor="ctr"/>
              <a:lstStyle/>
              <a:p>
                <a:pPr algn="ctr" defTabSz="609630">
                  <a:lnSpc>
                    <a:spcPts val="1400"/>
                  </a:lnSpc>
                </a:pPr>
                <a:endParaRPr sz="1200">
                  <a:solidFill>
                    <a:prstClr val="black"/>
                  </a:solidFill>
                  <a:latin typeface="Calibri"/>
                </a:endParaRPr>
              </a:p>
            </p:txBody>
          </p:sp>
        </p:grpSp>
        <p:sp>
          <p:nvSpPr>
            <p:cNvPr id="20" name="TextBox 20"/>
            <p:cNvSpPr txBox="1"/>
            <p:nvPr/>
          </p:nvSpPr>
          <p:spPr>
            <a:xfrm>
              <a:off x="192687" y="1044663"/>
              <a:ext cx="1728432" cy="583236"/>
            </a:xfrm>
            <a:prstGeom prst="rect">
              <a:avLst/>
            </a:prstGeom>
          </p:spPr>
          <p:txBody>
            <a:bodyPr lIns="0" tIns="0" rIns="0" bIns="0" rtlCol="0" anchor="t">
              <a:spAutoFit/>
            </a:bodyPr>
            <a:lstStyle/>
            <a:p>
              <a:pPr algn="ctr" defTabSz="609630">
                <a:lnSpc>
                  <a:spcPts val="2455"/>
                </a:lnSpc>
                <a:spcBef>
                  <a:spcPct val="0"/>
                </a:spcBef>
              </a:pPr>
              <a:r>
                <a:rPr lang="en-US" sz="1753" b="1">
                  <a:solidFill>
                    <a:srgbClr val="4D4D4D"/>
                  </a:solidFill>
                  <a:latin typeface="Inter Bold"/>
                  <a:ea typeface="Inter Bold"/>
                  <a:cs typeface="Inter Bold"/>
                  <a:sym typeface="Inter Bold"/>
                </a:rPr>
                <a:t>2023</a:t>
              </a:r>
            </a:p>
          </p:txBody>
        </p:sp>
      </p:grpSp>
      <p:grpSp>
        <p:nvGrpSpPr>
          <p:cNvPr id="21" name="Group 21"/>
          <p:cNvGrpSpPr/>
          <p:nvPr/>
        </p:nvGrpSpPr>
        <p:grpSpPr>
          <a:xfrm>
            <a:off x="8310864" y="4184849"/>
            <a:ext cx="1199926" cy="1506971"/>
            <a:chOff x="0" y="0"/>
            <a:chExt cx="2399852" cy="3013943"/>
          </a:xfrm>
        </p:grpSpPr>
        <p:sp>
          <p:nvSpPr>
            <p:cNvPr id="22" name="Freeform 22"/>
            <p:cNvSpPr/>
            <p:nvPr/>
          </p:nvSpPr>
          <p:spPr>
            <a:xfrm>
              <a:off x="0" y="0"/>
              <a:ext cx="2399852" cy="3013943"/>
            </a:xfrm>
            <a:custGeom>
              <a:avLst/>
              <a:gdLst/>
              <a:ahLst/>
              <a:cxnLst/>
              <a:rect l="l" t="t" r="r" b="b"/>
              <a:pathLst>
                <a:path w="2399852" h="3013943">
                  <a:moveTo>
                    <a:pt x="0" y="0"/>
                  </a:moveTo>
                  <a:lnTo>
                    <a:pt x="2399852" y="0"/>
                  </a:lnTo>
                  <a:lnTo>
                    <a:pt x="2399852" y="3013943"/>
                  </a:lnTo>
                  <a:lnTo>
                    <a:pt x="0" y="301394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23" name="Group 23"/>
            <p:cNvGrpSpPr/>
            <p:nvPr/>
          </p:nvGrpSpPr>
          <p:grpSpPr>
            <a:xfrm>
              <a:off x="322448" y="527069"/>
              <a:ext cx="1724399" cy="172439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25" name="TextBox 25"/>
              <p:cNvSpPr txBox="1"/>
              <p:nvPr/>
            </p:nvSpPr>
            <p:spPr>
              <a:xfrm>
                <a:off x="76200" y="28575"/>
                <a:ext cx="660400" cy="708025"/>
              </a:xfrm>
              <a:prstGeom prst="rect">
                <a:avLst/>
              </a:prstGeom>
            </p:spPr>
            <p:txBody>
              <a:bodyPr lIns="52361" tIns="52361" rIns="52361" bIns="52361" rtlCol="0" anchor="ctr"/>
              <a:lstStyle/>
              <a:p>
                <a:pPr algn="ctr" defTabSz="609630">
                  <a:lnSpc>
                    <a:spcPts val="1400"/>
                  </a:lnSpc>
                </a:pPr>
                <a:endParaRPr sz="1200">
                  <a:solidFill>
                    <a:prstClr val="black"/>
                  </a:solidFill>
                  <a:latin typeface="Calibri"/>
                </a:endParaRPr>
              </a:p>
            </p:txBody>
          </p:sp>
        </p:grpSp>
        <p:sp>
          <p:nvSpPr>
            <p:cNvPr id="26" name="TextBox 26"/>
            <p:cNvSpPr txBox="1"/>
            <p:nvPr/>
          </p:nvSpPr>
          <p:spPr>
            <a:xfrm>
              <a:off x="192688" y="1048164"/>
              <a:ext cx="1728432" cy="583236"/>
            </a:xfrm>
            <a:prstGeom prst="rect">
              <a:avLst/>
            </a:prstGeom>
          </p:spPr>
          <p:txBody>
            <a:bodyPr lIns="0" tIns="0" rIns="0" bIns="0" rtlCol="0" anchor="t">
              <a:spAutoFit/>
            </a:bodyPr>
            <a:lstStyle/>
            <a:p>
              <a:pPr algn="ctr" defTabSz="609630">
                <a:lnSpc>
                  <a:spcPts val="2455"/>
                </a:lnSpc>
                <a:spcBef>
                  <a:spcPct val="0"/>
                </a:spcBef>
              </a:pPr>
              <a:r>
                <a:rPr lang="en-US" sz="1753" b="1">
                  <a:solidFill>
                    <a:srgbClr val="4D4D4D"/>
                  </a:solidFill>
                  <a:latin typeface="Inter Bold"/>
                  <a:ea typeface="Inter Bold"/>
                  <a:cs typeface="Inter Bold"/>
                  <a:sym typeface="Inter Bold"/>
                </a:rPr>
                <a:t>2024</a:t>
              </a: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18" y="0"/>
            <a:ext cx="5747650" cy="6858000"/>
          </a:xfrm>
          <a:custGeom>
            <a:avLst/>
            <a:gdLst/>
            <a:ahLst/>
            <a:cxnLst/>
            <a:rect l="l" t="t" r="r" b="b"/>
            <a:pathLst>
              <a:path w="8621475" h="10287000">
                <a:moveTo>
                  <a:pt x="0" y="0"/>
                </a:moveTo>
                <a:lnTo>
                  <a:pt x="8621474" y="0"/>
                </a:lnTo>
                <a:lnTo>
                  <a:pt x="8621474" y="10287000"/>
                </a:lnTo>
                <a:lnTo>
                  <a:pt x="0" y="10287000"/>
                </a:lnTo>
                <a:lnTo>
                  <a:pt x="0" y="0"/>
                </a:lnTo>
                <a:close/>
              </a:path>
            </a:pathLst>
          </a:custGeom>
          <a:blipFill>
            <a:blip r:embed="rId2"/>
            <a:stretch>
              <a:fillRect t="-37" r="-111964" b="-37"/>
            </a:stretch>
          </a:blipFill>
        </p:spPr>
        <p:txBody>
          <a:bodyPr/>
          <a:lstStyle/>
          <a:p>
            <a:pPr defTabSz="609630"/>
            <a:endParaRPr lang="en-US" sz="1200">
              <a:solidFill>
                <a:prstClr val="black"/>
              </a:solidFill>
              <a:latin typeface="Calibri"/>
            </a:endParaRPr>
          </a:p>
        </p:txBody>
      </p:sp>
      <p:sp>
        <p:nvSpPr>
          <p:cNvPr id="3" name="TextBox 3"/>
          <p:cNvSpPr txBox="1"/>
          <p:nvPr/>
        </p:nvSpPr>
        <p:spPr>
          <a:xfrm>
            <a:off x="6160223" y="2532682"/>
            <a:ext cx="5439900" cy="3957750"/>
          </a:xfrm>
          <a:prstGeom prst="rect">
            <a:avLst/>
          </a:prstGeom>
        </p:spPr>
        <p:txBody>
          <a:bodyPr lIns="0" tIns="0" rIns="0" bIns="0" rtlCol="0" anchor="t">
            <a:spAutoFit/>
          </a:bodyPr>
          <a:lstStyle/>
          <a:p>
            <a:pPr defTabSz="609630">
              <a:lnSpc>
                <a:spcPts val="3920"/>
              </a:lnSpc>
            </a:pPr>
            <a:r>
              <a:rPr lang="en-US" sz="2799">
                <a:solidFill>
                  <a:srgbClr val="000000"/>
                </a:solidFill>
                <a:latin typeface="Open Sans 1"/>
                <a:ea typeface="Open Sans 1"/>
                <a:cs typeface="Open Sans 1"/>
                <a:sym typeface="Open Sans 1"/>
              </a:rPr>
              <a:t>“The difference the new B vitamins have made to Phoebe so far is astronomical!  She has gone from walking 50 meters to running all day no wheel chair needed!  She has also stopped having her TANGO2 spells every morning!  Long may it last!!!!”</a:t>
            </a:r>
          </a:p>
        </p:txBody>
      </p:sp>
      <p:sp>
        <p:nvSpPr>
          <p:cNvPr id="4" name="TextBox 4"/>
          <p:cNvSpPr txBox="1"/>
          <p:nvPr/>
        </p:nvSpPr>
        <p:spPr>
          <a:xfrm>
            <a:off x="5958446" y="590550"/>
            <a:ext cx="5843455" cy="1619354"/>
          </a:xfrm>
          <a:prstGeom prst="rect">
            <a:avLst/>
          </a:prstGeom>
        </p:spPr>
        <p:txBody>
          <a:bodyPr lIns="0" tIns="0" rIns="0" bIns="0" rtlCol="0" anchor="t">
            <a:spAutoFit/>
          </a:bodyPr>
          <a:lstStyle/>
          <a:p>
            <a:pPr algn="r" defTabSz="609630">
              <a:lnSpc>
                <a:spcPts val="6626"/>
              </a:lnSpc>
            </a:pPr>
            <a:r>
              <a:rPr lang="en-US" sz="4733" b="1">
                <a:solidFill>
                  <a:srgbClr val="000000"/>
                </a:solidFill>
                <a:latin typeface="Canva Sans Bold"/>
                <a:ea typeface="Canva Sans Bold"/>
                <a:cs typeface="Canva Sans Bold"/>
                <a:sym typeface="Canva Sans Bold"/>
              </a:rPr>
              <a:t>Phoebe, 6 years old</a:t>
            </a:r>
          </a:p>
          <a:p>
            <a:pPr algn="r" defTabSz="609630">
              <a:lnSpc>
                <a:spcPts val="6626"/>
              </a:lnSpc>
            </a:pPr>
            <a:r>
              <a:rPr lang="en-US" sz="4733" b="1">
                <a:solidFill>
                  <a:srgbClr val="000000"/>
                </a:solidFill>
                <a:latin typeface="Canva Sans Bold"/>
                <a:ea typeface="Canva Sans Bold"/>
                <a:cs typeface="Canva Sans Bold"/>
                <a:sym typeface="Canva Sans Bold"/>
              </a:rPr>
              <a:t>UK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a:stretch>
            <a:fillRect/>
          </a:stretch>
        </p:blipFill>
        <p:spPr>
          <a:xfrm>
            <a:off x="8420100" y="233435"/>
            <a:ext cx="3086100" cy="5486400"/>
          </a:xfrm>
          <a:prstGeom prst="rect">
            <a:avLst/>
          </a:prstGeom>
        </p:spPr>
      </p:pic>
      <p:pic>
        <p:nvPicPr>
          <p:cNvPr id="3" name="Picture 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rcRect/>
          <a:stretch>
            <a:fillRect/>
          </a:stretch>
        </p:blipFill>
        <p:spPr>
          <a:xfrm>
            <a:off x="4552950" y="233435"/>
            <a:ext cx="3086100" cy="5486400"/>
          </a:xfrm>
          <a:prstGeom prst="rect">
            <a:avLst/>
          </a:prstGeom>
        </p:spPr>
      </p:pic>
      <p:pic>
        <p:nvPicPr>
          <p:cNvPr id="4" name="Picture 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rcRect l="6835" t="20792" r="5370" b="36634"/>
          <a:stretch>
            <a:fillRect/>
          </a:stretch>
        </p:blipFill>
        <p:spPr>
          <a:xfrm>
            <a:off x="1273223" y="3384083"/>
            <a:ext cx="2709387" cy="2335751"/>
          </a:xfrm>
          <a:prstGeom prst="rect">
            <a:avLst/>
          </a:prstGeom>
        </p:spPr>
      </p:pic>
      <p:sp>
        <p:nvSpPr>
          <p:cNvPr id="5" name="TextBox 5"/>
          <p:cNvSpPr txBox="1"/>
          <p:nvPr/>
        </p:nvSpPr>
        <p:spPr>
          <a:xfrm>
            <a:off x="1135004" y="385884"/>
            <a:ext cx="3325741" cy="2577372"/>
          </a:xfrm>
          <a:prstGeom prst="rect">
            <a:avLst/>
          </a:prstGeom>
        </p:spPr>
        <p:txBody>
          <a:bodyPr lIns="0" tIns="0" rIns="0" bIns="0" rtlCol="0" anchor="t">
            <a:spAutoFit/>
          </a:bodyPr>
          <a:lstStyle/>
          <a:p>
            <a:pPr algn="ctr" defTabSz="609630">
              <a:lnSpc>
                <a:spcPts val="6906"/>
              </a:lnSpc>
            </a:pPr>
            <a:r>
              <a:rPr lang="en-US" sz="4933" b="1">
                <a:solidFill>
                  <a:srgbClr val="000000"/>
                </a:solidFill>
                <a:latin typeface="Canva Sans Bold"/>
                <a:ea typeface="Canva Sans Bold"/>
                <a:cs typeface="Canva Sans Bold"/>
                <a:sym typeface="Canva Sans Bold"/>
              </a:rPr>
              <a:t>Otis,  United Kingdom</a:t>
            </a:r>
          </a:p>
        </p:txBody>
      </p:sp>
      <p:sp>
        <p:nvSpPr>
          <p:cNvPr id="6" name="TextBox 6"/>
          <p:cNvSpPr txBox="1"/>
          <p:nvPr/>
        </p:nvSpPr>
        <p:spPr>
          <a:xfrm>
            <a:off x="4579590" y="5777341"/>
            <a:ext cx="5383560" cy="292516"/>
          </a:xfrm>
          <a:prstGeom prst="rect">
            <a:avLst/>
          </a:prstGeom>
        </p:spPr>
        <p:txBody>
          <a:bodyPr lIns="0" tIns="0" rIns="0" bIns="0" rtlCol="0" anchor="t">
            <a:spAutoFit/>
          </a:bodyPr>
          <a:lstStyle/>
          <a:p>
            <a:pPr algn="ctr" defTabSz="609630">
              <a:lnSpc>
                <a:spcPts val="2497"/>
              </a:lnSpc>
              <a:spcBef>
                <a:spcPct val="0"/>
              </a:spcBef>
            </a:pPr>
            <a:r>
              <a:rPr lang="en-US" sz="1783" b="1">
                <a:solidFill>
                  <a:srgbClr val="000000"/>
                </a:solidFill>
                <a:latin typeface="Canva Sans Bold"/>
                <a:ea typeface="Canva Sans Bold"/>
                <a:cs typeface="Canva Sans Bold"/>
                <a:sym typeface="Canva Sans Bold"/>
              </a:rPr>
              <a:t>Here he is this summer after taking the vitamin B</a:t>
            </a:r>
          </a:p>
        </p:txBody>
      </p:sp>
      <p:sp>
        <p:nvSpPr>
          <p:cNvPr id="7" name="TextBox 7"/>
          <p:cNvSpPr txBox="1"/>
          <p:nvPr/>
        </p:nvSpPr>
        <p:spPr>
          <a:xfrm>
            <a:off x="1549874" y="5753030"/>
            <a:ext cx="2314346" cy="514885"/>
          </a:xfrm>
          <a:prstGeom prst="rect">
            <a:avLst/>
          </a:prstGeom>
        </p:spPr>
        <p:txBody>
          <a:bodyPr lIns="0" tIns="0" rIns="0" bIns="0" rtlCol="0" anchor="t">
            <a:spAutoFit/>
          </a:bodyPr>
          <a:lstStyle/>
          <a:p>
            <a:pPr defTabSz="609630">
              <a:lnSpc>
                <a:spcPts val="2092"/>
              </a:lnSpc>
              <a:spcBef>
                <a:spcPct val="0"/>
              </a:spcBef>
            </a:pPr>
            <a:r>
              <a:rPr lang="en-US" sz="1494" b="1">
                <a:solidFill>
                  <a:srgbClr val="000000"/>
                </a:solidFill>
                <a:latin typeface="Canva Sans Bold"/>
                <a:ea typeface="Canva Sans Bold"/>
                <a:cs typeface="Canva Sans Bold"/>
                <a:sym typeface="Canva Sans Bold"/>
              </a:rPr>
              <a:t>Here is Otis before taking the vitamin B</a:t>
            </a:r>
          </a:p>
        </p:txBody>
      </p:sp>
      <p:grpSp>
        <p:nvGrpSpPr>
          <p:cNvPr id="8" name="Group 8"/>
          <p:cNvGrpSpPr/>
          <p:nvPr/>
        </p:nvGrpSpPr>
        <p:grpSpPr>
          <a:xfrm>
            <a:off x="0" y="0"/>
            <a:ext cx="1014144" cy="6858000"/>
            <a:chOff x="0" y="0"/>
            <a:chExt cx="400650" cy="2709333"/>
          </a:xfrm>
        </p:grpSpPr>
        <p:sp>
          <p:nvSpPr>
            <p:cNvPr id="9" name="Freeform 9"/>
            <p:cNvSpPr/>
            <p:nvPr/>
          </p:nvSpPr>
          <p:spPr>
            <a:xfrm>
              <a:off x="0" y="0"/>
              <a:ext cx="400650" cy="2709333"/>
            </a:xfrm>
            <a:custGeom>
              <a:avLst/>
              <a:gdLst/>
              <a:ahLst/>
              <a:cxnLst/>
              <a:rect l="l" t="t" r="r" b="b"/>
              <a:pathLst>
                <a:path w="400650" h="2709333">
                  <a:moveTo>
                    <a:pt x="0" y="0"/>
                  </a:moveTo>
                  <a:lnTo>
                    <a:pt x="400650" y="0"/>
                  </a:lnTo>
                  <a:lnTo>
                    <a:pt x="400650" y="2709333"/>
                  </a:lnTo>
                  <a:lnTo>
                    <a:pt x="0" y="2709333"/>
                  </a:lnTo>
                  <a:close/>
                </a:path>
              </a:pathLst>
            </a:custGeom>
            <a:solidFill>
              <a:srgbClr val="60569D"/>
            </a:solidFill>
          </p:spPr>
          <p:txBody>
            <a:bodyPr/>
            <a:lstStyle/>
            <a:p>
              <a:pPr defTabSz="609630"/>
              <a:endParaRPr lang="en-US" sz="1200">
                <a:solidFill>
                  <a:prstClr val="black"/>
                </a:solidFill>
                <a:latin typeface="Calibri"/>
              </a:endParaRPr>
            </a:p>
          </p:txBody>
        </p:sp>
        <p:sp>
          <p:nvSpPr>
            <p:cNvPr id="10" name="TextBox 10"/>
            <p:cNvSpPr txBox="1"/>
            <p:nvPr/>
          </p:nvSpPr>
          <p:spPr>
            <a:xfrm>
              <a:off x="0" y="-38100"/>
              <a:ext cx="400650"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Tree>
  </p:cSld>
  <p:clrMapOvr>
    <a:masterClrMapping/>
  </p:clrMapOvr>
  <p:timing>
    <p:tnLst>
      <p:par>
        <p:cTn id="1" dur="indefinite" restart="never" nodeType="tmRoot">
          <p:childTnLst>
            <p:video>
              <p:cMediaNode vol="0">
                <p:cTn id="2" fill="hold" display="0">
                  <p:stCondLst>
                    <p:cond delay="indefinite"/>
                  </p:stCondLst>
                </p:cTn>
                <p:tgtEl>
                  <p:spTgt spid="2"/>
                </p:tgtEl>
              </p:cMediaNode>
            </p:video>
            <p:video>
              <p:cMediaNode vol="0">
                <p:cTn id="3" fill="hold" display="0">
                  <p:stCondLst>
                    <p:cond delay="indefinite"/>
                  </p:stCondLst>
                </p:cTn>
                <p:tgtEl>
                  <p:spTgt spid="3"/>
                </p:tgtEl>
              </p:cMediaNode>
            </p:video>
            <p:video>
              <p:cMediaNode vol="0">
                <p:cTn id="4"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0592" y="1194062"/>
            <a:ext cx="3708895" cy="4204177"/>
          </a:xfrm>
          <a:custGeom>
            <a:avLst/>
            <a:gdLst/>
            <a:ahLst/>
            <a:cxnLst/>
            <a:rect l="l" t="t" r="r" b="b"/>
            <a:pathLst>
              <a:path w="5563342" h="6306265">
                <a:moveTo>
                  <a:pt x="0" y="0"/>
                </a:moveTo>
                <a:lnTo>
                  <a:pt x="5563342" y="0"/>
                </a:lnTo>
                <a:lnTo>
                  <a:pt x="5563342" y="6306264"/>
                </a:lnTo>
                <a:lnTo>
                  <a:pt x="0" y="6306264"/>
                </a:lnTo>
                <a:lnTo>
                  <a:pt x="0" y="0"/>
                </a:lnTo>
                <a:close/>
              </a:path>
            </a:pathLst>
          </a:custGeom>
          <a:blipFill>
            <a:blip r:embed="rId2"/>
            <a:stretch>
              <a:fillRect l="-6599" t="-12200" r="-6211" b="-12200"/>
            </a:stretch>
          </a:blipFill>
        </p:spPr>
        <p:txBody>
          <a:bodyPr/>
          <a:lstStyle/>
          <a:p>
            <a:pPr defTabSz="609630"/>
            <a:endParaRPr lang="en-US" sz="1200">
              <a:solidFill>
                <a:prstClr val="black"/>
              </a:solidFill>
              <a:latin typeface="Calibri"/>
            </a:endParaRPr>
          </a:p>
        </p:txBody>
      </p:sp>
      <p:sp>
        <p:nvSpPr>
          <p:cNvPr id="3" name="Freeform 3"/>
          <p:cNvSpPr/>
          <p:nvPr/>
        </p:nvSpPr>
        <p:spPr>
          <a:xfrm>
            <a:off x="8079487" y="1717358"/>
            <a:ext cx="4112513" cy="5140642"/>
          </a:xfrm>
          <a:custGeom>
            <a:avLst/>
            <a:gdLst/>
            <a:ahLst/>
            <a:cxnLst/>
            <a:rect l="l" t="t" r="r" b="b"/>
            <a:pathLst>
              <a:path w="6168770" h="7710963">
                <a:moveTo>
                  <a:pt x="0" y="0"/>
                </a:moveTo>
                <a:lnTo>
                  <a:pt x="6168770" y="0"/>
                </a:lnTo>
                <a:lnTo>
                  <a:pt x="6168770" y="7710963"/>
                </a:lnTo>
                <a:lnTo>
                  <a:pt x="0" y="771096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8416957" y="32300"/>
            <a:ext cx="3240706" cy="1680973"/>
          </a:xfrm>
          <a:prstGeom prst="rect">
            <a:avLst/>
          </a:prstGeom>
        </p:spPr>
        <p:txBody>
          <a:bodyPr lIns="0" tIns="0" rIns="0" bIns="0" rtlCol="0" anchor="t">
            <a:spAutoFit/>
          </a:bodyPr>
          <a:lstStyle/>
          <a:p>
            <a:pPr algn="ctr" defTabSz="609630">
              <a:lnSpc>
                <a:spcPts val="4510"/>
              </a:lnSpc>
            </a:pPr>
            <a:r>
              <a:rPr lang="en-US" sz="3221" b="1">
                <a:solidFill>
                  <a:srgbClr val="000000"/>
                </a:solidFill>
                <a:latin typeface="Canva Sans Bold"/>
                <a:ea typeface="Canva Sans Bold"/>
                <a:cs typeface="Canva Sans Bold"/>
                <a:sym typeface="Canva Sans Bold"/>
              </a:rPr>
              <a:t>Ryan, </a:t>
            </a:r>
          </a:p>
          <a:p>
            <a:pPr algn="just" defTabSz="609630">
              <a:lnSpc>
                <a:spcPts val="4510"/>
              </a:lnSpc>
            </a:pPr>
            <a:r>
              <a:rPr lang="en-US" sz="3221" b="1">
                <a:solidFill>
                  <a:srgbClr val="000000"/>
                </a:solidFill>
                <a:latin typeface="Canva Sans Bold"/>
                <a:ea typeface="Canva Sans Bold"/>
                <a:cs typeface="Canva Sans Bold"/>
                <a:sym typeface="Canva Sans Bold"/>
              </a:rPr>
              <a:t>24 years old</a:t>
            </a:r>
          </a:p>
          <a:p>
            <a:pPr algn="ctr" defTabSz="609630">
              <a:lnSpc>
                <a:spcPts val="4510"/>
              </a:lnSpc>
            </a:pPr>
            <a:r>
              <a:rPr lang="en-US" sz="3221" b="1">
                <a:solidFill>
                  <a:srgbClr val="000000"/>
                </a:solidFill>
                <a:latin typeface="Canva Sans Bold"/>
                <a:ea typeface="Canva Sans Bold"/>
                <a:cs typeface="Canva Sans Bold"/>
                <a:sym typeface="Canva Sans Bold"/>
              </a:rPr>
              <a:t>750mg B5</a:t>
            </a:r>
          </a:p>
        </p:txBody>
      </p:sp>
      <p:sp>
        <p:nvSpPr>
          <p:cNvPr id="5" name="Freeform 5"/>
          <p:cNvSpPr/>
          <p:nvPr/>
        </p:nvSpPr>
        <p:spPr>
          <a:xfrm>
            <a:off x="833263" y="0"/>
            <a:ext cx="3537330" cy="4716440"/>
          </a:xfrm>
          <a:custGeom>
            <a:avLst/>
            <a:gdLst/>
            <a:ahLst/>
            <a:cxnLst/>
            <a:rect l="l" t="t" r="r" b="b"/>
            <a:pathLst>
              <a:path w="5305995" h="7074660">
                <a:moveTo>
                  <a:pt x="0" y="0"/>
                </a:moveTo>
                <a:lnTo>
                  <a:pt x="5305994" y="0"/>
                </a:lnTo>
                <a:lnTo>
                  <a:pt x="5305994" y="7074660"/>
                </a:lnTo>
                <a:lnTo>
                  <a:pt x="0" y="70746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906556" y="4659290"/>
            <a:ext cx="3240706" cy="1680973"/>
          </a:xfrm>
          <a:prstGeom prst="rect">
            <a:avLst/>
          </a:prstGeom>
        </p:spPr>
        <p:txBody>
          <a:bodyPr lIns="0" tIns="0" rIns="0" bIns="0" rtlCol="0" anchor="t">
            <a:spAutoFit/>
          </a:bodyPr>
          <a:lstStyle/>
          <a:p>
            <a:pPr algn="ctr" defTabSz="609630">
              <a:lnSpc>
                <a:spcPts val="4510"/>
              </a:lnSpc>
            </a:pPr>
            <a:r>
              <a:rPr lang="en-US" sz="3221" b="1">
                <a:solidFill>
                  <a:srgbClr val="000000"/>
                </a:solidFill>
                <a:latin typeface="Canva Sans Bold"/>
                <a:ea typeface="Canva Sans Bold"/>
                <a:cs typeface="Canva Sans Bold"/>
                <a:sym typeface="Canva Sans Bold"/>
              </a:rPr>
              <a:t>Ryan, </a:t>
            </a:r>
          </a:p>
          <a:p>
            <a:pPr algn="just" defTabSz="609630">
              <a:lnSpc>
                <a:spcPts val="4510"/>
              </a:lnSpc>
            </a:pPr>
            <a:r>
              <a:rPr lang="en-US" sz="3221" b="1">
                <a:solidFill>
                  <a:srgbClr val="000000"/>
                </a:solidFill>
                <a:latin typeface="Canva Sans Bold"/>
                <a:ea typeface="Canva Sans Bold"/>
                <a:cs typeface="Canva Sans Bold"/>
                <a:sym typeface="Canva Sans Bold"/>
              </a:rPr>
              <a:t>20 years old</a:t>
            </a:r>
          </a:p>
          <a:p>
            <a:pPr algn="ctr" defTabSz="609630">
              <a:lnSpc>
                <a:spcPts val="4510"/>
              </a:lnSpc>
            </a:pPr>
            <a:r>
              <a:rPr lang="en-US" sz="3221" b="1">
                <a:solidFill>
                  <a:srgbClr val="000000"/>
                </a:solidFill>
                <a:latin typeface="Canva Sans Bold"/>
                <a:ea typeface="Canva Sans Bold"/>
                <a:cs typeface="Canva Sans Bold"/>
                <a:sym typeface="Canva Sans Bold"/>
              </a:rPr>
              <a:t>100mg B5 </a:t>
            </a:r>
          </a:p>
        </p:txBody>
      </p:sp>
      <p:grpSp>
        <p:nvGrpSpPr>
          <p:cNvPr id="7" name="Group 7"/>
          <p:cNvGrpSpPr/>
          <p:nvPr/>
        </p:nvGrpSpPr>
        <p:grpSpPr>
          <a:xfrm>
            <a:off x="0" y="0"/>
            <a:ext cx="906556" cy="6858000"/>
            <a:chOff x="0" y="0"/>
            <a:chExt cx="358146" cy="2709333"/>
          </a:xfrm>
        </p:grpSpPr>
        <p:sp>
          <p:nvSpPr>
            <p:cNvPr id="8" name="Freeform 8"/>
            <p:cNvSpPr/>
            <p:nvPr/>
          </p:nvSpPr>
          <p:spPr>
            <a:xfrm>
              <a:off x="0" y="0"/>
              <a:ext cx="358146" cy="2709333"/>
            </a:xfrm>
            <a:custGeom>
              <a:avLst/>
              <a:gdLst/>
              <a:ahLst/>
              <a:cxnLst/>
              <a:rect l="l" t="t" r="r" b="b"/>
              <a:pathLst>
                <a:path w="358146" h="2709333">
                  <a:moveTo>
                    <a:pt x="0" y="0"/>
                  </a:moveTo>
                  <a:lnTo>
                    <a:pt x="358146" y="0"/>
                  </a:lnTo>
                  <a:lnTo>
                    <a:pt x="358146" y="2709333"/>
                  </a:lnTo>
                  <a:lnTo>
                    <a:pt x="0" y="2709333"/>
                  </a:lnTo>
                  <a:close/>
                </a:path>
              </a:pathLst>
            </a:custGeom>
            <a:solidFill>
              <a:srgbClr val="A2B63F"/>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58146" cy="274743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3611"/>
            <a:ext cx="5778557" cy="5268455"/>
          </a:xfrm>
          <a:custGeom>
            <a:avLst/>
            <a:gdLst/>
            <a:ahLst/>
            <a:cxnLst/>
            <a:rect l="l" t="t" r="r" b="b"/>
            <a:pathLst>
              <a:path w="8667835" h="7902682">
                <a:moveTo>
                  <a:pt x="0" y="0"/>
                </a:moveTo>
                <a:lnTo>
                  <a:pt x="8667835" y="0"/>
                </a:lnTo>
                <a:lnTo>
                  <a:pt x="8667835" y="7902682"/>
                </a:lnTo>
                <a:lnTo>
                  <a:pt x="0" y="7902682"/>
                </a:lnTo>
                <a:lnTo>
                  <a:pt x="0" y="0"/>
                </a:lnTo>
                <a:close/>
              </a:path>
            </a:pathLst>
          </a:custGeom>
          <a:blipFill>
            <a:blip r:embed="rId2"/>
            <a:stretch>
              <a:fillRect b="-46242"/>
            </a:stretch>
          </a:blipFill>
        </p:spPr>
        <p:txBody>
          <a:bodyPr/>
          <a:lstStyle/>
          <a:p>
            <a:pPr defTabSz="609630"/>
            <a:endParaRPr lang="en-US" sz="1200">
              <a:solidFill>
                <a:prstClr val="black"/>
              </a:solidFill>
              <a:latin typeface="Calibri"/>
            </a:endParaRPr>
          </a:p>
        </p:txBody>
      </p:sp>
      <p:grpSp>
        <p:nvGrpSpPr>
          <p:cNvPr id="3" name="Group 3"/>
          <p:cNvGrpSpPr/>
          <p:nvPr/>
        </p:nvGrpSpPr>
        <p:grpSpPr>
          <a:xfrm rot="5400000">
            <a:off x="5357315" y="-5357315"/>
            <a:ext cx="1477371" cy="12192000"/>
            <a:chOff x="0" y="0"/>
            <a:chExt cx="583653" cy="4816593"/>
          </a:xfrm>
        </p:grpSpPr>
        <p:sp>
          <p:nvSpPr>
            <p:cNvPr id="4" name="Freeform 4"/>
            <p:cNvSpPr/>
            <p:nvPr/>
          </p:nvSpPr>
          <p:spPr>
            <a:xfrm>
              <a:off x="0" y="0"/>
              <a:ext cx="583653" cy="4816592"/>
            </a:xfrm>
            <a:custGeom>
              <a:avLst/>
              <a:gdLst/>
              <a:ahLst/>
              <a:cxnLst/>
              <a:rect l="l" t="t" r="r" b="b"/>
              <a:pathLst>
                <a:path w="583653" h="4816592">
                  <a:moveTo>
                    <a:pt x="0" y="0"/>
                  </a:moveTo>
                  <a:lnTo>
                    <a:pt x="583653" y="0"/>
                  </a:lnTo>
                  <a:lnTo>
                    <a:pt x="583653" y="4816592"/>
                  </a:lnTo>
                  <a:lnTo>
                    <a:pt x="0" y="4816592"/>
                  </a:lnTo>
                  <a:close/>
                </a:path>
              </a:pathLst>
            </a:custGeom>
            <a:solidFill>
              <a:srgbClr val="EB9A22"/>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583653" cy="485469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TextBox 6"/>
          <p:cNvSpPr txBox="1"/>
          <p:nvPr/>
        </p:nvSpPr>
        <p:spPr>
          <a:xfrm>
            <a:off x="9086850" y="307572"/>
            <a:ext cx="6350" cy="867802"/>
          </a:xfrm>
          <a:prstGeom prst="rect">
            <a:avLst/>
          </a:prstGeom>
        </p:spPr>
        <p:txBody>
          <a:bodyPr lIns="0" tIns="0" rIns="0" bIns="0" rtlCol="0" anchor="t">
            <a:spAutoFit/>
          </a:bodyPr>
          <a:lstStyle/>
          <a:p>
            <a:pPr algn="ctr" defTabSz="609630">
              <a:lnSpc>
                <a:spcPts val="8587"/>
              </a:lnSpc>
            </a:pPr>
            <a:endParaRPr sz="1200">
              <a:solidFill>
                <a:prstClr val="black"/>
              </a:solidFill>
              <a:latin typeface="Calibri"/>
            </a:endParaRPr>
          </a:p>
        </p:txBody>
      </p:sp>
      <p:sp>
        <p:nvSpPr>
          <p:cNvPr id="7" name="TextBox 7"/>
          <p:cNvSpPr txBox="1"/>
          <p:nvPr/>
        </p:nvSpPr>
        <p:spPr>
          <a:xfrm>
            <a:off x="5778557" y="1593942"/>
            <a:ext cx="6413443" cy="3634649"/>
          </a:xfrm>
          <a:prstGeom prst="rect">
            <a:avLst/>
          </a:prstGeom>
        </p:spPr>
        <p:txBody>
          <a:bodyPr lIns="0" tIns="0" rIns="0" bIns="0" rtlCol="0" anchor="t">
            <a:spAutoFit/>
          </a:bodyPr>
          <a:lstStyle/>
          <a:p>
            <a:pPr marL="633341" lvl="1" indent="-316670" defTabSz="609630">
              <a:lnSpc>
                <a:spcPts val="4107"/>
              </a:lnSpc>
              <a:buFont typeface="Arial"/>
              <a:buChar char="•"/>
            </a:pPr>
            <a:r>
              <a:rPr lang="en-US" sz="2933" b="1">
                <a:solidFill>
                  <a:srgbClr val="000000"/>
                </a:solidFill>
                <a:latin typeface="Canva Sans Bold"/>
                <a:ea typeface="Canva Sans Bold"/>
                <a:cs typeface="Canva Sans Bold"/>
                <a:sym typeface="Canva Sans Bold"/>
              </a:rPr>
              <a:t>Determine function of TANGO2</a:t>
            </a:r>
          </a:p>
          <a:p>
            <a:pPr marL="633341" lvl="1" indent="-316670" defTabSz="609630">
              <a:lnSpc>
                <a:spcPts val="4107"/>
              </a:lnSpc>
              <a:buFont typeface="Arial"/>
              <a:buChar char="•"/>
            </a:pPr>
            <a:r>
              <a:rPr lang="en-US" sz="2933" b="1">
                <a:solidFill>
                  <a:srgbClr val="000000"/>
                </a:solidFill>
                <a:latin typeface="Canva Sans Bold"/>
                <a:ea typeface="Canva Sans Bold"/>
                <a:cs typeface="Canva Sans Bold"/>
                <a:sym typeface="Canva Sans Bold"/>
              </a:rPr>
              <a:t>Understand why B vitamins work?</a:t>
            </a:r>
          </a:p>
          <a:p>
            <a:pPr marL="633341" lvl="1" indent="-316670" defTabSz="609630">
              <a:lnSpc>
                <a:spcPts val="4107"/>
              </a:lnSpc>
              <a:buFont typeface="Arial"/>
              <a:buChar char="•"/>
            </a:pPr>
            <a:r>
              <a:rPr lang="en-US" sz="2933" b="1">
                <a:solidFill>
                  <a:srgbClr val="000000"/>
                </a:solidFill>
                <a:latin typeface="Canva Sans Bold"/>
                <a:ea typeface="Canva Sans Bold"/>
                <a:cs typeface="Canva Sans Bold"/>
                <a:sym typeface="Canva Sans Bold"/>
              </a:rPr>
              <a:t>Focus on early diagnosis</a:t>
            </a:r>
          </a:p>
          <a:p>
            <a:pPr marL="633341" lvl="1" indent="-316670" defTabSz="609630">
              <a:lnSpc>
                <a:spcPts val="4107"/>
              </a:lnSpc>
              <a:buFont typeface="Arial"/>
              <a:buChar char="•"/>
            </a:pPr>
            <a:r>
              <a:rPr lang="en-US" sz="2933" b="1">
                <a:solidFill>
                  <a:srgbClr val="000000"/>
                </a:solidFill>
                <a:latin typeface="Canva Sans Bold"/>
                <a:ea typeface="Canva Sans Bold"/>
                <a:cs typeface="Canva Sans Bold"/>
                <a:sym typeface="Canva Sans Bold"/>
              </a:rPr>
              <a:t>Add prospective NHS </a:t>
            </a:r>
          </a:p>
          <a:p>
            <a:pPr marL="633341" lvl="1" indent="-316670" defTabSz="609630">
              <a:lnSpc>
                <a:spcPts val="4107"/>
              </a:lnSpc>
              <a:buFont typeface="Arial"/>
              <a:buChar char="•"/>
            </a:pPr>
            <a:r>
              <a:rPr lang="en-US" sz="2933" b="1">
                <a:solidFill>
                  <a:srgbClr val="000000"/>
                </a:solidFill>
                <a:latin typeface="Canva Sans Bold"/>
                <a:ea typeface="Canva Sans Bold"/>
                <a:cs typeface="Canva Sans Bold"/>
                <a:sym typeface="Canva Sans Bold"/>
              </a:rPr>
              <a:t>Find just right dosage </a:t>
            </a:r>
          </a:p>
          <a:p>
            <a:pPr marL="633341" lvl="1" indent="-316670" defTabSz="609630">
              <a:lnSpc>
                <a:spcPts val="4107"/>
              </a:lnSpc>
              <a:buFont typeface="Arial"/>
              <a:buChar char="•"/>
            </a:pPr>
            <a:endParaRPr lang="en-US" sz="2933" b="1">
              <a:solidFill>
                <a:srgbClr val="000000"/>
              </a:solidFill>
              <a:latin typeface="Canva Sans Bold"/>
              <a:ea typeface="Canva Sans Bold"/>
              <a:cs typeface="Canva Sans Bold"/>
              <a:sym typeface="Canva Sans Bold"/>
            </a:endParaRPr>
          </a:p>
        </p:txBody>
      </p:sp>
      <p:sp>
        <p:nvSpPr>
          <p:cNvPr id="8" name="TextBox 8"/>
          <p:cNvSpPr txBox="1"/>
          <p:nvPr/>
        </p:nvSpPr>
        <p:spPr>
          <a:xfrm>
            <a:off x="224239" y="14785"/>
            <a:ext cx="4695023" cy="1373518"/>
          </a:xfrm>
          <a:prstGeom prst="rect">
            <a:avLst/>
          </a:prstGeom>
        </p:spPr>
        <p:txBody>
          <a:bodyPr lIns="0" tIns="0" rIns="0" bIns="0" rtlCol="0" anchor="t">
            <a:spAutoFit/>
          </a:bodyPr>
          <a:lstStyle/>
          <a:p>
            <a:pPr algn="ctr" defTabSz="609630">
              <a:lnSpc>
                <a:spcPts val="5600"/>
              </a:lnSpc>
            </a:pPr>
            <a:r>
              <a:rPr lang="en-US" sz="4000" b="1">
                <a:solidFill>
                  <a:srgbClr val="FFFFFF"/>
                </a:solidFill>
                <a:latin typeface="Canva Sans Bold"/>
                <a:ea typeface="Canva Sans Bold"/>
                <a:cs typeface="Canva Sans Bold"/>
                <a:sym typeface="Canva Sans Bold"/>
              </a:rPr>
              <a:t>With continued collaboration...</a:t>
            </a:r>
          </a:p>
        </p:txBody>
      </p:sp>
      <p:sp>
        <p:nvSpPr>
          <p:cNvPr id="9" name="TextBox 9"/>
          <p:cNvSpPr txBox="1"/>
          <p:nvPr/>
        </p:nvSpPr>
        <p:spPr>
          <a:xfrm>
            <a:off x="6641536" y="314325"/>
            <a:ext cx="4695023" cy="655372"/>
          </a:xfrm>
          <a:prstGeom prst="rect">
            <a:avLst/>
          </a:prstGeom>
        </p:spPr>
        <p:txBody>
          <a:bodyPr lIns="0" tIns="0" rIns="0" bIns="0" rtlCol="0" anchor="t">
            <a:spAutoFit/>
          </a:bodyPr>
          <a:lstStyle/>
          <a:p>
            <a:pPr algn="ctr" defTabSz="609630">
              <a:lnSpc>
                <a:spcPts val="5600"/>
              </a:lnSpc>
            </a:pPr>
            <a:r>
              <a:rPr lang="en-US" sz="4000" b="1">
                <a:solidFill>
                  <a:srgbClr val="FFFFFF"/>
                </a:solidFill>
                <a:latin typeface="Canva Sans Bold"/>
                <a:ea typeface="Canva Sans Bold"/>
                <a:cs typeface="Canva Sans Bold"/>
                <a:sym typeface="Canva Sans Bold"/>
              </a:rPr>
              <a:t>We can...</a:t>
            </a:r>
          </a:p>
        </p:txBody>
      </p:sp>
      <p:sp>
        <p:nvSpPr>
          <p:cNvPr id="10" name="Freeform 10"/>
          <p:cNvSpPr/>
          <p:nvPr/>
        </p:nvSpPr>
        <p:spPr>
          <a:xfrm>
            <a:off x="5778557" y="4884839"/>
            <a:ext cx="6413443" cy="1973161"/>
          </a:xfrm>
          <a:custGeom>
            <a:avLst/>
            <a:gdLst/>
            <a:ahLst/>
            <a:cxnLst/>
            <a:rect l="l" t="t" r="r" b="b"/>
            <a:pathLst>
              <a:path w="9620165" h="2959742">
                <a:moveTo>
                  <a:pt x="0" y="0"/>
                </a:moveTo>
                <a:lnTo>
                  <a:pt x="9620165" y="0"/>
                </a:lnTo>
                <a:lnTo>
                  <a:pt x="9620165" y="2959742"/>
                </a:lnTo>
                <a:lnTo>
                  <a:pt x="0" y="2959742"/>
                </a:lnTo>
                <a:lnTo>
                  <a:pt x="0" y="0"/>
                </a:lnTo>
                <a:close/>
              </a:path>
            </a:pathLst>
          </a:custGeom>
          <a:blipFill>
            <a:blip r:embed="rId3"/>
            <a:stretch>
              <a:fillRect t="-61321" b="-55282"/>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0450" r="-535401" b="-60450"/>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684590" y="30974"/>
            <a:ext cx="8745031" cy="1573341"/>
            <a:chOff x="0" y="0"/>
            <a:chExt cx="17490063" cy="3146681"/>
          </a:xfrm>
        </p:grpSpPr>
        <p:pic>
          <p:nvPicPr>
            <p:cNvPr id="4" name="Picture 4"/>
            <p:cNvPicPr>
              <a:picLocks noChangeAspect="1"/>
            </p:cNvPicPr>
            <p:nvPr/>
          </p:nvPicPr>
          <p:blipFill>
            <a:blip r:embed="rId3"/>
            <a:srcRect t="3868" b="3868"/>
            <a:stretch>
              <a:fillRect/>
            </a:stretch>
          </p:blipFill>
          <p:spPr>
            <a:xfrm>
              <a:off x="0" y="0"/>
              <a:ext cx="17490063" cy="3146681"/>
            </a:xfrm>
            <a:prstGeom prst="rect">
              <a:avLst/>
            </a:prstGeom>
          </p:spPr>
        </p:pic>
      </p:grpSp>
      <p:grpSp>
        <p:nvGrpSpPr>
          <p:cNvPr id="5" name="Group 5"/>
          <p:cNvGrpSpPr/>
          <p:nvPr/>
        </p:nvGrpSpPr>
        <p:grpSpPr>
          <a:xfrm>
            <a:off x="10080408" y="4753644"/>
            <a:ext cx="2111592" cy="2104356"/>
            <a:chOff x="0" y="0"/>
            <a:chExt cx="4223184" cy="4208711"/>
          </a:xfrm>
        </p:grpSpPr>
        <p:pic>
          <p:nvPicPr>
            <p:cNvPr id="6" name="Picture 6"/>
            <p:cNvPicPr>
              <a:picLocks noChangeAspect="1"/>
            </p:cNvPicPr>
            <p:nvPr/>
          </p:nvPicPr>
          <p:blipFill>
            <a:blip r:embed="rId4"/>
            <a:srcRect t="171" b="171"/>
            <a:stretch>
              <a:fillRect/>
            </a:stretch>
          </p:blipFill>
          <p:spPr>
            <a:xfrm>
              <a:off x="0" y="0"/>
              <a:ext cx="4223184" cy="4208711"/>
            </a:xfrm>
            <a:prstGeom prst="rect">
              <a:avLst/>
            </a:prstGeom>
          </p:spPr>
        </p:pic>
      </p:grpSp>
      <p:grpSp>
        <p:nvGrpSpPr>
          <p:cNvPr id="7" name="Group 7"/>
          <p:cNvGrpSpPr/>
          <p:nvPr/>
        </p:nvGrpSpPr>
        <p:grpSpPr>
          <a:xfrm>
            <a:off x="0" y="0"/>
            <a:ext cx="1014144" cy="6858000"/>
            <a:chOff x="0" y="0"/>
            <a:chExt cx="400650" cy="2709333"/>
          </a:xfrm>
        </p:grpSpPr>
        <p:sp>
          <p:nvSpPr>
            <p:cNvPr id="8" name="Freeform 8"/>
            <p:cNvSpPr/>
            <p:nvPr/>
          </p:nvSpPr>
          <p:spPr>
            <a:xfrm>
              <a:off x="0" y="0"/>
              <a:ext cx="400650" cy="2709333"/>
            </a:xfrm>
            <a:custGeom>
              <a:avLst/>
              <a:gdLst/>
              <a:ahLst/>
              <a:cxnLst/>
              <a:rect l="l" t="t" r="r" b="b"/>
              <a:pathLst>
                <a:path w="400650" h="2709333">
                  <a:moveTo>
                    <a:pt x="0" y="0"/>
                  </a:moveTo>
                  <a:lnTo>
                    <a:pt x="400650" y="0"/>
                  </a:lnTo>
                  <a:lnTo>
                    <a:pt x="400650" y="2709333"/>
                  </a:lnTo>
                  <a:lnTo>
                    <a:pt x="0" y="2709333"/>
                  </a:lnTo>
                  <a:close/>
                </a:path>
              </a:pathLst>
            </a:custGeom>
            <a:solidFill>
              <a:srgbClr val="68B7C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400650" cy="2747433"/>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10" name="Group 10"/>
          <p:cNvGrpSpPr/>
          <p:nvPr/>
        </p:nvGrpSpPr>
        <p:grpSpPr>
          <a:xfrm>
            <a:off x="7284197" y="2896023"/>
            <a:ext cx="5466546" cy="1752953"/>
            <a:chOff x="0" y="0"/>
            <a:chExt cx="10933092" cy="3505907"/>
          </a:xfrm>
        </p:grpSpPr>
        <p:sp>
          <p:nvSpPr>
            <p:cNvPr id="11" name="Freeform 11"/>
            <p:cNvSpPr/>
            <p:nvPr/>
          </p:nvSpPr>
          <p:spPr>
            <a:xfrm>
              <a:off x="2563834" y="0"/>
              <a:ext cx="5771040" cy="3505907"/>
            </a:xfrm>
            <a:custGeom>
              <a:avLst/>
              <a:gdLst/>
              <a:ahLst/>
              <a:cxnLst/>
              <a:rect l="l" t="t" r="r" b="b"/>
              <a:pathLst>
                <a:path w="5771040" h="3505907">
                  <a:moveTo>
                    <a:pt x="0" y="0"/>
                  </a:moveTo>
                  <a:lnTo>
                    <a:pt x="5771040" y="0"/>
                  </a:lnTo>
                  <a:lnTo>
                    <a:pt x="5771040" y="3505907"/>
                  </a:lnTo>
                  <a:lnTo>
                    <a:pt x="0" y="3505907"/>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0" y="412602"/>
              <a:ext cx="10933092" cy="2138407"/>
            </a:xfrm>
            <a:prstGeom prst="rect">
              <a:avLst/>
            </a:prstGeom>
          </p:spPr>
          <p:txBody>
            <a:bodyPr lIns="0" tIns="0" rIns="0" bIns="0" rtlCol="0" anchor="t">
              <a:spAutoFit/>
            </a:bodyPr>
            <a:lstStyle/>
            <a:p>
              <a:pPr algn="ctr" defTabSz="609630">
                <a:lnSpc>
                  <a:spcPts val="4284"/>
                </a:lnSpc>
              </a:pPr>
              <a:r>
                <a:rPr lang="en-US" sz="3570" b="1">
                  <a:solidFill>
                    <a:srgbClr val="000000"/>
                  </a:solidFill>
                  <a:latin typeface="Open Sans 1 Bold"/>
                  <a:ea typeface="Open Sans 1 Bold"/>
                  <a:cs typeface="Open Sans 1 Bold"/>
                  <a:sym typeface="Open Sans 1 Bold"/>
                </a:rPr>
                <a:t>Ya, ba, da,</a:t>
              </a:r>
            </a:p>
            <a:p>
              <a:pPr algn="ctr" defTabSz="609630">
                <a:lnSpc>
                  <a:spcPts val="4284"/>
                </a:lnSpc>
                <a:spcBef>
                  <a:spcPct val="0"/>
                </a:spcBef>
              </a:pPr>
              <a:r>
                <a:rPr lang="en-US" sz="3570" b="1">
                  <a:solidFill>
                    <a:srgbClr val="000000"/>
                  </a:solidFill>
                  <a:latin typeface="Open Sans 1 Bold"/>
                  <a:ea typeface="Open Sans 1 Bold"/>
                  <a:cs typeface="Open Sans 1 Bold"/>
                  <a:sym typeface="Open Sans 1 Bold"/>
                </a:rPr>
                <a:t> ba, do!</a:t>
              </a:r>
            </a:p>
          </p:txBody>
        </p:sp>
      </p:grpSp>
      <p:sp>
        <p:nvSpPr>
          <p:cNvPr id="13" name="TextBox 13"/>
          <p:cNvSpPr txBox="1"/>
          <p:nvPr/>
        </p:nvSpPr>
        <p:spPr>
          <a:xfrm>
            <a:off x="685800" y="1574878"/>
            <a:ext cx="8229106" cy="1767920"/>
          </a:xfrm>
          <a:prstGeom prst="rect">
            <a:avLst/>
          </a:prstGeom>
        </p:spPr>
        <p:txBody>
          <a:bodyPr lIns="0" tIns="0" rIns="0" bIns="0" rtlCol="0" anchor="t">
            <a:spAutoFit/>
          </a:bodyPr>
          <a:lstStyle/>
          <a:p>
            <a:pPr algn="ctr" defTabSz="609630">
              <a:lnSpc>
                <a:spcPts val="15137"/>
              </a:lnSpc>
              <a:spcBef>
                <a:spcPct val="0"/>
              </a:spcBef>
            </a:pPr>
            <a:r>
              <a:rPr lang="en-US" sz="10812" b="1">
                <a:solidFill>
                  <a:srgbClr val="000000"/>
                </a:solidFill>
                <a:latin typeface="Open Sans 1 Bold"/>
                <a:ea typeface="Open Sans 1 Bold"/>
                <a:cs typeface="Open Sans 1 Bold"/>
                <a:sym typeface="Open Sans 1 Bold"/>
              </a:rPr>
              <a:t>Thank you!</a:t>
            </a:r>
          </a:p>
        </p:txBody>
      </p:sp>
      <p:sp>
        <p:nvSpPr>
          <p:cNvPr id="14" name="TextBox 14"/>
          <p:cNvSpPr txBox="1"/>
          <p:nvPr/>
        </p:nvSpPr>
        <p:spPr>
          <a:xfrm>
            <a:off x="2002010" y="3750540"/>
            <a:ext cx="5596687" cy="2423740"/>
          </a:xfrm>
          <a:prstGeom prst="rect">
            <a:avLst/>
          </a:prstGeom>
        </p:spPr>
        <p:txBody>
          <a:bodyPr lIns="0" tIns="0" rIns="0" bIns="0" rtlCol="0" anchor="t">
            <a:spAutoFit/>
          </a:bodyPr>
          <a:lstStyle/>
          <a:p>
            <a:pPr algn="ctr" defTabSz="609630">
              <a:lnSpc>
                <a:spcPts val="3482"/>
              </a:lnSpc>
            </a:pPr>
            <a:r>
              <a:rPr lang="en-US" sz="3165" b="1">
                <a:solidFill>
                  <a:srgbClr val="000000"/>
                </a:solidFill>
                <a:latin typeface="Open Sans 1 Bold"/>
                <a:ea typeface="Open Sans 1 Bold"/>
                <a:cs typeface="Open Sans 1 Bold"/>
                <a:sym typeface="Open Sans 1 Bold"/>
              </a:rPr>
              <a:t>Kasha Morris</a:t>
            </a:r>
          </a:p>
          <a:p>
            <a:pPr algn="ctr" defTabSz="609630">
              <a:lnSpc>
                <a:spcPts val="2162"/>
              </a:lnSpc>
            </a:pPr>
            <a:r>
              <a:rPr lang="en-US" sz="1965" b="1">
                <a:solidFill>
                  <a:srgbClr val="000000"/>
                </a:solidFill>
                <a:latin typeface="Open Sans 1 Bold"/>
                <a:ea typeface="Open Sans 1 Bold"/>
                <a:cs typeface="Open Sans 1 Bold"/>
                <a:sym typeface="Open Sans 1 Bold"/>
              </a:rPr>
              <a:t>TANGO2 Research Foundation</a:t>
            </a:r>
          </a:p>
          <a:p>
            <a:pPr algn="ctr" defTabSz="609630">
              <a:lnSpc>
                <a:spcPts val="2162"/>
              </a:lnSpc>
            </a:pPr>
            <a:r>
              <a:rPr lang="en-US" sz="1965" b="1">
                <a:solidFill>
                  <a:srgbClr val="000000"/>
                </a:solidFill>
                <a:latin typeface="Open Sans 1 Bold"/>
                <a:ea typeface="Open Sans 1 Bold"/>
                <a:cs typeface="Open Sans 1 Bold"/>
                <a:sym typeface="Open Sans 1 Bold"/>
              </a:rPr>
              <a:t>Co-founder &amp; parent</a:t>
            </a:r>
          </a:p>
          <a:p>
            <a:pPr algn="ctr" defTabSz="609630">
              <a:lnSpc>
                <a:spcPts val="2162"/>
              </a:lnSpc>
            </a:pPr>
            <a:endParaRPr lang="en-US" sz="1965" b="1">
              <a:solidFill>
                <a:srgbClr val="000000"/>
              </a:solidFill>
              <a:latin typeface="Open Sans 1 Bold"/>
              <a:ea typeface="Open Sans 1 Bold"/>
              <a:cs typeface="Open Sans 1 Bold"/>
              <a:sym typeface="Open Sans 1 Bold"/>
            </a:endParaRPr>
          </a:p>
          <a:p>
            <a:pPr algn="ctr" defTabSz="609630">
              <a:lnSpc>
                <a:spcPts val="2162"/>
              </a:lnSpc>
            </a:pPr>
            <a:r>
              <a:rPr lang="en-US" sz="1965">
                <a:solidFill>
                  <a:srgbClr val="000000"/>
                </a:solidFill>
                <a:latin typeface="Open Sans 1"/>
                <a:ea typeface="Open Sans 1"/>
                <a:cs typeface="Open Sans 1"/>
                <a:sym typeface="Open Sans 1"/>
              </a:rPr>
              <a:t>kasha.morris@tango2research.org</a:t>
            </a:r>
          </a:p>
          <a:p>
            <a:pPr algn="ctr" defTabSz="609630">
              <a:lnSpc>
                <a:spcPts val="2162"/>
              </a:lnSpc>
            </a:pPr>
            <a:endParaRPr lang="en-US" sz="1965">
              <a:solidFill>
                <a:srgbClr val="000000"/>
              </a:solidFill>
              <a:latin typeface="Open Sans 1"/>
              <a:ea typeface="Open Sans 1"/>
              <a:cs typeface="Open Sans 1"/>
              <a:sym typeface="Open Sans 1"/>
            </a:endParaRPr>
          </a:p>
          <a:p>
            <a:pPr algn="ctr" defTabSz="609630">
              <a:lnSpc>
                <a:spcPts val="2162"/>
              </a:lnSpc>
            </a:pPr>
            <a:endParaRPr lang="en-US" sz="1965">
              <a:solidFill>
                <a:srgbClr val="000000"/>
              </a:solidFill>
              <a:latin typeface="Open Sans 1"/>
              <a:ea typeface="Open Sans 1"/>
              <a:cs typeface="Open Sans 1"/>
              <a:sym typeface="Open Sans 1"/>
            </a:endParaRPr>
          </a:p>
          <a:p>
            <a:pPr algn="ctr" defTabSz="609630">
              <a:lnSpc>
                <a:spcPts val="2162"/>
              </a:lnSpc>
            </a:pPr>
            <a:r>
              <a:rPr lang="en-US" sz="1965">
                <a:solidFill>
                  <a:srgbClr val="000000"/>
                </a:solidFill>
                <a:latin typeface="Open Sans 1"/>
                <a:ea typeface="Open Sans 1"/>
                <a:cs typeface="Open Sans 1"/>
                <a:sym typeface="Open Sans 1"/>
              </a:rPr>
              <a:t>kashamurraymorris.com</a:t>
            </a:r>
          </a:p>
        </p:txBody>
      </p:sp>
      <p:sp>
        <p:nvSpPr>
          <p:cNvPr id="15" name="TextBox 15"/>
          <p:cNvSpPr txBox="1"/>
          <p:nvPr/>
        </p:nvSpPr>
        <p:spPr>
          <a:xfrm>
            <a:off x="719541" y="6422416"/>
            <a:ext cx="8161625" cy="282129"/>
          </a:xfrm>
          <a:prstGeom prst="rect">
            <a:avLst/>
          </a:prstGeom>
        </p:spPr>
        <p:txBody>
          <a:bodyPr lIns="0" tIns="0" rIns="0" bIns="0" rtlCol="0" anchor="t">
            <a:spAutoFit/>
          </a:bodyPr>
          <a:lstStyle/>
          <a:p>
            <a:pPr algn="ctr" defTabSz="609630">
              <a:lnSpc>
                <a:spcPts val="2162"/>
              </a:lnSpc>
              <a:spcBef>
                <a:spcPct val="0"/>
              </a:spcBef>
            </a:pPr>
            <a:r>
              <a:rPr lang="en-US" sz="1965">
                <a:solidFill>
                  <a:srgbClr val="000000"/>
                </a:solidFill>
                <a:latin typeface="Open Sans 1"/>
                <a:ea typeface="Open Sans 1"/>
                <a:cs typeface="Open Sans 1"/>
                <a:sym typeface="Open Sans 1"/>
              </a:rPr>
              <a:t>For additional information:info@tango2research.org</a:t>
            </a:r>
          </a:p>
        </p:txBody>
      </p:sp>
      <p:pic>
        <p:nvPicPr>
          <p:cNvPr id="16" name="Picture 16"/>
          <p:cNvPicPr>
            <a:picLocks noChangeAspect="1"/>
          </p:cNvPicPr>
          <p:nvPr/>
        </p:nvPicPr>
        <p:blipFill>
          <a:blip r:embed="rId6"/>
          <a:stretch>
            <a:fillRect/>
          </a:stretch>
        </p:blipFill>
        <p:spPr>
          <a:xfrm>
            <a:off x="627472" y="4494062"/>
            <a:ext cx="1858965" cy="185896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30743CB-AEBB-40D1-BC99-A9DD425D8B52}"/>
              </a:ext>
            </a:extLst>
          </p:cNvPr>
          <p:cNvSpPr>
            <a:spLocks noGrp="1"/>
          </p:cNvSpPr>
          <p:nvPr>
            <p:ph type="title"/>
          </p:nvPr>
        </p:nvSpPr>
        <p:spPr>
          <a:xfrm>
            <a:off x="346877" y="1053659"/>
            <a:ext cx="10515600" cy="548640"/>
          </a:xfrm>
        </p:spPr>
        <p:txBody>
          <a:bodyPr/>
          <a:lstStyle/>
          <a:p>
            <a:r>
              <a:rPr lang="en-US">
                <a:latin typeface="Merriweather"/>
                <a:cs typeface="Arial"/>
              </a:rPr>
              <a:t>Three Examples</a:t>
            </a:r>
            <a:endParaRPr lang="en-US"/>
          </a:p>
        </p:txBody>
      </p:sp>
      <p:sp>
        <p:nvSpPr>
          <p:cNvPr id="30" name="Text Placeholder 29">
            <a:extLst>
              <a:ext uri="{FF2B5EF4-FFF2-40B4-BE49-F238E27FC236}">
                <a16:creationId xmlns:a16="http://schemas.microsoft.com/office/drawing/2014/main" id="{C833C74C-A9FF-4E7A-BFB7-2BA14A714163}"/>
              </a:ext>
            </a:extLst>
          </p:cNvPr>
          <p:cNvSpPr>
            <a:spLocks noGrp="1"/>
          </p:cNvSpPr>
          <p:nvPr>
            <p:ph type="body" sz="quarter" idx="16"/>
          </p:nvPr>
        </p:nvSpPr>
        <p:spPr>
          <a:xfrm>
            <a:off x="2124669" y="4609263"/>
            <a:ext cx="1944687" cy="917477"/>
          </a:xfrm>
        </p:spPr>
        <p:txBody>
          <a:bodyPr/>
          <a:lstStyle/>
          <a:p>
            <a:r>
              <a:rPr lang="en-US" err="1"/>
              <a:t>Nitisinone</a:t>
            </a:r>
            <a:r>
              <a:rPr lang="en-US"/>
              <a:t>, an HPPD inhibitor used to treat hereditary tyrosinemia Type 1 (HT-1), repurposed to treat alkaptonuria</a:t>
            </a:r>
            <a:r>
              <a:rPr lang="en-US" baseline="30000"/>
              <a:t>1</a:t>
            </a:r>
          </a:p>
          <a:p>
            <a:endParaRPr lang="en-US"/>
          </a:p>
        </p:txBody>
      </p:sp>
      <p:sp>
        <p:nvSpPr>
          <p:cNvPr id="4" name="Slide Number Placeholder 3">
            <a:extLst>
              <a:ext uri="{FF2B5EF4-FFF2-40B4-BE49-F238E27FC236}">
                <a16:creationId xmlns:a16="http://schemas.microsoft.com/office/drawing/2014/main" id="{1B523D77-EE8A-4F24-AB02-6725F74D7500}"/>
              </a:ext>
            </a:extLst>
          </p:cNvPr>
          <p:cNvSpPr>
            <a:spLocks noGrp="1"/>
          </p:cNvSpPr>
          <p:nvPr>
            <p:ph type="sldNum" sz="quarter" idx="12"/>
          </p:nvPr>
        </p:nvSpPr>
        <p:spPr>
          <a:xfrm>
            <a:off x="4724400" y="6399892"/>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13" name="AutoShape 6" descr="Xanthoma on elbow close-up">
            <a:extLst>
              <a:ext uri="{FF2B5EF4-FFF2-40B4-BE49-F238E27FC236}">
                <a16:creationId xmlns:a16="http://schemas.microsoft.com/office/drawing/2014/main" id="{C81C64B1-4E5F-1AA9-D2BE-7B9552CF3C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utoShape 2" descr="Xanthoma on elbow close-up">
            <a:extLst>
              <a:ext uri="{FF2B5EF4-FFF2-40B4-BE49-F238E27FC236}">
                <a16:creationId xmlns:a16="http://schemas.microsoft.com/office/drawing/2014/main" id="{22DD84D4-35EB-4C14-CB70-014A1CC8AE54}"/>
              </a:ext>
            </a:extLst>
          </p:cNvPr>
          <p:cNvSpPr txBox="1">
            <a:spLocks noChangeAspect="1" noChangeArrowheads="1"/>
          </p:cNvSpPr>
          <p:nvPr/>
        </p:nvSpPr>
        <p:spPr bwMode="auto">
          <a:xfrm>
            <a:off x="3232804" y="1674812"/>
            <a:ext cx="1944687" cy="2587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Clr>
                <a:srgbClr val="007DBB"/>
              </a:buClr>
              <a:buFont typeface="Wingdings" pitchFamily="2" charset="2"/>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7DBB"/>
              </a:buClr>
              <a:buFont typeface="Wingdings" pitchFamily="2" charset="2"/>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7DBB"/>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7DBB"/>
              </a:buClr>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7DBB"/>
              </a:buClr>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2" descr="Xanthoma on elbow close-up">
            <a:extLst>
              <a:ext uri="{FF2B5EF4-FFF2-40B4-BE49-F238E27FC236}">
                <a16:creationId xmlns:a16="http://schemas.microsoft.com/office/drawing/2014/main" id="{2B337187-9D00-4715-ECEC-A88F508E3E47}"/>
              </a:ext>
            </a:extLst>
          </p:cNvPr>
          <p:cNvSpPr txBox="1">
            <a:spLocks noChangeAspect="1" noChangeArrowheads="1"/>
          </p:cNvSpPr>
          <p:nvPr/>
        </p:nvSpPr>
        <p:spPr bwMode="auto">
          <a:xfrm>
            <a:off x="3232804" y="1687979"/>
            <a:ext cx="1944687" cy="2587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0" indent="0" algn="l" defTabSz="914400" rtl="0" eaLnBrk="1" latinLnBrk="0" hangingPunct="1">
              <a:lnSpc>
                <a:spcPct val="90000"/>
              </a:lnSpc>
              <a:spcBef>
                <a:spcPts val="1000"/>
              </a:spcBef>
              <a:buClr>
                <a:srgbClr val="007DBB"/>
              </a:buClr>
              <a:buFont typeface="Wingdings" pitchFamily="2" charset="2"/>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7DBB"/>
              </a:buClr>
              <a:buFont typeface="Wingdings" pitchFamily="2" charset="2"/>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7DBB"/>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7DBB"/>
              </a:buClr>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7DBB"/>
              </a:buClr>
              <a:buFont typeface="Wingdings" pitchFamily="2" charset="2"/>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Content Placeholder 20">
            <a:extLst>
              <a:ext uri="{FF2B5EF4-FFF2-40B4-BE49-F238E27FC236}">
                <a16:creationId xmlns:a16="http://schemas.microsoft.com/office/drawing/2014/main" id="{9C088920-08A8-6248-5A43-0C91BB0CBC0F}"/>
              </a:ext>
            </a:extLst>
          </p:cNvPr>
          <p:cNvPicPr>
            <a:picLocks noChangeAspect="1"/>
          </p:cNvPicPr>
          <p:nvPr/>
        </p:nvPicPr>
        <p:blipFill>
          <a:blip r:embed="rId2"/>
          <a:srcRect/>
          <a:stretch/>
        </p:blipFill>
        <p:spPr bwMode="auto">
          <a:xfrm>
            <a:off x="2118975" y="1720906"/>
            <a:ext cx="1865011" cy="2495438"/>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20">
            <a:extLst>
              <a:ext uri="{FF2B5EF4-FFF2-40B4-BE49-F238E27FC236}">
                <a16:creationId xmlns:a16="http://schemas.microsoft.com/office/drawing/2014/main" id="{8A729E7E-BCDA-C12D-4E76-7D2D40C71BD0}"/>
              </a:ext>
            </a:extLst>
          </p:cNvPr>
          <p:cNvPicPr>
            <a:picLocks noChangeAspect="1"/>
          </p:cNvPicPr>
          <p:nvPr/>
        </p:nvPicPr>
        <p:blipFill>
          <a:blip r:embed="rId3"/>
          <a:srcRect/>
          <a:stretch/>
        </p:blipFill>
        <p:spPr bwMode="auto">
          <a:xfrm>
            <a:off x="4939357" y="1717635"/>
            <a:ext cx="1904413" cy="2495438"/>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20">
            <a:extLst>
              <a:ext uri="{FF2B5EF4-FFF2-40B4-BE49-F238E27FC236}">
                <a16:creationId xmlns:a16="http://schemas.microsoft.com/office/drawing/2014/main" id="{1F3A2787-DE81-2588-0D70-D55968993A34}"/>
              </a:ext>
            </a:extLst>
          </p:cNvPr>
          <p:cNvPicPr>
            <a:picLocks noChangeAspect="1"/>
          </p:cNvPicPr>
          <p:nvPr/>
        </p:nvPicPr>
        <p:blipFill rotWithShape="1">
          <a:blip r:embed="rId4"/>
          <a:srcRect r="40821"/>
          <a:stretch>
            <a:fillRect/>
          </a:stretch>
        </p:blipFill>
        <p:spPr bwMode="auto">
          <a:xfrm>
            <a:off x="7713771" y="1684708"/>
            <a:ext cx="1855842" cy="252836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9">
            <a:extLst>
              <a:ext uri="{FF2B5EF4-FFF2-40B4-BE49-F238E27FC236}">
                <a16:creationId xmlns:a16="http://schemas.microsoft.com/office/drawing/2014/main" id="{6CE8325D-44EC-3A2D-3500-5C2A1CF6F6A0}"/>
              </a:ext>
            </a:extLst>
          </p:cNvPr>
          <p:cNvSpPr txBox="1">
            <a:spLocks/>
          </p:cNvSpPr>
          <p:nvPr/>
        </p:nvSpPr>
        <p:spPr>
          <a:xfrm>
            <a:off x="7713771" y="4569880"/>
            <a:ext cx="1944687" cy="91747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Clr>
                <a:srgbClr val="007DBB"/>
              </a:buClr>
              <a:buFont typeface="Wingdings" pitchFamily="2" charset="2"/>
              <a:buNone/>
              <a:defRPr lang="en-US" sz="1200" kern="1200" smtClean="0">
                <a:solidFill>
                  <a:srgbClr val="007DBB"/>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Clr>
                <a:srgbClr val="007DBB"/>
              </a:buClr>
              <a:buFont typeface="Wingdings" pitchFamily="2" charset="2"/>
              <a:buChar char="§"/>
              <a:defRPr lang="en-US" sz="1200" kern="1200">
                <a:solidFill>
                  <a:srgbClr val="007DB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r>
              <a:rPr kumimoji="0" lang="en-US" sz="120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rPr>
              <a:t>Lonafarnib, investigated as an anticancer agent, used to treat Hutchinson-Gilford Progeria Syndrome</a:t>
            </a:r>
            <a:r>
              <a:rPr kumimoji="0" lang="en-US" sz="1200" b="0" i="0" u="none" strike="noStrike" kern="1200" cap="none" spc="0" normalizeH="0" baseline="30000" noProof="0">
                <a:ln>
                  <a:noFill/>
                </a:ln>
                <a:solidFill>
                  <a:srgbClr val="007DBB"/>
                </a:solidFill>
                <a:effectLst/>
                <a:uLnTx/>
                <a:uFillTx/>
                <a:latin typeface="Arial" panose="020B0604020202020204" pitchFamily="34" charset="0"/>
                <a:ea typeface="+mn-ea"/>
                <a:cs typeface="Arial" panose="020B0604020202020204" pitchFamily="34" charset="0"/>
              </a:rPr>
              <a:t>3</a:t>
            </a:r>
          </a:p>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endParaRPr kumimoji="0" lang="en-US" sz="120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33" name="Text Placeholder 29">
            <a:extLst>
              <a:ext uri="{FF2B5EF4-FFF2-40B4-BE49-F238E27FC236}">
                <a16:creationId xmlns:a16="http://schemas.microsoft.com/office/drawing/2014/main" id="{4C2FE038-FAF2-F955-E75F-7F0A800A8170}"/>
              </a:ext>
            </a:extLst>
          </p:cNvPr>
          <p:cNvSpPr txBox="1">
            <a:spLocks/>
          </p:cNvSpPr>
          <p:nvPr/>
        </p:nvSpPr>
        <p:spPr>
          <a:xfrm>
            <a:off x="5061048" y="4587101"/>
            <a:ext cx="1944687" cy="91747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Clr>
                <a:srgbClr val="007DBB"/>
              </a:buClr>
              <a:buFont typeface="Wingdings" pitchFamily="2" charset="2"/>
              <a:buNone/>
              <a:defRPr lang="en-US" sz="1200" kern="1200" smtClean="0">
                <a:solidFill>
                  <a:srgbClr val="007DBB"/>
                </a:solidFill>
                <a:latin typeface="Arial" panose="020B0604020202020204" pitchFamily="34" charset="0"/>
                <a:ea typeface="+mn-ea"/>
                <a:cs typeface="Arial" panose="020B0604020202020204" pitchFamily="34" charset="0"/>
              </a:defRPr>
            </a:lvl1pPr>
            <a:lvl2pPr marL="6858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2pPr>
            <a:lvl3pPr marL="11430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3pPr>
            <a:lvl4pPr marL="1600200" indent="-228600" algn="ctr" defTabSz="914400" rtl="0" eaLnBrk="1" latinLnBrk="0" hangingPunct="1">
              <a:lnSpc>
                <a:spcPct val="90000"/>
              </a:lnSpc>
              <a:spcBef>
                <a:spcPts val="500"/>
              </a:spcBef>
              <a:buClr>
                <a:srgbClr val="007DBB"/>
              </a:buClr>
              <a:buFont typeface="Wingdings" pitchFamily="2" charset="2"/>
              <a:buChar char="§"/>
              <a:defRPr lang="en-US" sz="1200" kern="1200" smtClean="0">
                <a:solidFill>
                  <a:srgbClr val="007DBB"/>
                </a:solidFill>
                <a:latin typeface="Arial" panose="020B0604020202020204" pitchFamily="34" charset="0"/>
                <a:ea typeface="+mn-ea"/>
                <a:cs typeface="Arial" panose="020B0604020202020204" pitchFamily="34" charset="0"/>
              </a:defRPr>
            </a:lvl4pPr>
            <a:lvl5pPr marL="2057400" indent="-228600" algn="ctr" defTabSz="914400" rtl="0" eaLnBrk="1" latinLnBrk="0" hangingPunct="1">
              <a:lnSpc>
                <a:spcPct val="90000"/>
              </a:lnSpc>
              <a:spcBef>
                <a:spcPts val="500"/>
              </a:spcBef>
              <a:buClr>
                <a:srgbClr val="007DBB"/>
              </a:buClr>
              <a:buFont typeface="Wingdings" pitchFamily="2" charset="2"/>
              <a:buChar char="§"/>
              <a:defRPr lang="en-US" sz="1200" kern="1200">
                <a:solidFill>
                  <a:srgbClr val="007DB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r>
              <a:rPr kumimoji="0" lang="en-US" sz="120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rPr>
              <a:t>MEK inhibitors, used primarily for oncology, repurposed to treat cardiomyopathy in Noonan Syndrome</a:t>
            </a:r>
            <a:r>
              <a:rPr kumimoji="0" lang="en-US" sz="1200" b="0" i="0" u="none" strike="noStrike" kern="1200" cap="none" spc="0" normalizeH="0" baseline="30000" noProof="0">
                <a:ln>
                  <a:noFill/>
                </a:ln>
                <a:solidFill>
                  <a:srgbClr val="007DBB"/>
                </a:solidFill>
                <a:effectLst/>
                <a:uLnTx/>
                <a:uFillTx/>
                <a:latin typeface="Arial" panose="020B0604020202020204" pitchFamily="34" charset="0"/>
                <a:ea typeface="+mn-ea"/>
                <a:cs typeface="Arial" panose="020B0604020202020204" pitchFamily="34" charset="0"/>
              </a:rPr>
              <a:t>2</a:t>
            </a:r>
          </a:p>
          <a:p>
            <a:pPr marL="0" marR="0" lvl="0" indent="0" algn="l" defTabSz="914400" rtl="0" eaLnBrk="1" fontAlgn="auto" latinLnBrk="0" hangingPunct="1">
              <a:lnSpc>
                <a:spcPct val="90000"/>
              </a:lnSpc>
              <a:spcBef>
                <a:spcPts val="1000"/>
              </a:spcBef>
              <a:spcAft>
                <a:spcPts val="0"/>
              </a:spcAft>
              <a:buClr>
                <a:srgbClr val="007DBB"/>
              </a:buClr>
              <a:buSzTx/>
              <a:buFont typeface="Wingdings" pitchFamily="2" charset="2"/>
              <a:buNone/>
              <a:tabLst/>
              <a:defRPr/>
            </a:pPr>
            <a:endParaRPr kumimoji="0" lang="en-US" sz="120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B084489E-3A18-04B8-F80F-C8BFDB69B80B}"/>
              </a:ext>
            </a:extLst>
          </p:cNvPr>
          <p:cNvSpPr txBox="1"/>
          <p:nvPr/>
        </p:nvSpPr>
        <p:spPr>
          <a:xfrm>
            <a:off x="2189028" y="5842622"/>
            <a:ext cx="875403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panose="020F0502020204030204"/>
                <a:ea typeface="+mn-ea"/>
                <a:cs typeface="+mn-cs"/>
              </a:rPr>
              <a:t>1</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Ranganath et al 2016 PMID </a:t>
            </a:r>
            <a:r>
              <a:rPr kumimoji="0" lang="en-US" sz="1000" b="0" i="0" u="none" strike="noStrike" kern="1200" cap="none" spc="0" normalizeH="0" baseline="0" noProof="0">
                <a:ln>
                  <a:noFill/>
                </a:ln>
                <a:solidFill>
                  <a:srgbClr val="212121"/>
                </a:solidFill>
                <a:effectLst/>
                <a:uLnTx/>
                <a:uFillTx/>
                <a:latin typeface="BlinkMacSystemFont"/>
                <a:ea typeface="+mn-ea"/>
                <a:cs typeface="+mn-cs"/>
              </a:rPr>
              <a:t>25475116</a:t>
            </a: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panose="020F0502020204030204"/>
                <a:ea typeface="+mn-ea"/>
                <a:cs typeface="+mn-cs"/>
              </a:rPr>
              <a:t>2</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Chaput and </a:t>
            </a:r>
            <a:r>
              <a:rPr kumimoji="0" lang="da-DK" sz="1000" b="0" i="0" u="none" strike="noStrike" kern="1200" cap="none" spc="0" normalizeH="0" baseline="0" noProof="0">
                <a:ln>
                  <a:noFill/>
                </a:ln>
                <a:solidFill>
                  <a:prstClr val="black"/>
                </a:solidFill>
                <a:effectLst/>
                <a:uLnTx/>
                <a:uFillTx/>
                <a:latin typeface="Calibri" panose="020F0502020204030204"/>
                <a:ea typeface="+mn-ea"/>
                <a:cs typeface="+mn-cs"/>
              </a:rPr>
              <a:t>Andelfinger 2024 PMID  38432396; Wolf et al. 2025 PMID 40131150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a:ln>
                  <a:noFill/>
                </a:ln>
                <a:solidFill>
                  <a:prstClr val="black"/>
                </a:solidFill>
                <a:effectLst/>
                <a:uLnTx/>
                <a:uFillTx/>
                <a:latin typeface="Calibri" panose="020F0502020204030204"/>
                <a:ea typeface="+mn-ea"/>
                <a:cs typeface="+mn-cs"/>
              </a:rPr>
              <a:t>3</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Zainzinger</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2022 DOI: 10.1021/cen-10024-cover3; Suzuki et al. 2023 PMID 36507973; Dhillon 2021 33590450).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Images: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ChatGPT and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WikiMedia</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 Commons</a:t>
            </a:r>
          </a:p>
        </p:txBody>
      </p:sp>
    </p:spTree>
    <p:extLst>
      <p:ext uri="{BB962C8B-B14F-4D97-AF65-F5344CB8AC3E}">
        <p14:creationId xmlns:p14="http://schemas.microsoft.com/office/powerpoint/2010/main" val="4100146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A2D04-7ACB-C685-A207-E87FAABB6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A65DD-4383-5945-1F45-0A9750EF8C8D}"/>
              </a:ext>
            </a:extLst>
          </p:cNvPr>
          <p:cNvSpPr>
            <a:spLocks noGrp="1"/>
          </p:cNvSpPr>
          <p:nvPr>
            <p:ph type="title"/>
          </p:nvPr>
        </p:nvSpPr>
        <p:spPr>
          <a:xfrm>
            <a:off x="346877" y="1053659"/>
            <a:ext cx="11507664" cy="548640"/>
          </a:xfrm>
        </p:spPr>
        <p:txBody>
          <a:bodyPr>
            <a:normAutofit fontScale="90000"/>
          </a:bodyPr>
          <a:lstStyle/>
          <a:p>
            <a:r>
              <a:rPr lang="en-US" err="1">
                <a:latin typeface="Merriweather"/>
                <a:cs typeface="Arial"/>
              </a:rPr>
              <a:t>Chenodiol</a:t>
            </a:r>
            <a:r>
              <a:rPr lang="en-US">
                <a:latin typeface="Merriweather"/>
                <a:cs typeface="Arial"/>
              </a:rPr>
              <a:t> (CDCA): Gallstones to </a:t>
            </a:r>
            <a:r>
              <a:rPr lang="en-US" err="1">
                <a:latin typeface="Merriweather"/>
                <a:cs typeface="Arial"/>
              </a:rPr>
              <a:t>Cerebrotendinous</a:t>
            </a:r>
            <a:r>
              <a:rPr lang="en-US">
                <a:latin typeface="Merriweather"/>
                <a:cs typeface="Arial"/>
              </a:rPr>
              <a:t> </a:t>
            </a:r>
            <a:r>
              <a:rPr lang="en-US" err="1">
                <a:latin typeface="Merriweather"/>
                <a:cs typeface="Arial"/>
              </a:rPr>
              <a:t>Xanthomatosis</a:t>
            </a:r>
            <a:r>
              <a:rPr lang="en-US">
                <a:latin typeface="Merriweather"/>
                <a:cs typeface="Arial"/>
              </a:rPr>
              <a:t> </a:t>
            </a:r>
          </a:p>
        </p:txBody>
      </p:sp>
      <p:sp>
        <p:nvSpPr>
          <p:cNvPr id="3" name="Content Placeholder 2">
            <a:extLst>
              <a:ext uri="{FF2B5EF4-FFF2-40B4-BE49-F238E27FC236}">
                <a16:creationId xmlns:a16="http://schemas.microsoft.com/office/drawing/2014/main" id="{1C8436C7-1142-C794-AF18-CAD8AA031739}"/>
              </a:ext>
            </a:extLst>
          </p:cNvPr>
          <p:cNvSpPr>
            <a:spLocks noGrp="1"/>
          </p:cNvSpPr>
          <p:nvPr>
            <p:ph idx="1"/>
          </p:nvPr>
        </p:nvSpPr>
        <p:spPr>
          <a:xfrm>
            <a:off x="830810" y="1857418"/>
            <a:ext cx="8216545" cy="4160996"/>
          </a:xfrm>
        </p:spPr>
        <p:txBody>
          <a:bodyPr>
            <a:normAutofit fontScale="77500" lnSpcReduction="20000"/>
          </a:bodyPr>
          <a:lstStyle/>
          <a:p>
            <a:r>
              <a:rPr lang="en-US" dirty="0" err="1"/>
              <a:t>Chenodiol</a:t>
            </a:r>
            <a:r>
              <a:rPr lang="en-US" dirty="0"/>
              <a:t> (CDCA): FDA-approved (1983) for radiolucent gallstones</a:t>
            </a:r>
          </a:p>
          <a:p>
            <a:r>
              <a:rPr lang="en-US" dirty="0" err="1"/>
              <a:t>Cerebrotendinous</a:t>
            </a:r>
            <a:r>
              <a:rPr lang="en-US" dirty="0"/>
              <a:t> </a:t>
            </a:r>
            <a:r>
              <a:rPr lang="en-US" dirty="0" err="1"/>
              <a:t>Xanthomatosis</a:t>
            </a:r>
            <a:r>
              <a:rPr lang="en-US" dirty="0"/>
              <a:t> (CTX): Rare autosomal recessive disorder affecting bile acid synthesis</a:t>
            </a:r>
          </a:p>
          <a:p>
            <a:r>
              <a:rPr lang="en-US" dirty="0"/>
              <a:t>History:</a:t>
            </a:r>
          </a:p>
          <a:p>
            <a:pPr lvl="1"/>
            <a:r>
              <a:rPr lang="en-US" dirty="0"/>
              <a:t>1984:17-patient case series demonstrated clinical and biochemical improvement on </a:t>
            </a:r>
            <a:r>
              <a:rPr lang="en-US" dirty="0" err="1"/>
              <a:t>chenodiol</a:t>
            </a:r>
            <a:endParaRPr lang="en-US" dirty="0"/>
          </a:p>
          <a:p>
            <a:pPr lvl="1">
              <a:spcBef>
                <a:spcPts val="1000"/>
              </a:spcBef>
            </a:pPr>
            <a:r>
              <a:rPr lang="en-US" dirty="0"/>
              <a:t>Standard of care for decades before approval</a:t>
            </a:r>
          </a:p>
          <a:p>
            <a:r>
              <a:rPr lang="en-US" dirty="0"/>
              <a:t>FDA Approval:</a:t>
            </a:r>
          </a:p>
          <a:p>
            <a:pPr lvl="1"/>
            <a:r>
              <a:rPr lang="en-US" dirty="0"/>
              <a:t>Sponsor (Mirum Pharma) conducted phase 3 RESTORE trial </a:t>
            </a:r>
          </a:p>
          <a:p>
            <a:pPr lvl="2">
              <a:spcBef>
                <a:spcPts val="1000"/>
              </a:spcBef>
            </a:pPr>
            <a:r>
              <a:rPr lang="en-US" dirty="0"/>
              <a:t>Demonstrated reduction in disease biomarkers (cholestanol)</a:t>
            </a:r>
          </a:p>
          <a:p>
            <a:pPr lvl="2">
              <a:spcBef>
                <a:spcPts val="1000"/>
              </a:spcBef>
            </a:pPr>
            <a:r>
              <a:rPr lang="en-US" dirty="0"/>
              <a:t>Leveraged RWE to correlate biomarker and clinical outcomes, and assess long-term safety </a:t>
            </a:r>
          </a:p>
          <a:p>
            <a:pPr lvl="1"/>
            <a:r>
              <a:rPr lang="en-US" dirty="0"/>
              <a:t>FDA approved </a:t>
            </a:r>
            <a:r>
              <a:rPr lang="en-US" dirty="0" err="1"/>
              <a:t>chenodiol</a:t>
            </a:r>
            <a:r>
              <a:rPr lang="en-US" dirty="0"/>
              <a:t> (</a:t>
            </a:r>
            <a:r>
              <a:rPr lang="en-US" dirty="0" err="1"/>
              <a:t>Ctexli</a:t>
            </a:r>
            <a:r>
              <a:rPr lang="en-US" dirty="0"/>
              <a:t>) for CTX in 2025</a:t>
            </a:r>
          </a:p>
        </p:txBody>
      </p:sp>
      <p:sp>
        <p:nvSpPr>
          <p:cNvPr id="5" name="Slide Number Placeholder 4">
            <a:extLst>
              <a:ext uri="{FF2B5EF4-FFF2-40B4-BE49-F238E27FC236}">
                <a16:creationId xmlns:a16="http://schemas.microsoft.com/office/drawing/2014/main" id="{ED7B8009-8D40-AEAB-5197-9ACBC9288C2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pic>
        <p:nvPicPr>
          <p:cNvPr id="7" name="Content Placeholder 20" descr="A picture containing person, person, accessory, bite&#10;&#10;AI-generated content may be incorrect.">
            <a:extLst>
              <a:ext uri="{FF2B5EF4-FFF2-40B4-BE49-F238E27FC236}">
                <a16:creationId xmlns:a16="http://schemas.microsoft.com/office/drawing/2014/main" id="{446AF5A9-4298-0D27-E93C-BED8177BB29F}"/>
              </a:ext>
            </a:extLst>
          </p:cNvPr>
          <p:cNvPicPr>
            <a:picLocks noChangeAspect="1"/>
          </p:cNvPicPr>
          <p:nvPr/>
        </p:nvPicPr>
        <p:blipFill>
          <a:blip r:embed="rId2"/>
          <a:stretch>
            <a:fillRect/>
          </a:stretch>
        </p:blipFill>
        <p:spPr bwMode="auto">
          <a:xfrm>
            <a:off x="9225273" y="2552988"/>
            <a:ext cx="1944687" cy="24954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65C93A-6798-3B52-97F0-E0FE0F1C2CA5}"/>
              </a:ext>
            </a:extLst>
          </p:cNvPr>
          <p:cNvSpPr txBox="1"/>
          <p:nvPr/>
        </p:nvSpPr>
        <p:spPr>
          <a:xfrm>
            <a:off x="9664390" y="5895304"/>
            <a:ext cx="12192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Calibri" panose="020F0502020204030204"/>
                <a:ea typeface="+mn-ea"/>
                <a:cs typeface="+mn-cs"/>
              </a:rPr>
              <a:t>Images: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ChatGPT</a:t>
            </a:r>
          </a:p>
        </p:txBody>
      </p:sp>
    </p:spTree>
    <p:extLst>
      <p:ext uri="{BB962C8B-B14F-4D97-AF65-F5344CB8AC3E}">
        <p14:creationId xmlns:p14="http://schemas.microsoft.com/office/powerpoint/2010/main" val="2595318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96AA-F43A-4049-9A2A-0AC1469DBBF4}"/>
              </a:ext>
            </a:extLst>
          </p:cNvPr>
          <p:cNvSpPr>
            <a:spLocks noGrp="1"/>
          </p:cNvSpPr>
          <p:nvPr>
            <p:ph type="title"/>
          </p:nvPr>
        </p:nvSpPr>
        <p:spPr>
          <a:xfrm>
            <a:off x="346877" y="1053659"/>
            <a:ext cx="10515600" cy="548640"/>
          </a:xfrm>
        </p:spPr>
        <p:txBody>
          <a:bodyPr/>
          <a:lstStyle/>
          <a:p>
            <a:r>
              <a:rPr lang="en-US">
                <a:latin typeface="Merriweather"/>
                <a:cs typeface="Arial"/>
              </a:rPr>
              <a:t>How to Pursue Repurposing (as an Investigator)?</a:t>
            </a:r>
            <a:endParaRPr lang="en-US"/>
          </a:p>
        </p:txBody>
      </p:sp>
      <p:sp>
        <p:nvSpPr>
          <p:cNvPr id="3" name="Content Placeholder 2">
            <a:extLst>
              <a:ext uri="{FF2B5EF4-FFF2-40B4-BE49-F238E27FC236}">
                <a16:creationId xmlns:a16="http://schemas.microsoft.com/office/drawing/2014/main" id="{F3048A1D-0BE8-B34F-BBCD-D2CA7C8E7510}"/>
              </a:ext>
            </a:extLst>
          </p:cNvPr>
          <p:cNvSpPr>
            <a:spLocks noGrp="1"/>
          </p:cNvSpPr>
          <p:nvPr>
            <p:ph sz="half" idx="1"/>
          </p:nvPr>
        </p:nvSpPr>
        <p:spPr>
          <a:xfrm>
            <a:off x="906440" y="1675497"/>
            <a:ext cx="3200400" cy="4351338"/>
          </a:xfrm>
        </p:spPr>
        <p:txBody>
          <a:bodyPr>
            <a:normAutofit/>
          </a:bodyPr>
          <a:lstStyle/>
          <a:p>
            <a:pPr marL="0" indent="0">
              <a:buNone/>
            </a:pPr>
            <a:r>
              <a:rPr lang="en-US" b="1"/>
              <a:t>Hypothesis</a:t>
            </a:r>
          </a:p>
          <a:p>
            <a:r>
              <a:rPr lang="en-US"/>
              <a:t>Mechanism</a:t>
            </a:r>
          </a:p>
          <a:p>
            <a:r>
              <a:rPr lang="en-US"/>
              <a:t>High-Throughput Screens</a:t>
            </a:r>
          </a:p>
          <a:p>
            <a:r>
              <a:rPr lang="en-US"/>
              <a:t>CURE ID</a:t>
            </a:r>
          </a:p>
          <a:p>
            <a:r>
              <a:rPr lang="en-US"/>
              <a:t>Published evidence</a:t>
            </a:r>
          </a:p>
          <a:p>
            <a:r>
              <a:rPr lang="en-US"/>
              <a:t>Computational models</a:t>
            </a:r>
          </a:p>
        </p:txBody>
      </p:sp>
      <p:sp>
        <p:nvSpPr>
          <p:cNvPr id="4" name="Content Placeholder 3">
            <a:extLst>
              <a:ext uri="{FF2B5EF4-FFF2-40B4-BE49-F238E27FC236}">
                <a16:creationId xmlns:a16="http://schemas.microsoft.com/office/drawing/2014/main" id="{D2DE1CAF-7514-494D-B15E-2A55F859EC06}"/>
              </a:ext>
            </a:extLst>
          </p:cNvPr>
          <p:cNvSpPr>
            <a:spLocks noGrp="1"/>
          </p:cNvSpPr>
          <p:nvPr>
            <p:ph sz="half" idx="2"/>
          </p:nvPr>
        </p:nvSpPr>
        <p:spPr>
          <a:xfrm>
            <a:off x="3932663" y="1698212"/>
            <a:ext cx="3374577" cy="4351338"/>
          </a:xfrm>
        </p:spPr>
        <p:txBody>
          <a:bodyPr>
            <a:normAutofit/>
          </a:bodyPr>
          <a:lstStyle/>
          <a:p>
            <a:pPr marL="0" indent="0">
              <a:buNone/>
            </a:pPr>
            <a:r>
              <a:rPr lang="en-US" b="1"/>
              <a:t>Proof of Concept </a:t>
            </a:r>
            <a:endParaRPr lang="en-US"/>
          </a:p>
          <a:p>
            <a:r>
              <a:rPr lang="en-US"/>
              <a:t>Expanded Access</a:t>
            </a:r>
          </a:p>
          <a:p>
            <a:pPr lvl="1"/>
            <a:r>
              <a:rPr lang="en-US"/>
              <a:t>Single Patient IND</a:t>
            </a:r>
          </a:p>
          <a:p>
            <a:pPr lvl="1"/>
            <a:r>
              <a:rPr lang="en-US"/>
              <a:t>Intermediate Size Treatment INDs</a:t>
            </a:r>
          </a:p>
          <a:p>
            <a:r>
              <a:rPr lang="en-US"/>
              <a:t>Real World Data/Evidence</a:t>
            </a:r>
          </a:p>
        </p:txBody>
      </p:sp>
      <p:sp>
        <p:nvSpPr>
          <p:cNvPr id="5" name="Text Placeholder 4">
            <a:extLst>
              <a:ext uri="{FF2B5EF4-FFF2-40B4-BE49-F238E27FC236}">
                <a16:creationId xmlns:a16="http://schemas.microsoft.com/office/drawing/2014/main" id="{6A5F36EA-53FB-498B-9907-14592333CAC6}"/>
              </a:ext>
            </a:extLst>
          </p:cNvPr>
          <p:cNvSpPr>
            <a:spLocks noGrp="1"/>
          </p:cNvSpPr>
          <p:nvPr>
            <p:ph sz="quarter" idx="14"/>
          </p:nvPr>
        </p:nvSpPr>
        <p:spPr>
          <a:xfrm>
            <a:off x="7467600" y="1698212"/>
            <a:ext cx="3926103" cy="4701679"/>
          </a:xfrm>
        </p:spPr>
        <p:txBody>
          <a:bodyPr>
            <a:normAutofit fontScale="92500" lnSpcReduction="20000"/>
          </a:bodyPr>
          <a:lstStyle/>
          <a:p>
            <a:pPr marL="0" indent="0">
              <a:buNone/>
            </a:pPr>
            <a:r>
              <a:rPr lang="en-US" b="1"/>
              <a:t>Investigational INDs/FDA Approval</a:t>
            </a:r>
            <a:endParaRPr lang="en-US"/>
          </a:p>
          <a:p>
            <a:r>
              <a:rPr lang="en-US"/>
              <a:t>Meet with FDA early and often, including pre-IND, to build a </a:t>
            </a:r>
            <a:r>
              <a:rPr lang="en-US" i="1"/>
              <a:t>regulatory-oriented</a:t>
            </a:r>
            <a:r>
              <a:rPr lang="en-US"/>
              <a:t> study &amp; development plan</a:t>
            </a:r>
          </a:p>
          <a:p>
            <a:r>
              <a:rPr lang="en-US"/>
              <a:t>505(b)(2): Bridge to a “Listed Drug”, or rely on published literature</a:t>
            </a:r>
          </a:p>
          <a:p>
            <a:r>
              <a:rPr lang="en-US"/>
              <a:t>505(b)(1): Partner with Commercial Sponsor or obtain Right of Reference</a:t>
            </a:r>
          </a:p>
          <a:p>
            <a:endParaRPr lang="en-US"/>
          </a:p>
          <a:p>
            <a:endParaRPr lang="en-US"/>
          </a:p>
        </p:txBody>
      </p:sp>
      <p:sp>
        <p:nvSpPr>
          <p:cNvPr id="7" name="Slide Number Placeholder 6">
            <a:extLst>
              <a:ext uri="{FF2B5EF4-FFF2-40B4-BE49-F238E27FC236}">
                <a16:creationId xmlns:a16="http://schemas.microsoft.com/office/drawing/2014/main" id="{7CCC062B-C22B-4B03-9A34-11D7D25440C0}"/>
              </a:ext>
            </a:extLst>
          </p:cNvPr>
          <p:cNvSpPr>
            <a:spLocks noGrp="1"/>
          </p:cNvSpPr>
          <p:nvPr>
            <p:ph type="sldNum" sz="quarter" idx="12"/>
          </p:nvPr>
        </p:nvSpPr>
        <p:spPr>
          <a:xfrm>
            <a:off x="4724400" y="6399892"/>
            <a:ext cx="27432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C451916-448D-084F-871F-01BF4E2B7E7A}" type="slidenum">
              <a:rPr kumimoji="0" lang="en-US" sz="1050" b="0" i="0" u="none" strike="noStrike" kern="1200" cap="none" spc="0" normalizeH="0" baseline="0" noProof="0" smtClean="0">
                <a:ln>
                  <a:noFill/>
                </a:ln>
                <a:solidFill>
                  <a:srgbClr val="007DBB"/>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a:ln>
                <a:noFill/>
              </a:ln>
              <a:solidFill>
                <a:srgbClr val="007DBB"/>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6C115C32-884E-4072-47BC-15F4B11268F2}"/>
              </a:ext>
            </a:extLst>
          </p:cNvPr>
          <p:cNvSpPr/>
          <p:nvPr/>
        </p:nvSpPr>
        <p:spPr>
          <a:xfrm>
            <a:off x="906440" y="2720228"/>
            <a:ext cx="3026223" cy="7705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2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Content Placeholder 3">
            <a:extLst>
              <a:ext uri="{FF2B5EF4-FFF2-40B4-BE49-F238E27FC236}">
                <a16:creationId xmlns:a16="http://schemas.microsoft.com/office/drawing/2014/main" id="{7ABC25BE-7092-4341-FF33-E7E58543E004}"/>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41104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FDA Center">
      <a:dk1>
        <a:sysClr val="windowText" lastClr="000000"/>
      </a:dk1>
      <a:lt1>
        <a:sysClr val="window" lastClr="FFFFFF"/>
      </a:lt1>
      <a:dk2>
        <a:srgbClr val="44546A"/>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N Brand Colors">
      <a:dk1>
        <a:srgbClr val="5F5151"/>
      </a:dk1>
      <a:lt1>
        <a:srgbClr val="FFFFFF"/>
      </a:lt1>
      <a:dk2>
        <a:srgbClr val="415569"/>
      </a:dk2>
      <a:lt2>
        <a:srgbClr val="E8E8E8"/>
      </a:lt2>
      <a:accent1>
        <a:srgbClr val="E30032"/>
      </a:accent1>
      <a:accent2>
        <a:srgbClr val="E67100"/>
      </a:accent2>
      <a:accent3>
        <a:srgbClr val="008778"/>
      </a:accent3>
      <a:accent4>
        <a:srgbClr val="FFB500"/>
      </a:accent4>
      <a:accent5>
        <a:srgbClr val="784D96"/>
      </a:accent5>
      <a:accent6>
        <a:srgbClr val="008FAD"/>
      </a:accent6>
      <a:hlink>
        <a:srgbClr val="0077CD"/>
      </a:hlink>
      <a:folHlink>
        <a:srgbClr val="784D9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4" id="{4ED77047-2F03-0F4D-9FC4-207F215C955A}" vid="{78D84ED3-924D-754E-8144-AFE49A0BAA96}"/>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3174</Words>
  <Application>Microsoft Office PowerPoint</Application>
  <PresentationFormat>Widescreen</PresentationFormat>
  <Paragraphs>294</Paragraphs>
  <Slides>59</Slides>
  <Notes>7</Notes>
  <HiddenSlides>15</HiddenSlides>
  <MMClips>3</MMClips>
  <ScaleCrop>false</ScaleCrop>
  <HeadingPairs>
    <vt:vector size="4" baseType="variant">
      <vt:variant>
        <vt:lpstr>Theme</vt:lpstr>
      </vt:variant>
      <vt:variant>
        <vt:i4>5</vt:i4>
      </vt:variant>
      <vt:variant>
        <vt:lpstr>Slide Titles</vt:lpstr>
      </vt:variant>
      <vt:variant>
        <vt:i4>59</vt:i4>
      </vt:variant>
    </vt:vector>
  </HeadingPairs>
  <TitlesOfParts>
    <vt:vector size="64" baseType="lpstr">
      <vt:lpstr>1_Office Theme</vt:lpstr>
      <vt:lpstr>2_Office Theme</vt:lpstr>
      <vt:lpstr>3_Office Theme</vt:lpstr>
      <vt:lpstr>4_Office Theme</vt:lpstr>
      <vt:lpstr>Office Theme</vt:lpstr>
      <vt:lpstr>PowerPoint Presentation</vt:lpstr>
      <vt:lpstr>Cover Page</vt:lpstr>
      <vt:lpstr>Drug Repurposing for Rare Diseases</vt:lpstr>
      <vt:lpstr>What is Drug Repurposing?</vt:lpstr>
      <vt:lpstr>Why Repurposing for Rare Disease?</vt:lpstr>
      <vt:lpstr>Three Examples</vt:lpstr>
      <vt:lpstr>Chenodiol (CDCA): Gallstones to Cerebrotendinous Xanthomatosis </vt:lpstr>
      <vt:lpstr>How to Pursue Repurposing (as an Investigator)?</vt:lpstr>
      <vt:lpstr>PowerPoint Presentation</vt:lpstr>
      <vt:lpstr>How to Pursue Repurposing (as an Investigator)?</vt:lpstr>
      <vt:lpstr>PowerPoint Presentation</vt:lpstr>
      <vt:lpstr>PowerPoint Presentation</vt:lpstr>
      <vt:lpstr>PowerPoint Presentation</vt:lpstr>
      <vt:lpstr>How to Pursue Repurposing (as an Investigator)?</vt:lpstr>
      <vt:lpstr>Resources for Treatment and Investigational INDs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D-React: Dexamethasone for Rhabdomyolysis: From Case Study to Clinical Trial </vt:lpstr>
      <vt:lpstr>Conflicts of Interest</vt:lpstr>
      <vt:lpstr>Background</vt:lpstr>
      <vt:lpstr>Rhabdomyolysis: Background</vt:lpstr>
      <vt:lpstr>Rhabdomyolysis: Background</vt:lpstr>
      <vt:lpstr>Clinical Trial</vt:lpstr>
      <vt:lpstr>Rhabdomyolysis Project Inspiration</vt:lpstr>
      <vt:lpstr>Rhabdomyolysis post-flu</vt:lpstr>
      <vt:lpstr>Proposed Dexamethasone Counteraction</vt:lpstr>
      <vt:lpstr>Cures within Reach Study Design </vt:lpstr>
      <vt:lpstr>SPEC AIM</vt:lpstr>
      <vt:lpstr>Primary &amp; Secondary Outcomes</vt:lpstr>
      <vt:lpstr>Exploratory Aim</vt:lpstr>
      <vt:lpstr>Community Engagement </vt:lpstr>
      <vt:lpstr>Objective </vt:lpstr>
      <vt:lpstr>Study Design</vt:lpstr>
      <vt:lpstr>References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Kay Green</dc:creator>
  <cp:lastModifiedBy>Antonia Boiano</cp:lastModifiedBy>
  <cp:revision>6</cp:revision>
  <dcterms:created xsi:type="dcterms:W3CDTF">2026-04-07T21:15:01Z</dcterms:created>
  <dcterms:modified xsi:type="dcterms:W3CDTF">2026-05-05T16:43:44Z</dcterms:modified>
</cp:coreProperties>
</file>