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87" r:id="rId4"/>
    <p:sldMasterId id="2147483705" r:id="rId5"/>
    <p:sldMasterId id="2147483719" r:id="rId6"/>
  </p:sldMasterIdLst>
  <p:notesMasterIdLst>
    <p:notesMasterId r:id="rId65"/>
  </p:notesMasterIdLst>
  <p:sldIdLst>
    <p:sldId id="267" r:id="rId7"/>
    <p:sldId id="256" r:id="rId8"/>
    <p:sldId id="257" r:id="rId9"/>
    <p:sldId id="258" r:id="rId10"/>
    <p:sldId id="259" r:id="rId11"/>
    <p:sldId id="260" r:id="rId12"/>
    <p:sldId id="261" r:id="rId13"/>
    <p:sldId id="262" r:id="rId14"/>
    <p:sldId id="263" r:id="rId15"/>
    <p:sldId id="264" r:id="rId16"/>
    <p:sldId id="265" r:id="rId17"/>
    <p:sldId id="266" r:id="rId18"/>
    <p:sldId id="5892" r:id="rId19"/>
    <p:sldId id="268" r:id="rId20"/>
    <p:sldId id="269" r:id="rId21"/>
    <p:sldId id="270" r:id="rId22"/>
    <p:sldId id="271" r:id="rId23"/>
    <p:sldId id="272" r:id="rId24"/>
    <p:sldId id="273" r:id="rId25"/>
    <p:sldId id="274" r:id="rId26"/>
    <p:sldId id="275" r:id="rId27"/>
    <p:sldId id="276" r:id="rId28"/>
    <p:sldId id="277" r:id="rId29"/>
    <p:sldId id="278" r:id="rId30"/>
    <p:sldId id="283" r:id="rId31"/>
    <p:sldId id="284" r:id="rId32"/>
    <p:sldId id="285" r:id="rId33"/>
    <p:sldId id="1598" r:id="rId34"/>
    <p:sldId id="779" r:id="rId35"/>
    <p:sldId id="792" r:id="rId36"/>
    <p:sldId id="814" r:id="rId37"/>
    <p:sldId id="1596" r:id="rId38"/>
    <p:sldId id="797" r:id="rId39"/>
    <p:sldId id="838" r:id="rId40"/>
    <p:sldId id="847" r:id="rId41"/>
    <p:sldId id="844" r:id="rId42"/>
    <p:sldId id="904" r:id="rId43"/>
    <p:sldId id="1597" r:id="rId44"/>
    <p:sldId id="877" r:id="rId45"/>
    <p:sldId id="878" r:id="rId46"/>
    <p:sldId id="1599" r:id="rId47"/>
    <p:sldId id="932" r:id="rId48"/>
    <p:sldId id="908" r:id="rId49"/>
    <p:sldId id="930" r:id="rId50"/>
    <p:sldId id="929" r:id="rId51"/>
    <p:sldId id="914" r:id="rId52"/>
    <p:sldId id="912" r:id="rId53"/>
    <p:sldId id="916" r:id="rId54"/>
    <p:sldId id="366" r:id="rId55"/>
    <p:sldId id="5886" r:id="rId56"/>
    <p:sldId id="5888" r:id="rId57"/>
    <p:sldId id="5860" r:id="rId58"/>
    <p:sldId id="5890" r:id="rId59"/>
    <p:sldId id="5891" r:id="rId60"/>
    <p:sldId id="5882" r:id="rId61"/>
    <p:sldId id="5889" r:id="rId62"/>
    <p:sldId id="4465" r:id="rId63"/>
    <p:sldId id="588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5D2B50-3FF7-5A7E-108A-E60C33435A4E}" name="Tracey Sikora" initials="TS" userId="S::tsikora@rarediseases.org::d463dd93-21f1-4b6f-a5cc-0815fa7ac7a7" providerId="AD"/>
  <p188:author id="{3411ED7A-64F9-C8B9-32A5-7E78AA7434CB}" name="Amanda Mannix" initials="AM" userId="S::amannix@rarediseases.org::adc08216-32ba-41d2-9127-c23038576f2c" providerId="AD"/>
  <p188:author id="{4C42B1A2-666F-7AA9-4500-BF04A09EC60E}" name="Kay Green" initials="" userId="S::kgreen@rarediseases.org::1a79b24e-6bc9-498b-a20d-a7de137b9b4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D1D986-CD1D-4DCE-BDC9-994104BCDAA1}" v="12" dt="2026-05-04T22:02:18.5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ia Boiano" userId="1060ca57-e1ef-424c-ba49-6dac6249d1fc" providerId="ADAL" clId="{C21D2497-3891-4E9A-89FF-8E483C4109A5}"/>
    <pc:docChg chg="undo custSel addSld delSld modSld">
      <pc:chgData name="Antonia Boiano" userId="1060ca57-e1ef-424c-ba49-6dac6249d1fc" providerId="ADAL" clId="{C21D2497-3891-4E9A-89FF-8E483C4109A5}" dt="2026-05-04T22:02:18.569" v="27"/>
      <pc:docMkLst>
        <pc:docMk/>
      </pc:docMkLst>
      <pc:sldChg chg="add del">
        <pc:chgData name="Antonia Boiano" userId="1060ca57-e1ef-424c-ba49-6dac6249d1fc" providerId="ADAL" clId="{C21D2497-3891-4E9A-89FF-8E483C4109A5}" dt="2026-05-04T22:02:18.569" v="27"/>
        <pc:sldMkLst>
          <pc:docMk/>
          <pc:sldMk cId="0" sldId="256"/>
        </pc:sldMkLst>
      </pc:sldChg>
      <pc:sldChg chg="add del">
        <pc:chgData name="Antonia Boiano" userId="1060ca57-e1ef-424c-ba49-6dac6249d1fc" providerId="ADAL" clId="{C21D2497-3891-4E9A-89FF-8E483C4109A5}" dt="2026-05-04T22:02:18.569" v="27"/>
        <pc:sldMkLst>
          <pc:docMk/>
          <pc:sldMk cId="0" sldId="257"/>
        </pc:sldMkLst>
      </pc:sldChg>
      <pc:sldChg chg="add del">
        <pc:chgData name="Antonia Boiano" userId="1060ca57-e1ef-424c-ba49-6dac6249d1fc" providerId="ADAL" clId="{C21D2497-3891-4E9A-89FF-8E483C4109A5}" dt="2026-05-04T22:02:18.569" v="27"/>
        <pc:sldMkLst>
          <pc:docMk/>
          <pc:sldMk cId="0" sldId="258"/>
        </pc:sldMkLst>
      </pc:sldChg>
      <pc:sldChg chg="add del">
        <pc:chgData name="Antonia Boiano" userId="1060ca57-e1ef-424c-ba49-6dac6249d1fc" providerId="ADAL" clId="{C21D2497-3891-4E9A-89FF-8E483C4109A5}" dt="2026-05-04T22:02:18.569" v="27"/>
        <pc:sldMkLst>
          <pc:docMk/>
          <pc:sldMk cId="0" sldId="259"/>
        </pc:sldMkLst>
      </pc:sldChg>
      <pc:sldChg chg="add del">
        <pc:chgData name="Antonia Boiano" userId="1060ca57-e1ef-424c-ba49-6dac6249d1fc" providerId="ADAL" clId="{C21D2497-3891-4E9A-89FF-8E483C4109A5}" dt="2026-05-04T22:02:18.569" v="27"/>
        <pc:sldMkLst>
          <pc:docMk/>
          <pc:sldMk cId="0" sldId="260"/>
        </pc:sldMkLst>
      </pc:sldChg>
      <pc:sldChg chg="add del">
        <pc:chgData name="Antonia Boiano" userId="1060ca57-e1ef-424c-ba49-6dac6249d1fc" providerId="ADAL" clId="{C21D2497-3891-4E9A-89FF-8E483C4109A5}" dt="2026-05-04T22:02:18.569" v="27"/>
        <pc:sldMkLst>
          <pc:docMk/>
          <pc:sldMk cId="0" sldId="261"/>
        </pc:sldMkLst>
      </pc:sldChg>
      <pc:sldChg chg="add del">
        <pc:chgData name="Antonia Boiano" userId="1060ca57-e1ef-424c-ba49-6dac6249d1fc" providerId="ADAL" clId="{C21D2497-3891-4E9A-89FF-8E483C4109A5}" dt="2026-05-04T22:02:18.569" v="27"/>
        <pc:sldMkLst>
          <pc:docMk/>
          <pc:sldMk cId="0" sldId="262"/>
        </pc:sldMkLst>
      </pc:sldChg>
      <pc:sldChg chg="add del">
        <pc:chgData name="Antonia Boiano" userId="1060ca57-e1ef-424c-ba49-6dac6249d1fc" providerId="ADAL" clId="{C21D2497-3891-4E9A-89FF-8E483C4109A5}" dt="2026-05-04T22:02:18.569" v="27"/>
        <pc:sldMkLst>
          <pc:docMk/>
          <pc:sldMk cId="0" sldId="263"/>
        </pc:sldMkLst>
      </pc:sldChg>
      <pc:sldChg chg="modSp add del mod">
        <pc:chgData name="Antonia Boiano" userId="1060ca57-e1ef-424c-ba49-6dac6249d1fc" providerId="ADAL" clId="{C21D2497-3891-4E9A-89FF-8E483C4109A5}" dt="2026-05-04T22:02:18.569" v="27"/>
        <pc:sldMkLst>
          <pc:docMk/>
          <pc:sldMk cId="0" sldId="264"/>
        </pc:sldMkLst>
        <pc:spChg chg="mod">
          <ac:chgData name="Antonia Boiano" userId="1060ca57-e1ef-424c-ba49-6dac6249d1fc" providerId="ADAL" clId="{C21D2497-3891-4E9A-89FF-8E483C4109A5}" dt="2026-05-04T22:02:18.449" v="26"/>
          <ac:spMkLst>
            <pc:docMk/>
            <pc:sldMk cId="0" sldId="264"/>
            <ac:spMk id="161" creationId="{00000000-0000-0000-0000-000000000000}"/>
          </ac:spMkLst>
        </pc:spChg>
      </pc:sldChg>
      <pc:sldChg chg="add del">
        <pc:chgData name="Antonia Boiano" userId="1060ca57-e1ef-424c-ba49-6dac6249d1fc" providerId="ADAL" clId="{C21D2497-3891-4E9A-89FF-8E483C4109A5}" dt="2026-05-04T22:02:18.569" v="27"/>
        <pc:sldMkLst>
          <pc:docMk/>
          <pc:sldMk cId="0" sldId="265"/>
        </pc:sldMkLst>
      </pc:sldChg>
      <pc:sldChg chg="modSp add del mod">
        <pc:chgData name="Antonia Boiano" userId="1060ca57-e1ef-424c-ba49-6dac6249d1fc" providerId="ADAL" clId="{C21D2497-3891-4E9A-89FF-8E483C4109A5}" dt="2026-05-04T22:02:18.569" v="27"/>
        <pc:sldMkLst>
          <pc:docMk/>
          <pc:sldMk cId="0" sldId="266"/>
        </pc:sldMkLst>
        <pc:spChg chg="mod">
          <ac:chgData name="Antonia Boiano" userId="1060ca57-e1ef-424c-ba49-6dac6249d1fc" providerId="ADAL" clId="{C21D2497-3891-4E9A-89FF-8E483C4109A5}" dt="2026-05-04T22:02:18.449" v="26"/>
          <ac:spMkLst>
            <pc:docMk/>
            <pc:sldMk cId="0" sldId="266"/>
            <ac:spMk id="176" creationId="{00000000-0000-0000-0000-000000000000}"/>
          </ac:spMkLst>
        </pc:spChg>
      </pc:sldChg>
      <pc:sldChg chg="modSp add del mod">
        <pc:chgData name="Antonia Boiano" userId="1060ca57-e1ef-424c-ba49-6dac6249d1fc" providerId="ADAL" clId="{C21D2497-3891-4E9A-89FF-8E483C4109A5}" dt="2026-05-04T22:02:18.569" v="27"/>
        <pc:sldMkLst>
          <pc:docMk/>
          <pc:sldMk cId="0" sldId="268"/>
        </pc:sldMkLst>
        <pc:spChg chg="mod">
          <ac:chgData name="Antonia Boiano" userId="1060ca57-e1ef-424c-ba49-6dac6249d1fc" providerId="ADAL" clId="{C21D2497-3891-4E9A-89FF-8E483C4109A5}" dt="2026-05-04T22:02:18.449" v="26"/>
          <ac:spMkLst>
            <pc:docMk/>
            <pc:sldMk cId="0" sldId="268"/>
            <ac:spMk id="188" creationId="{00000000-0000-0000-0000-000000000000}"/>
          </ac:spMkLst>
        </pc:spChg>
      </pc:sldChg>
      <pc:sldChg chg="add del">
        <pc:chgData name="Antonia Boiano" userId="1060ca57-e1ef-424c-ba49-6dac6249d1fc" providerId="ADAL" clId="{C21D2497-3891-4E9A-89FF-8E483C4109A5}" dt="2026-05-04T22:02:18.569" v="27"/>
        <pc:sldMkLst>
          <pc:docMk/>
          <pc:sldMk cId="0" sldId="269"/>
        </pc:sldMkLst>
      </pc:sldChg>
      <pc:sldChg chg="modSp add del mod">
        <pc:chgData name="Antonia Boiano" userId="1060ca57-e1ef-424c-ba49-6dac6249d1fc" providerId="ADAL" clId="{C21D2497-3891-4E9A-89FF-8E483C4109A5}" dt="2026-05-04T22:02:18.569" v="27"/>
        <pc:sldMkLst>
          <pc:docMk/>
          <pc:sldMk cId="0" sldId="270"/>
        </pc:sldMkLst>
        <pc:spChg chg="mod">
          <ac:chgData name="Antonia Boiano" userId="1060ca57-e1ef-424c-ba49-6dac6249d1fc" providerId="ADAL" clId="{C21D2497-3891-4E9A-89FF-8E483C4109A5}" dt="2026-05-04T22:02:18.449" v="26"/>
          <ac:spMkLst>
            <pc:docMk/>
            <pc:sldMk cId="0" sldId="270"/>
            <ac:spMk id="205" creationId="{00000000-0000-0000-0000-000000000000}"/>
          </ac:spMkLst>
        </pc:spChg>
      </pc:sldChg>
      <pc:sldChg chg="modSp add del mod">
        <pc:chgData name="Antonia Boiano" userId="1060ca57-e1ef-424c-ba49-6dac6249d1fc" providerId="ADAL" clId="{C21D2497-3891-4E9A-89FF-8E483C4109A5}" dt="2026-05-04T22:02:18.569" v="27"/>
        <pc:sldMkLst>
          <pc:docMk/>
          <pc:sldMk cId="0" sldId="271"/>
        </pc:sldMkLst>
        <pc:spChg chg="mod">
          <ac:chgData name="Antonia Boiano" userId="1060ca57-e1ef-424c-ba49-6dac6249d1fc" providerId="ADAL" clId="{C21D2497-3891-4E9A-89FF-8E483C4109A5}" dt="2026-05-04T22:02:18.449" v="26"/>
          <ac:spMkLst>
            <pc:docMk/>
            <pc:sldMk cId="0" sldId="271"/>
            <ac:spMk id="212" creationId="{00000000-0000-0000-0000-000000000000}"/>
          </ac:spMkLst>
        </pc:spChg>
      </pc:sldChg>
      <pc:sldChg chg="modSp add del mod">
        <pc:chgData name="Antonia Boiano" userId="1060ca57-e1ef-424c-ba49-6dac6249d1fc" providerId="ADAL" clId="{C21D2497-3891-4E9A-89FF-8E483C4109A5}" dt="2026-05-04T22:02:18.569" v="27"/>
        <pc:sldMkLst>
          <pc:docMk/>
          <pc:sldMk cId="0" sldId="272"/>
        </pc:sldMkLst>
        <pc:spChg chg="mod">
          <ac:chgData name="Antonia Boiano" userId="1060ca57-e1ef-424c-ba49-6dac6249d1fc" providerId="ADAL" clId="{C21D2497-3891-4E9A-89FF-8E483C4109A5}" dt="2026-05-04T22:02:18.449" v="26"/>
          <ac:spMkLst>
            <pc:docMk/>
            <pc:sldMk cId="0" sldId="272"/>
            <ac:spMk id="222" creationId="{00000000-0000-0000-0000-000000000000}"/>
          </ac:spMkLst>
        </pc:spChg>
      </pc:sldChg>
      <pc:sldChg chg="add del">
        <pc:chgData name="Antonia Boiano" userId="1060ca57-e1ef-424c-ba49-6dac6249d1fc" providerId="ADAL" clId="{C21D2497-3891-4E9A-89FF-8E483C4109A5}" dt="2026-05-04T22:02:18.569" v="27"/>
        <pc:sldMkLst>
          <pc:docMk/>
          <pc:sldMk cId="0" sldId="273"/>
        </pc:sldMkLst>
      </pc:sldChg>
      <pc:sldChg chg="modSp add del mod">
        <pc:chgData name="Antonia Boiano" userId="1060ca57-e1ef-424c-ba49-6dac6249d1fc" providerId="ADAL" clId="{C21D2497-3891-4E9A-89FF-8E483C4109A5}" dt="2026-05-04T22:02:18.569" v="27"/>
        <pc:sldMkLst>
          <pc:docMk/>
          <pc:sldMk cId="0" sldId="274"/>
        </pc:sldMkLst>
        <pc:spChg chg="mod">
          <ac:chgData name="Antonia Boiano" userId="1060ca57-e1ef-424c-ba49-6dac6249d1fc" providerId="ADAL" clId="{C21D2497-3891-4E9A-89FF-8E483C4109A5}" dt="2026-05-04T22:02:18.449" v="26"/>
          <ac:spMkLst>
            <pc:docMk/>
            <pc:sldMk cId="0" sldId="274"/>
            <ac:spMk id="243" creationId="{00000000-0000-0000-0000-000000000000}"/>
          </ac:spMkLst>
        </pc:spChg>
      </pc:sldChg>
      <pc:sldChg chg="add del">
        <pc:chgData name="Antonia Boiano" userId="1060ca57-e1ef-424c-ba49-6dac6249d1fc" providerId="ADAL" clId="{C21D2497-3891-4E9A-89FF-8E483C4109A5}" dt="2026-05-04T22:02:18.569" v="27"/>
        <pc:sldMkLst>
          <pc:docMk/>
          <pc:sldMk cId="0" sldId="275"/>
        </pc:sldMkLst>
      </pc:sldChg>
      <pc:sldChg chg="add del">
        <pc:chgData name="Antonia Boiano" userId="1060ca57-e1ef-424c-ba49-6dac6249d1fc" providerId="ADAL" clId="{C21D2497-3891-4E9A-89FF-8E483C4109A5}" dt="2026-05-04T22:02:18.569" v="27"/>
        <pc:sldMkLst>
          <pc:docMk/>
          <pc:sldMk cId="0" sldId="276"/>
        </pc:sldMkLst>
      </pc:sldChg>
      <pc:sldChg chg="modSp add del mod">
        <pc:chgData name="Antonia Boiano" userId="1060ca57-e1ef-424c-ba49-6dac6249d1fc" providerId="ADAL" clId="{C21D2497-3891-4E9A-89FF-8E483C4109A5}" dt="2026-05-04T22:02:18.569" v="27"/>
        <pc:sldMkLst>
          <pc:docMk/>
          <pc:sldMk cId="0" sldId="277"/>
        </pc:sldMkLst>
        <pc:spChg chg="mod">
          <ac:chgData name="Antonia Boiano" userId="1060ca57-e1ef-424c-ba49-6dac6249d1fc" providerId="ADAL" clId="{C21D2497-3891-4E9A-89FF-8E483C4109A5}" dt="2026-05-04T22:02:18.449" v="26"/>
          <ac:spMkLst>
            <pc:docMk/>
            <pc:sldMk cId="0" sldId="277"/>
            <ac:spMk id="277" creationId="{00000000-0000-0000-0000-000000000000}"/>
          </ac:spMkLst>
        </pc:spChg>
      </pc:sldChg>
      <pc:sldChg chg="modSp add del mod">
        <pc:chgData name="Antonia Boiano" userId="1060ca57-e1ef-424c-ba49-6dac6249d1fc" providerId="ADAL" clId="{C21D2497-3891-4E9A-89FF-8E483C4109A5}" dt="2026-05-04T22:02:18.569" v="27"/>
        <pc:sldMkLst>
          <pc:docMk/>
          <pc:sldMk cId="0" sldId="278"/>
        </pc:sldMkLst>
        <pc:spChg chg="mod">
          <ac:chgData name="Antonia Boiano" userId="1060ca57-e1ef-424c-ba49-6dac6249d1fc" providerId="ADAL" clId="{C21D2497-3891-4E9A-89FF-8E483C4109A5}" dt="2026-05-04T22:02:18.449" v="26"/>
          <ac:spMkLst>
            <pc:docMk/>
            <pc:sldMk cId="0" sldId="278"/>
            <ac:spMk id="285" creationId="{00000000-0000-0000-0000-000000000000}"/>
          </ac:spMkLst>
        </pc:spChg>
      </pc:sldChg>
      <pc:sldChg chg="add del">
        <pc:chgData name="Antonia Boiano" userId="1060ca57-e1ef-424c-ba49-6dac6249d1fc" providerId="ADAL" clId="{C21D2497-3891-4E9A-89FF-8E483C4109A5}" dt="2026-05-04T22:02:18.569" v="27"/>
        <pc:sldMkLst>
          <pc:docMk/>
          <pc:sldMk cId="0" sldId="283"/>
        </pc:sldMkLst>
      </pc:sldChg>
      <pc:sldChg chg="add del">
        <pc:chgData name="Antonia Boiano" userId="1060ca57-e1ef-424c-ba49-6dac6249d1fc" providerId="ADAL" clId="{C21D2497-3891-4E9A-89FF-8E483C4109A5}" dt="2026-05-04T22:02:18.569" v="27"/>
        <pc:sldMkLst>
          <pc:docMk/>
          <pc:sldMk cId="0" sldId="284"/>
        </pc:sldMkLst>
      </pc:sldChg>
      <pc:sldChg chg="add del">
        <pc:chgData name="Antonia Boiano" userId="1060ca57-e1ef-424c-ba49-6dac6249d1fc" providerId="ADAL" clId="{C21D2497-3891-4E9A-89FF-8E483C4109A5}" dt="2026-05-04T22:02:18.569" v="27"/>
        <pc:sldMkLst>
          <pc:docMk/>
          <pc:sldMk cId="0" sldId="285"/>
        </pc:sldMkLst>
      </pc:sldChg>
      <pc:sldChg chg="add del">
        <pc:chgData name="Antonia Boiano" userId="1060ca57-e1ef-424c-ba49-6dac6249d1fc" providerId="ADAL" clId="{C21D2497-3891-4E9A-89FF-8E483C4109A5}" dt="2026-05-04T22:00:49.249" v="13"/>
        <pc:sldMkLst>
          <pc:docMk/>
          <pc:sldMk cId="1187149603" sldId="366"/>
        </pc:sldMkLst>
      </pc:sldChg>
      <pc:sldChg chg="add del">
        <pc:chgData name="Antonia Boiano" userId="1060ca57-e1ef-424c-ba49-6dac6249d1fc" providerId="ADAL" clId="{C21D2497-3891-4E9A-89FF-8E483C4109A5}" dt="2026-05-04T22:00:09.672" v="2"/>
        <pc:sldMkLst>
          <pc:docMk/>
          <pc:sldMk cId="1908460283" sldId="779"/>
        </pc:sldMkLst>
      </pc:sldChg>
      <pc:sldChg chg="add del">
        <pc:chgData name="Antonia Boiano" userId="1060ca57-e1ef-424c-ba49-6dac6249d1fc" providerId="ADAL" clId="{C21D2497-3891-4E9A-89FF-8E483C4109A5}" dt="2026-05-04T22:00:09.672" v="2"/>
        <pc:sldMkLst>
          <pc:docMk/>
          <pc:sldMk cId="525628342" sldId="792"/>
        </pc:sldMkLst>
      </pc:sldChg>
      <pc:sldChg chg="add del">
        <pc:chgData name="Antonia Boiano" userId="1060ca57-e1ef-424c-ba49-6dac6249d1fc" providerId="ADAL" clId="{C21D2497-3891-4E9A-89FF-8E483C4109A5}" dt="2026-05-04T22:00:09.672" v="2"/>
        <pc:sldMkLst>
          <pc:docMk/>
          <pc:sldMk cId="633288070" sldId="797"/>
        </pc:sldMkLst>
      </pc:sldChg>
      <pc:sldChg chg="add del">
        <pc:chgData name="Antonia Boiano" userId="1060ca57-e1ef-424c-ba49-6dac6249d1fc" providerId="ADAL" clId="{C21D2497-3891-4E9A-89FF-8E483C4109A5}" dt="2026-05-04T22:00:09.672" v="2"/>
        <pc:sldMkLst>
          <pc:docMk/>
          <pc:sldMk cId="1982842631" sldId="814"/>
        </pc:sldMkLst>
      </pc:sldChg>
      <pc:sldChg chg="add del">
        <pc:chgData name="Antonia Boiano" userId="1060ca57-e1ef-424c-ba49-6dac6249d1fc" providerId="ADAL" clId="{C21D2497-3891-4E9A-89FF-8E483C4109A5}" dt="2026-05-04T22:00:09.672" v="2"/>
        <pc:sldMkLst>
          <pc:docMk/>
          <pc:sldMk cId="39591666" sldId="838"/>
        </pc:sldMkLst>
      </pc:sldChg>
      <pc:sldChg chg="add del">
        <pc:chgData name="Antonia Boiano" userId="1060ca57-e1ef-424c-ba49-6dac6249d1fc" providerId="ADAL" clId="{C21D2497-3891-4E9A-89FF-8E483C4109A5}" dt="2026-05-04T22:00:09.672" v="2"/>
        <pc:sldMkLst>
          <pc:docMk/>
          <pc:sldMk cId="1711035063" sldId="844"/>
        </pc:sldMkLst>
      </pc:sldChg>
      <pc:sldChg chg="add del">
        <pc:chgData name="Antonia Boiano" userId="1060ca57-e1ef-424c-ba49-6dac6249d1fc" providerId="ADAL" clId="{C21D2497-3891-4E9A-89FF-8E483C4109A5}" dt="2026-05-04T22:00:09.672" v="2"/>
        <pc:sldMkLst>
          <pc:docMk/>
          <pc:sldMk cId="3523942441" sldId="847"/>
        </pc:sldMkLst>
      </pc:sldChg>
      <pc:sldChg chg="add del">
        <pc:chgData name="Antonia Boiano" userId="1060ca57-e1ef-424c-ba49-6dac6249d1fc" providerId="ADAL" clId="{C21D2497-3891-4E9A-89FF-8E483C4109A5}" dt="2026-05-04T22:00:09.672" v="2"/>
        <pc:sldMkLst>
          <pc:docMk/>
          <pc:sldMk cId="827532481" sldId="877"/>
        </pc:sldMkLst>
      </pc:sldChg>
      <pc:sldChg chg="add del">
        <pc:chgData name="Antonia Boiano" userId="1060ca57-e1ef-424c-ba49-6dac6249d1fc" providerId="ADAL" clId="{C21D2497-3891-4E9A-89FF-8E483C4109A5}" dt="2026-05-04T22:00:09.672" v="2"/>
        <pc:sldMkLst>
          <pc:docMk/>
          <pc:sldMk cId="2244433327" sldId="878"/>
        </pc:sldMkLst>
      </pc:sldChg>
      <pc:sldChg chg="add del">
        <pc:chgData name="Antonia Boiano" userId="1060ca57-e1ef-424c-ba49-6dac6249d1fc" providerId="ADAL" clId="{C21D2497-3891-4E9A-89FF-8E483C4109A5}" dt="2026-05-04T22:00:09.672" v="2"/>
        <pc:sldMkLst>
          <pc:docMk/>
          <pc:sldMk cId="3412690005" sldId="904"/>
        </pc:sldMkLst>
      </pc:sldChg>
      <pc:sldChg chg="add del">
        <pc:chgData name="Antonia Boiano" userId="1060ca57-e1ef-424c-ba49-6dac6249d1fc" providerId="ADAL" clId="{C21D2497-3891-4E9A-89FF-8E483C4109A5}" dt="2026-05-04T22:00:28.004" v="9"/>
        <pc:sldMkLst>
          <pc:docMk/>
          <pc:sldMk cId="3640335213" sldId="908"/>
        </pc:sldMkLst>
      </pc:sldChg>
      <pc:sldChg chg="addSp delSp add del setBg delDesignElem">
        <pc:chgData name="Antonia Boiano" userId="1060ca57-e1ef-424c-ba49-6dac6249d1fc" providerId="ADAL" clId="{C21D2497-3891-4E9A-89FF-8E483C4109A5}" dt="2026-05-04T22:00:28.004" v="9"/>
        <pc:sldMkLst>
          <pc:docMk/>
          <pc:sldMk cId="1587600480" sldId="912"/>
        </pc:sldMkLst>
        <pc:spChg chg="add del">
          <ac:chgData name="Antonia Boiano" userId="1060ca57-e1ef-424c-ba49-6dac6249d1fc" providerId="ADAL" clId="{C21D2497-3891-4E9A-89FF-8E483C4109A5}" dt="2026-05-04T22:00:27.949" v="8"/>
          <ac:spMkLst>
            <pc:docMk/>
            <pc:sldMk cId="1587600480" sldId="912"/>
            <ac:spMk id="9" creationId="{CA0DB6A4-99C6-B5B0-B6AD-3F5D37B07FA7}"/>
          </ac:spMkLst>
        </pc:spChg>
      </pc:sldChg>
      <pc:sldChg chg="addSp delSp add del setBg delDesignElem">
        <pc:chgData name="Antonia Boiano" userId="1060ca57-e1ef-424c-ba49-6dac6249d1fc" providerId="ADAL" clId="{C21D2497-3891-4E9A-89FF-8E483C4109A5}" dt="2026-05-04T22:00:28.004" v="9"/>
        <pc:sldMkLst>
          <pc:docMk/>
          <pc:sldMk cId="577005631" sldId="914"/>
        </pc:sldMkLst>
        <pc:spChg chg="add del">
          <ac:chgData name="Antonia Boiano" userId="1060ca57-e1ef-424c-ba49-6dac6249d1fc" providerId="ADAL" clId="{C21D2497-3891-4E9A-89FF-8E483C4109A5}" dt="2026-05-04T22:00:27.949" v="8"/>
          <ac:spMkLst>
            <pc:docMk/>
            <pc:sldMk cId="577005631" sldId="914"/>
            <ac:spMk id="8" creationId="{8A82BF01-0640-04F8-5ED7-E62445FAED24}"/>
          </ac:spMkLst>
        </pc:spChg>
        <pc:spChg chg="add del">
          <ac:chgData name="Antonia Boiano" userId="1060ca57-e1ef-424c-ba49-6dac6249d1fc" providerId="ADAL" clId="{C21D2497-3891-4E9A-89FF-8E483C4109A5}" dt="2026-05-04T22:00:27.949" v="8"/>
          <ac:spMkLst>
            <pc:docMk/>
            <pc:sldMk cId="577005631" sldId="914"/>
            <ac:spMk id="10" creationId="{1DB6A72A-07FC-D772-22B1-6AA1C88B0063}"/>
          </ac:spMkLst>
        </pc:spChg>
      </pc:sldChg>
      <pc:sldChg chg="add del modTransition">
        <pc:chgData name="Antonia Boiano" userId="1060ca57-e1ef-424c-ba49-6dac6249d1fc" providerId="ADAL" clId="{C21D2497-3891-4E9A-89FF-8E483C4109A5}" dt="2026-05-04T22:00:28.004" v="9"/>
        <pc:sldMkLst>
          <pc:docMk/>
          <pc:sldMk cId="0" sldId="916"/>
        </pc:sldMkLst>
      </pc:sldChg>
      <pc:sldChg chg="addSp delSp add del modTransition setBg delDesignElem">
        <pc:chgData name="Antonia Boiano" userId="1060ca57-e1ef-424c-ba49-6dac6249d1fc" providerId="ADAL" clId="{C21D2497-3891-4E9A-89FF-8E483C4109A5}" dt="2026-05-04T22:00:28.004" v="9"/>
        <pc:sldMkLst>
          <pc:docMk/>
          <pc:sldMk cId="863134490" sldId="929"/>
        </pc:sldMkLst>
        <pc:spChg chg="add del">
          <ac:chgData name="Antonia Boiano" userId="1060ca57-e1ef-424c-ba49-6dac6249d1fc" providerId="ADAL" clId="{C21D2497-3891-4E9A-89FF-8E483C4109A5}" dt="2026-05-04T22:00:27.949" v="8"/>
          <ac:spMkLst>
            <pc:docMk/>
            <pc:sldMk cId="863134490" sldId="929"/>
            <ac:spMk id="17" creationId="{A8384FB5-9ADC-4DDC-881B-597D56F5B15D}"/>
          </ac:spMkLst>
        </pc:spChg>
        <pc:spChg chg="add del">
          <ac:chgData name="Antonia Boiano" userId="1060ca57-e1ef-424c-ba49-6dac6249d1fc" providerId="ADAL" clId="{C21D2497-3891-4E9A-89FF-8E483C4109A5}" dt="2026-05-04T22:00:27.949" v="8"/>
          <ac:spMkLst>
            <pc:docMk/>
            <pc:sldMk cId="863134490" sldId="929"/>
            <ac:spMk id="19" creationId="{1199E1B1-A8C0-4FE8-A5A8-1CB41D69F857}"/>
          </ac:spMkLst>
        </pc:spChg>
        <pc:spChg chg="add del">
          <ac:chgData name="Antonia Boiano" userId="1060ca57-e1ef-424c-ba49-6dac6249d1fc" providerId="ADAL" clId="{C21D2497-3891-4E9A-89FF-8E483C4109A5}" dt="2026-05-04T22:00:27.949" v="8"/>
          <ac:spMkLst>
            <pc:docMk/>
            <pc:sldMk cId="863134490" sldId="929"/>
            <ac:spMk id="21" creationId="{84A8DE83-DE75-4B41-9DB4-A7EC0B0DEC0B}"/>
          </ac:spMkLst>
        </pc:spChg>
        <pc:spChg chg="add del">
          <ac:chgData name="Antonia Boiano" userId="1060ca57-e1ef-424c-ba49-6dac6249d1fc" providerId="ADAL" clId="{C21D2497-3891-4E9A-89FF-8E483C4109A5}" dt="2026-05-04T22:00:27.949" v="8"/>
          <ac:spMkLst>
            <pc:docMk/>
            <pc:sldMk cId="863134490" sldId="929"/>
            <ac:spMk id="23" creationId="{A7009A0A-BEF5-4EAC-AF15-E4F9F002E239}"/>
          </ac:spMkLst>
        </pc:spChg>
      </pc:sldChg>
      <pc:sldChg chg="addSp delSp add del modTransition setBg delDesignElem">
        <pc:chgData name="Antonia Boiano" userId="1060ca57-e1ef-424c-ba49-6dac6249d1fc" providerId="ADAL" clId="{C21D2497-3891-4E9A-89FF-8E483C4109A5}" dt="2026-05-04T22:00:28.004" v="9"/>
        <pc:sldMkLst>
          <pc:docMk/>
          <pc:sldMk cId="1410609078" sldId="930"/>
        </pc:sldMkLst>
        <pc:spChg chg="add del">
          <ac:chgData name="Antonia Boiano" userId="1060ca57-e1ef-424c-ba49-6dac6249d1fc" providerId="ADAL" clId="{C21D2497-3891-4E9A-89FF-8E483C4109A5}" dt="2026-05-04T22:00:27.949" v="8"/>
          <ac:spMkLst>
            <pc:docMk/>
            <pc:sldMk cId="1410609078" sldId="930"/>
            <ac:spMk id="17" creationId="{04E17B2D-BC19-25B3-7982-953E23AA0127}"/>
          </ac:spMkLst>
        </pc:spChg>
        <pc:spChg chg="add del">
          <ac:chgData name="Antonia Boiano" userId="1060ca57-e1ef-424c-ba49-6dac6249d1fc" providerId="ADAL" clId="{C21D2497-3891-4E9A-89FF-8E483C4109A5}" dt="2026-05-04T22:00:27.949" v="8"/>
          <ac:spMkLst>
            <pc:docMk/>
            <pc:sldMk cId="1410609078" sldId="930"/>
            <ac:spMk id="19" creationId="{97136CD4-EA2D-05B8-43A1-400CE5FDED12}"/>
          </ac:spMkLst>
        </pc:spChg>
        <pc:spChg chg="add del">
          <ac:chgData name="Antonia Boiano" userId="1060ca57-e1ef-424c-ba49-6dac6249d1fc" providerId="ADAL" clId="{C21D2497-3891-4E9A-89FF-8E483C4109A5}" dt="2026-05-04T22:00:27.949" v="8"/>
          <ac:spMkLst>
            <pc:docMk/>
            <pc:sldMk cId="1410609078" sldId="930"/>
            <ac:spMk id="21" creationId="{FA81B008-9A81-8BEC-3B72-7C48D800D43C}"/>
          </ac:spMkLst>
        </pc:spChg>
        <pc:spChg chg="add del">
          <ac:chgData name="Antonia Boiano" userId="1060ca57-e1ef-424c-ba49-6dac6249d1fc" providerId="ADAL" clId="{C21D2497-3891-4E9A-89FF-8E483C4109A5}" dt="2026-05-04T22:00:27.949" v="8"/>
          <ac:spMkLst>
            <pc:docMk/>
            <pc:sldMk cId="1410609078" sldId="930"/>
            <ac:spMk id="23" creationId="{4903877A-D614-F489-BFBB-52C06491B562}"/>
          </ac:spMkLst>
        </pc:spChg>
      </pc:sldChg>
      <pc:sldChg chg="add del">
        <pc:chgData name="Antonia Boiano" userId="1060ca57-e1ef-424c-ba49-6dac6249d1fc" providerId="ADAL" clId="{C21D2497-3891-4E9A-89FF-8E483C4109A5}" dt="2026-05-04T22:00:28.004" v="9"/>
        <pc:sldMkLst>
          <pc:docMk/>
          <pc:sldMk cId="0" sldId="932"/>
        </pc:sldMkLst>
      </pc:sldChg>
      <pc:sldChg chg="add del">
        <pc:chgData name="Antonia Boiano" userId="1060ca57-e1ef-424c-ba49-6dac6249d1fc" providerId="ADAL" clId="{C21D2497-3891-4E9A-89FF-8E483C4109A5}" dt="2026-05-04T22:00:09.672" v="2"/>
        <pc:sldMkLst>
          <pc:docMk/>
          <pc:sldMk cId="2978662466" sldId="1596"/>
        </pc:sldMkLst>
      </pc:sldChg>
      <pc:sldChg chg="add del setBg">
        <pc:chgData name="Antonia Boiano" userId="1060ca57-e1ef-424c-ba49-6dac6249d1fc" providerId="ADAL" clId="{C21D2497-3891-4E9A-89FF-8E483C4109A5}" dt="2026-05-04T22:00:09.672" v="2"/>
        <pc:sldMkLst>
          <pc:docMk/>
          <pc:sldMk cId="1319270532" sldId="1597"/>
        </pc:sldMkLst>
      </pc:sldChg>
      <pc:sldChg chg="add del">
        <pc:chgData name="Antonia Boiano" userId="1060ca57-e1ef-424c-ba49-6dac6249d1fc" providerId="ADAL" clId="{C21D2497-3891-4E9A-89FF-8E483C4109A5}" dt="2026-05-04T22:00:09.672" v="2"/>
        <pc:sldMkLst>
          <pc:docMk/>
          <pc:sldMk cId="388943492" sldId="1598"/>
        </pc:sldMkLst>
      </pc:sldChg>
      <pc:sldChg chg="add del">
        <pc:chgData name="Antonia Boiano" userId="1060ca57-e1ef-424c-ba49-6dac6249d1fc" providerId="ADAL" clId="{C21D2497-3891-4E9A-89FF-8E483C4109A5}" dt="2026-05-04T22:00:09.672" v="2"/>
        <pc:sldMkLst>
          <pc:docMk/>
          <pc:sldMk cId="1322451784" sldId="1599"/>
        </pc:sldMkLst>
      </pc:sldChg>
      <pc:sldChg chg="add del">
        <pc:chgData name="Antonia Boiano" userId="1060ca57-e1ef-424c-ba49-6dac6249d1fc" providerId="ADAL" clId="{C21D2497-3891-4E9A-89FF-8E483C4109A5}" dt="2026-05-04T22:00:49.249" v="13"/>
        <pc:sldMkLst>
          <pc:docMk/>
          <pc:sldMk cId="3352328826" sldId="4465"/>
        </pc:sldMkLst>
      </pc:sldChg>
      <pc:sldChg chg="add del">
        <pc:chgData name="Antonia Boiano" userId="1060ca57-e1ef-424c-ba49-6dac6249d1fc" providerId="ADAL" clId="{C21D2497-3891-4E9A-89FF-8E483C4109A5}" dt="2026-05-04T22:00:49.249" v="13"/>
        <pc:sldMkLst>
          <pc:docMk/>
          <pc:sldMk cId="4140519717" sldId="5860"/>
        </pc:sldMkLst>
      </pc:sldChg>
      <pc:sldChg chg="add del">
        <pc:chgData name="Antonia Boiano" userId="1060ca57-e1ef-424c-ba49-6dac6249d1fc" providerId="ADAL" clId="{C21D2497-3891-4E9A-89FF-8E483C4109A5}" dt="2026-05-04T22:00:49.249" v="13"/>
        <pc:sldMkLst>
          <pc:docMk/>
          <pc:sldMk cId="3353848992" sldId="5882"/>
        </pc:sldMkLst>
      </pc:sldChg>
      <pc:sldChg chg="add del">
        <pc:chgData name="Antonia Boiano" userId="1060ca57-e1ef-424c-ba49-6dac6249d1fc" providerId="ADAL" clId="{C21D2497-3891-4E9A-89FF-8E483C4109A5}" dt="2026-05-04T22:00:49.249" v="13"/>
        <pc:sldMkLst>
          <pc:docMk/>
          <pc:sldMk cId="4238269910" sldId="5886"/>
        </pc:sldMkLst>
      </pc:sldChg>
      <pc:sldChg chg="addSp delSp add del setBg delDesignElem">
        <pc:chgData name="Antonia Boiano" userId="1060ca57-e1ef-424c-ba49-6dac6249d1fc" providerId="ADAL" clId="{C21D2497-3891-4E9A-89FF-8E483C4109A5}" dt="2026-05-04T22:00:49.249" v="13"/>
        <pc:sldMkLst>
          <pc:docMk/>
          <pc:sldMk cId="3525831591" sldId="5887"/>
        </pc:sldMkLst>
        <pc:spChg chg="add del">
          <ac:chgData name="Antonia Boiano" userId="1060ca57-e1ef-424c-ba49-6dac6249d1fc" providerId="ADAL" clId="{C21D2497-3891-4E9A-89FF-8E483C4109A5}" dt="2026-05-04T22:00:49.215" v="12"/>
          <ac:spMkLst>
            <pc:docMk/>
            <pc:sldMk cId="3525831591" sldId="5887"/>
            <ac:spMk id="11" creationId="{CDBF2F9D-983F-4E90-827D-5A23216DEA35}"/>
          </ac:spMkLst>
        </pc:spChg>
        <pc:spChg chg="add del">
          <ac:chgData name="Antonia Boiano" userId="1060ca57-e1ef-424c-ba49-6dac6249d1fc" providerId="ADAL" clId="{C21D2497-3891-4E9A-89FF-8E483C4109A5}" dt="2026-05-04T22:00:49.215" v="12"/>
          <ac:spMkLst>
            <pc:docMk/>
            <pc:sldMk cId="3525831591" sldId="5887"/>
            <ac:spMk id="13" creationId="{E3020543-B24B-4EC4-8FFC-8DD88EEA91A8}"/>
          </ac:spMkLst>
        </pc:spChg>
        <pc:spChg chg="add del">
          <ac:chgData name="Antonia Boiano" userId="1060ca57-e1ef-424c-ba49-6dac6249d1fc" providerId="ADAL" clId="{C21D2497-3891-4E9A-89FF-8E483C4109A5}" dt="2026-05-04T22:00:49.215" v="12"/>
          <ac:spMkLst>
            <pc:docMk/>
            <pc:sldMk cId="3525831591" sldId="5887"/>
            <ac:spMk id="15" creationId="{6CB927A4-E432-4310-9CD5-E89FF5063179}"/>
          </ac:spMkLst>
        </pc:spChg>
        <pc:spChg chg="add del">
          <ac:chgData name="Antonia Boiano" userId="1060ca57-e1ef-424c-ba49-6dac6249d1fc" providerId="ADAL" clId="{C21D2497-3891-4E9A-89FF-8E483C4109A5}" dt="2026-05-04T22:00:49.215" v="12"/>
          <ac:spMkLst>
            <pc:docMk/>
            <pc:sldMk cId="3525831591" sldId="5887"/>
            <ac:spMk id="17" creationId="{1453BF6C-B012-48B7-B4E8-6D7AC7C27D02}"/>
          </ac:spMkLst>
        </pc:spChg>
        <pc:cxnChg chg="add del">
          <ac:chgData name="Antonia Boiano" userId="1060ca57-e1ef-424c-ba49-6dac6249d1fc" providerId="ADAL" clId="{C21D2497-3891-4E9A-89FF-8E483C4109A5}" dt="2026-05-04T22:00:49.215" v="12"/>
          <ac:cxnSpMkLst>
            <pc:docMk/>
            <pc:sldMk cId="3525831591" sldId="5887"/>
            <ac:cxnSpMk id="19" creationId="{C49DA8F6-BCC1-4447-B54C-57856834B94B}"/>
          </ac:cxnSpMkLst>
        </pc:cxnChg>
      </pc:sldChg>
      <pc:sldChg chg="add del">
        <pc:chgData name="Antonia Boiano" userId="1060ca57-e1ef-424c-ba49-6dac6249d1fc" providerId="ADAL" clId="{C21D2497-3891-4E9A-89FF-8E483C4109A5}" dt="2026-05-04T22:00:49.249" v="13"/>
        <pc:sldMkLst>
          <pc:docMk/>
          <pc:sldMk cId="1719836362" sldId="5888"/>
        </pc:sldMkLst>
      </pc:sldChg>
      <pc:sldChg chg="add del">
        <pc:chgData name="Antonia Boiano" userId="1060ca57-e1ef-424c-ba49-6dac6249d1fc" providerId="ADAL" clId="{C21D2497-3891-4E9A-89FF-8E483C4109A5}" dt="2026-05-04T22:00:49.249" v="13"/>
        <pc:sldMkLst>
          <pc:docMk/>
          <pc:sldMk cId="3933927642" sldId="5889"/>
        </pc:sldMkLst>
      </pc:sldChg>
      <pc:sldChg chg="add del">
        <pc:chgData name="Antonia Boiano" userId="1060ca57-e1ef-424c-ba49-6dac6249d1fc" providerId="ADAL" clId="{C21D2497-3891-4E9A-89FF-8E483C4109A5}" dt="2026-05-04T22:00:49.249" v="13"/>
        <pc:sldMkLst>
          <pc:docMk/>
          <pc:sldMk cId="1301501220" sldId="5890"/>
        </pc:sldMkLst>
      </pc:sldChg>
      <pc:sldChg chg="add del">
        <pc:chgData name="Antonia Boiano" userId="1060ca57-e1ef-424c-ba49-6dac6249d1fc" providerId="ADAL" clId="{C21D2497-3891-4E9A-89FF-8E483C4109A5}" dt="2026-05-04T22:00:49.249" v="13"/>
        <pc:sldMkLst>
          <pc:docMk/>
          <pc:sldMk cId="3301283238" sldId="5891"/>
        </pc:sldMkLst>
      </pc:sldChg>
      <pc:sldChg chg="modSp add del mod">
        <pc:chgData name="Antonia Boiano" userId="1060ca57-e1ef-424c-ba49-6dac6249d1fc" providerId="ADAL" clId="{C21D2497-3891-4E9A-89FF-8E483C4109A5}" dt="2026-05-04T22:02:18.569" v="27"/>
        <pc:sldMkLst>
          <pc:docMk/>
          <pc:sldMk cId="0" sldId="5892"/>
        </pc:sldMkLst>
        <pc:spChg chg="mod">
          <ac:chgData name="Antonia Boiano" userId="1060ca57-e1ef-424c-ba49-6dac6249d1fc" providerId="ADAL" clId="{C21D2497-3891-4E9A-89FF-8E483C4109A5}" dt="2026-05-04T22:02:18.449" v="26"/>
          <ac:spMkLst>
            <pc:docMk/>
            <pc:sldMk cId="0" sldId="5892"/>
            <ac:spMk id="182" creationId="{00000000-0000-0000-0000-000000000000}"/>
          </ac:spMkLst>
        </pc:spChg>
      </pc:sldChg>
    </pc:docChg>
  </pc:docChgLst>
  <pc:docChgLst>
    <pc:chgData name="Amanda Mannix" userId="S::amannix@rarediseases.org::adc08216-32ba-41d2-9127-c23038576f2c" providerId="AD" clId="Web-{65D84C70-A165-9A8F-A732-CB710A52154A}"/>
    <pc:docChg chg="mod">
      <pc:chgData name="Amanda Mannix" userId="S::amannix@rarediseases.org::adc08216-32ba-41d2-9127-c23038576f2c" providerId="AD" clId="Web-{65D84C70-A165-9A8F-A732-CB710A52154A}" dt="2026-04-09T13:00:56.070" v="0"/>
      <pc:docMkLst>
        <pc:docMk/>
      </pc:docMkLst>
    </pc:docChg>
  </pc:docChgLst>
  <pc:docChgLst>
    <pc:chgData name="Tracey Sikora" userId="S::tsikora@rarediseases.org::d463dd93-21f1-4b6f-a5cc-0815fa7ac7a7" providerId="AD" clId="Web-{756B4F41-975F-C5CF-1F75-5889DED38F3D}"/>
    <pc:docChg chg="mod">
      <pc:chgData name="Tracey Sikora" userId="S::tsikora@rarediseases.org::d463dd93-21f1-4b6f-a5cc-0815fa7ac7a7" providerId="AD" clId="Web-{756B4F41-975F-C5CF-1F75-5889DED38F3D}" dt="2026-04-09T19:10:09.773" v="0"/>
      <pc:docMkLst>
        <pc:docMk/>
      </pc:docMkLst>
    </pc:docChg>
  </pc:docChgLst>
  <pc:docChgLst>
    <pc:chgData name="Kay Green" userId="1a79b24e-6bc9-498b-a20d-a7de137b9b4d" providerId="ADAL" clId="{1FE8BE24-62AE-4749-AE9C-5E66C63F7D83}"/>
    <pc:docChg chg="modSld">
      <pc:chgData name="Kay Green" userId="1a79b24e-6bc9-498b-a20d-a7de137b9b4d" providerId="ADAL" clId="{1FE8BE24-62AE-4749-AE9C-5E66C63F7D83}" dt="2026-04-09T19:24:28.603" v="68"/>
      <pc:docMkLst>
        <pc:docMk/>
      </pc:docMkLst>
      <pc:sldChg chg="setBg">
        <pc:chgData name="Kay Green" userId="1a79b24e-6bc9-498b-a20d-a7de137b9b4d" providerId="ADAL" clId="{1FE8BE24-62AE-4749-AE9C-5E66C63F7D83}" dt="2026-04-08T21:17:14.493" v="48"/>
        <pc:sldMkLst>
          <pc:docMk/>
          <pc:sldMk cId="775974363" sldId="267"/>
        </pc:sldMkLst>
      </pc:sldChg>
    </pc:docChg>
  </pc:docChgLst>
  <pc:docChgLst>
    <pc:chgData name="Amanda Mannix" userId="S::amannix@rarediseases.org::adc08216-32ba-41d2-9127-c23038576f2c" providerId="AD" clId="Web-{4B3736F8-E712-02DB-3CCE-82979EC0E079}"/>
    <pc:docChg chg="mod">
      <pc:chgData name="Amanda Mannix" userId="S::amannix@rarediseases.org::adc08216-32ba-41d2-9127-c23038576f2c" providerId="AD" clId="Web-{4B3736F8-E712-02DB-3CCE-82979EC0E079}" dt="2026-04-08T14:54:17.305" v="0"/>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pwr-my.sharepoint.com/personal/jessica_bohonowych_fpwr_org/Documents/Registry/Manuscripts/PsychPharm%20Manuscript/PharmPsych%20Paper01-Aug-2024-01-33-28.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[PharmPsych Paper01-Aug-2024-01-33-28.xlsx]PivTab_TotalDrugsbyAge_Entry!PivotTable3</c:name>
    <c:fmtId val="-1"/>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percentStacked"/>
        <c:varyColors val="0"/>
        <c:ser>
          <c:idx val="0"/>
          <c:order val="0"/>
          <c:tx>
            <c:strRef>
              <c:f>PivTab_TotalDrugsbyAge_Entry!$C$6:$C$8</c:f>
              <c:strCache>
                <c:ptCount val="1"/>
                <c:pt idx="0">
                  <c:v>0</c:v>
                </c:pt>
              </c:strCache>
            </c:strRef>
          </c:tx>
          <c:spPr>
            <a:solidFill>
              <a:schemeClr val="accent1"/>
            </a:solidFill>
            <a:ln>
              <a:noFill/>
            </a:ln>
            <a:effectLst/>
          </c:spPr>
          <c:invertIfNegative val="0"/>
          <c:cat>
            <c:strRef>
              <c:f>PivTab_TotalDrugsbyAge_Entry!$B$9:$B$14</c:f>
              <c:strCache>
                <c:ptCount val="5"/>
                <c:pt idx="0">
                  <c:v>5-9</c:v>
                </c:pt>
                <c:pt idx="1">
                  <c:v>10-14</c:v>
                </c:pt>
                <c:pt idx="2">
                  <c:v>15-19</c:v>
                </c:pt>
                <c:pt idx="3">
                  <c:v>20-29</c:v>
                </c:pt>
                <c:pt idx="4">
                  <c:v>30+</c:v>
                </c:pt>
              </c:strCache>
            </c:strRef>
          </c:cat>
          <c:val>
            <c:numRef>
              <c:f>PivTab_TotalDrugsbyAge_Entry!$C$9:$C$14</c:f>
              <c:numCache>
                <c:formatCode>General</c:formatCode>
                <c:ptCount val="5"/>
                <c:pt idx="0">
                  <c:v>122</c:v>
                </c:pt>
                <c:pt idx="1">
                  <c:v>81</c:v>
                </c:pt>
                <c:pt idx="2">
                  <c:v>43</c:v>
                </c:pt>
                <c:pt idx="3">
                  <c:v>40</c:v>
                </c:pt>
                <c:pt idx="4">
                  <c:v>44</c:v>
                </c:pt>
              </c:numCache>
            </c:numRef>
          </c:val>
          <c:extLst>
            <c:ext xmlns:c16="http://schemas.microsoft.com/office/drawing/2014/chart" uri="{C3380CC4-5D6E-409C-BE32-E72D297353CC}">
              <c16:uniqueId val="{00000000-7984-5D48-861F-904C287BB686}"/>
            </c:ext>
          </c:extLst>
        </c:ser>
        <c:ser>
          <c:idx val="1"/>
          <c:order val="1"/>
          <c:tx>
            <c:strRef>
              <c:f>PivTab_TotalDrugsbyAge_Entry!$D$6:$D$8</c:f>
              <c:strCache>
                <c:ptCount val="1"/>
                <c:pt idx="0">
                  <c:v>1</c:v>
                </c:pt>
              </c:strCache>
            </c:strRef>
          </c:tx>
          <c:spPr>
            <a:solidFill>
              <a:schemeClr val="accent2"/>
            </a:solidFill>
            <a:ln>
              <a:noFill/>
            </a:ln>
            <a:effectLst/>
          </c:spPr>
          <c:invertIfNegative val="0"/>
          <c:cat>
            <c:strRef>
              <c:f>PivTab_TotalDrugsbyAge_Entry!$B$9:$B$14</c:f>
              <c:strCache>
                <c:ptCount val="5"/>
                <c:pt idx="0">
                  <c:v>5-9</c:v>
                </c:pt>
                <c:pt idx="1">
                  <c:v>10-14</c:v>
                </c:pt>
                <c:pt idx="2">
                  <c:v>15-19</c:v>
                </c:pt>
                <c:pt idx="3">
                  <c:v>20-29</c:v>
                </c:pt>
                <c:pt idx="4">
                  <c:v>30+</c:v>
                </c:pt>
              </c:strCache>
            </c:strRef>
          </c:cat>
          <c:val>
            <c:numRef>
              <c:f>PivTab_TotalDrugsbyAge_Entry!$D$9:$D$14</c:f>
              <c:numCache>
                <c:formatCode>General</c:formatCode>
                <c:ptCount val="5"/>
                <c:pt idx="0">
                  <c:v>22</c:v>
                </c:pt>
                <c:pt idx="1">
                  <c:v>29</c:v>
                </c:pt>
                <c:pt idx="2">
                  <c:v>24</c:v>
                </c:pt>
                <c:pt idx="3">
                  <c:v>29</c:v>
                </c:pt>
                <c:pt idx="4">
                  <c:v>16</c:v>
                </c:pt>
              </c:numCache>
            </c:numRef>
          </c:val>
          <c:extLst>
            <c:ext xmlns:c16="http://schemas.microsoft.com/office/drawing/2014/chart" uri="{C3380CC4-5D6E-409C-BE32-E72D297353CC}">
              <c16:uniqueId val="{00000001-7984-5D48-861F-904C287BB686}"/>
            </c:ext>
          </c:extLst>
        </c:ser>
        <c:ser>
          <c:idx val="2"/>
          <c:order val="2"/>
          <c:tx>
            <c:strRef>
              <c:f>PivTab_TotalDrugsbyAge_Entry!$E$6:$E$8</c:f>
              <c:strCache>
                <c:ptCount val="1"/>
                <c:pt idx="0">
                  <c:v>2</c:v>
                </c:pt>
              </c:strCache>
            </c:strRef>
          </c:tx>
          <c:spPr>
            <a:solidFill>
              <a:schemeClr val="accent3"/>
            </a:solidFill>
            <a:ln>
              <a:noFill/>
            </a:ln>
            <a:effectLst/>
          </c:spPr>
          <c:invertIfNegative val="0"/>
          <c:cat>
            <c:strRef>
              <c:f>PivTab_TotalDrugsbyAge_Entry!$B$9:$B$14</c:f>
              <c:strCache>
                <c:ptCount val="5"/>
                <c:pt idx="0">
                  <c:v>5-9</c:v>
                </c:pt>
                <c:pt idx="1">
                  <c:v>10-14</c:v>
                </c:pt>
                <c:pt idx="2">
                  <c:v>15-19</c:v>
                </c:pt>
                <c:pt idx="3">
                  <c:v>20-29</c:v>
                </c:pt>
                <c:pt idx="4">
                  <c:v>30+</c:v>
                </c:pt>
              </c:strCache>
            </c:strRef>
          </c:cat>
          <c:val>
            <c:numRef>
              <c:f>PivTab_TotalDrugsbyAge_Entry!$E$9:$E$14</c:f>
              <c:numCache>
                <c:formatCode>General</c:formatCode>
                <c:ptCount val="5"/>
                <c:pt idx="0">
                  <c:v>8</c:v>
                </c:pt>
                <c:pt idx="1">
                  <c:v>16</c:v>
                </c:pt>
                <c:pt idx="2">
                  <c:v>18</c:v>
                </c:pt>
                <c:pt idx="3">
                  <c:v>26</c:v>
                </c:pt>
                <c:pt idx="4">
                  <c:v>19</c:v>
                </c:pt>
              </c:numCache>
            </c:numRef>
          </c:val>
          <c:extLst>
            <c:ext xmlns:c16="http://schemas.microsoft.com/office/drawing/2014/chart" uri="{C3380CC4-5D6E-409C-BE32-E72D297353CC}">
              <c16:uniqueId val="{00000002-7984-5D48-861F-904C287BB686}"/>
            </c:ext>
          </c:extLst>
        </c:ser>
        <c:ser>
          <c:idx val="3"/>
          <c:order val="3"/>
          <c:tx>
            <c:strRef>
              <c:f>PivTab_TotalDrugsbyAge_Entry!$F$6:$F$8</c:f>
              <c:strCache>
                <c:ptCount val="1"/>
                <c:pt idx="0">
                  <c:v>3</c:v>
                </c:pt>
              </c:strCache>
            </c:strRef>
          </c:tx>
          <c:spPr>
            <a:solidFill>
              <a:schemeClr val="accent4"/>
            </a:solidFill>
            <a:ln>
              <a:noFill/>
            </a:ln>
            <a:effectLst/>
          </c:spPr>
          <c:invertIfNegative val="0"/>
          <c:cat>
            <c:strRef>
              <c:f>PivTab_TotalDrugsbyAge_Entry!$B$9:$B$14</c:f>
              <c:strCache>
                <c:ptCount val="5"/>
                <c:pt idx="0">
                  <c:v>5-9</c:v>
                </c:pt>
                <c:pt idx="1">
                  <c:v>10-14</c:v>
                </c:pt>
                <c:pt idx="2">
                  <c:v>15-19</c:v>
                </c:pt>
                <c:pt idx="3">
                  <c:v>20-29</c:v>
                </c:pt>
                <c:pt idx="4">
                  <c:v>30+</c:v>
                </c:pt>
              </c:strCache>
            </c:strRef>
          </c:cat>
          <c:val>
            <c:numRef>
              <c:f>PivTab_TotalDrugsbyAge_Entry!$F$9:$F$14</c:f>
              <c:numCache>
                <c:formatCode>General</c:formatCode>
                <c:ptCount val="5"/>
                <c:pt idx="0">
                  <c:v>5</c:v>
                </c:pt>
                <c:pt idx="1">
                  <c:v>12</c:v>
                </c:pt>
                <c:pt idx="2">
                  <c:v>19</c:v>
                </c:pt>
                <c:pt idx="3">
                  <c:v>24</c:v>
                </c:pt>
                <c:pt idx="4">
                  <c:v>8</c:v>
                </c:pt>
              </c:numCache>
            </c:numRef>
          </c:val>
          <c:extLst>
            <c:ext xmlns:c16="http://schemas.microsoft.com/office/drawing/2014/chart" uri="{C3380CC4-5D6E-409C-BE32-E72D297353CC}">
              <c16:uniqueId val="{00000003-7984-5D48-861F-904C287BB686}"/>
            </c:ext>
          </c:extLst>
        </c:ser>
        <c:ser>
          <c:idx val="4"/>
          <c:order val="4"/>
          <c:tx>
            <c:strRef>
              <c:f>PivTab_TotalDrugsbyAge_Entry!$G$6:$G$8</c:f>
              <c:strCache>
                <c:ptCount val="1"/>
                <c:pt idx="0">
                  <c:v>4+</c:v>
                </c:pt>
              </c:strCache>
            </c:strRef>
          </c:tx>
          <c:spPr>
            <a:solidFill>
              <a:schemeClr val="accent5"/>
            </a:solidFill>
            <a:ln>
              <a:noFill/>
            </a:ln>
            <a:effectLst/>
          </c:spPr>
          <c:invertIfNegative val="0"/>
          <c:cat>
            <c:strRef>
              <c:f>PivTab_TotalDrugsbyAge_Entry!$B$9:$B$14</c:f>
              <c:strCache>
                <c:ptCount val="5"/>
                <c:pt idx="0">
                  <c:v>5-9</c:v>
                </c:pt>
                <c:pt idx="1">
                  <c:v>10-14</c:v>
                </c:pt>
                <c:pt idx="2">
                  <c:v>15-19</c:v>
                </c:pt>
                <c:pt idx="3">
                  <c:v>20-29</c:v>
                </c:pt>
                <c:pt idx="4">
                  <c:v>30+</c:v>
                </c:pt>
              </c:strCache>
            </c:strRef>
          </c:cat>
          <c:val>
            <c:numRef>
              <c:f>PivTab_TotalDrugsbyAge_Entry!$G$9:$G$14</c:f>
              <c:numCache>
                <c:formatCode>General</c:formatCode>
                <c:ptCount val="5"/>
                <c:pt idx="0">
                  <c:v>2</c:v>
                </c:pt>
                <c:pt idx="1">
                  <c:v>7</c:v>
                </c:pt>
                <c:pt idx="2">
                  <c:v>10</c:v>
                </c:pt>
                <c:pt idx="3">
                  <c:v>10</c:v>
                </c:pt>
                <c:pt idx="4">
                  <c:v>10</c:v>
                </c:pt>
              </c:numCache>
            </c:numRef>
          </c:val>
          <c:extLst>
            <c:ext xmlns:c16="http://schemas.microsoft.com/office/drawing/2014/chart" uri="{C3380CC4-5D6E-409C-BE32-E72D297353CC}">
              <c16:uniqueId val="{00000004-7984-5D48-861F-904C287BB686}"/>
            </c:ext>
          </c:extLst>
        </c:ser>
        <c:dLbls>
          <c:showLegendKey val="0"/>
          <c:showVal val="0"/>
          <c:showCatName val="0"/>
          <c:showSerName val="0"/>
          <c:showPercent val="0"/>
          <c:showBubbleSize val="0"/>
        </c:dLbls>
        <c:gapWidth val="150"/>
        <c:overlap val="100"/>
        <c:axId val="667796544"/>
        <c:axId val="213577040"/>
      </c:barChart>
      <c:catAx>
        <c:axId val="667796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213577040"/>
        <c:crosses val="autoZero"/>
        <c:auto val="1"/>
        <c:lblAlgn val="ctr"/>
        <c:lblOffset val="100"/>
        <c:noMultiLvlLbl val="0"/>
      </c:catAx>
      <c:valAx>
        <c:axId val="2135770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667796544"/>
        <c:crosses val="autoZero"/>
        <c:crossBetween val="between"/>
        <c:majorUnit val="0.2"/>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71.tiff"/></Relationships>
</file>

<file path=ppt/diagrams/_rels/drawing1.xml.rels><?xml version="1.0" encoding="UTF-8" standalone="yes"?>
<Relationships xmlns="http://schemas.openxmlformats.org/package/2006/relationships"><Relationship Id="rId1" Type="http://schemas.openxmlformats.org/officeDocument/2006/relationships/image" Target="../media/image71.tif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9CD351-D8BC-5243-A89E-0D19673B9BB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79C61F73-AE74-A640-8CC0-6C4F9B30E6EC}">
      <dgm:prSet/>
      <dgm:spPr/>
      <dgm:t>
        <a:bodyPr/>
        <a:lstStyle/>
        <a:p>
          <a:r>
            <a:rPr lang="en-US" dirty="0"/>
            <a:t>Collaboratively develop tools to support efficient, meaningful clinical trials</a:t>
          </a:r>
        </a:p>
      </dgm:t>
    </dgm:pt>
    <dgm:pt modelId="{CEA14F06-222C-D841-809A-319AECDF4C27}" type="parTrans" cxnId="{15B7111D-1201-BA46-BC3B-D9F72C4BF3E0}">
      <dgm:prSet/>
      <dgm:spPr/>
      <dgm:t>
        <a:bodyPr/>
        <a:lstStyle/>
        <a:p>
          <a:endParaRPr lang="en-US"/>
        </a:p>
      </dgm:t>
    </dgm:pt>
    <dgm:pt modelId="{7928EF78-65AE-8042-B6C3-0B8CE33FF407}" type="sibTrans" cxnId="{15B7111D-1201-BA46-BC3B-D9F72C4BF3E0}">
      <dgm:prSet/>
      <dgm:spPr/>
      <dgm:t>
        <a:bodyPr/>
        <a:lstStyle/>
        <a:p>
          <a:endParaRPr lang="en-US"/>
        </a:p>
      </dgm:t>
    </dgm:pt>
    <dgm:pt modelId="{CC641709-414D-124C-9D0D-D473D281E331}">
      <dgm:prSet/>
      <dgm:spPr/>
      <dgm:t>
        <a:bodyPr/>
        <a:lstStyle/>
        <a:p>
          <a:r>
            <a:rPr lang="en-US" dirty="0"/>
            <a:t>Build knowledge to inform clinical development for pharmaceutical companies, regulatory agencies</a:t>
          </a:r>
        </a:p>
      </dgm:t>
    </dgm:pt>
    <dgm:pt modelId="{74339FC9-56C4-4046-8882-6A1AB772A18E}" type="parTrans" cxnId="{084081CD-EC90-574A-9813-91992285656D}">
      <dgm:prSet/>
      <dgm:spPr/>
      <dgm:t>
        <a:bodyPr/>
        <a:lstStyle/>
        <a:p>
          <a:endParaRPr lang="en-US"/>
        </a:p>
      </dgm:t>
    </dgm:pt>
    <dgm:pt modelId="{13F96E6C-D6B6-9C43-994D-EF12C7F6221B}" type="sibTrans" cxnId="{084081CD-EC90-574A-9813-91992285656D}">
      <dgm:prSet/>
      <dgm:spPr/>
      <dgm:t>
        <a:bodyPr/>
        <a:lstStyle/>
        <a:p>
          <a:endParaRPr lang="en-US"/>
        </a:p>
      </dgm:t>
    </dgm:pt>
    <dgm:pt modelId="{2A580850-5510-2B4A-8D58-EFEDDFC2CD89}">
      <dgm:prSet/>
      <dgm:spPr/>
      <dgm:t>
        <a:bodyPr/>
        <a:lstStyle/>
        <a:p>
          <a:r>
            <a:rPr lang="en-US" dirty="0"/>
            <a:t>Bring quantitative data to support anecdotal evidence - documenting the unmet medical needs of our patient community </a:t>
          </a:r>
        </a:p>
      </dgm:t>
    </dgm:pt>
    <dgm:pt modelId="{CD8A21CA-D036-3542-AD6A-84FE51459895}" type="parTrans" cxnId="{42867911-09A9-E141-A0E6-86A6BB742B39}">
      <dgm:prSet/>
      <dgm:spPr/>
      <dgm:t>
        <a:bodyPr/>
        <a:lstStyle/>
        <a:p>
          <a:endParaRPr lang="en-US"/>
        </a:p>
      </dgm:t>
    </dgm:pt>
    <dgm:pt modelId="{2D0FAFF4-4E5E-8D43-BE1C-B02F7C683EC7}" type="sibTrans" cxnId="{42867911-09A9-E141-A0E6-86A6BB742B39}">
      <dgm:prSet/>
      <dgm:spPr/>
      <dgm:t>
        <a:bodyPr/>
        <a:lstStyle/>
        <a:p>
          <a:endParaRPr lang="en-US"/>
        </a:p>
      </dgm:t>
    </dgm:pt>
    <dgm:pt modelId="{0D7F7BF4-CDBA-604E-84AD-2013D311F9F2}" type="pres">
      <dgm:prSet presAssocID="{239CD351-D8BC-5243-A89E-0D19673B9BB5}" presName="linearFlow" presStyleCnt="0">
        <dgm:presLayoutVars>
          <dgm:dir/>
          <dgm:resizeHandles val="exact"/>
        </dgm:presLayoutVars>
      </dgm:prSet>
      <dgm:spPr/>
    </dgm:pt>
    <dgm:pt modelId="{E32291F1-1A62-0B4B-9F1C-F7A43FC84255}" type="pres">
      <dgm:prSet presAssocID="{2A580850-5510-2B4A-8D58-EFEDDFC2CD89}" presName="composite" presStyleCnt="0"/>
      <dgm:spPr/>
    </dgm:pt>
    <dgm:pt modelId="{AD198656-3197-6B49-BDD5-20BEED72E99B}" type="pres">
      <dgm:prSet presAssocID="{2A580850-5510-2B4A-8D58-EFEDDFC2CD89}" presName="imgShp" presStyleLbl="fgImgPlace1" presStyleIdx="0" presStyleCnt="3"/>
      <dgm:spPr/>
    </dgm:pt>
    <dgm:pt modelId="{AAD33B83-B010-E44C-83AF-A70326D2951D}" type="pres">
      <dgm:prSet presAssocID="{2A580850-5510-2B4A-8D58-EFEDDFC2CD89}" presName="txShp" presStyleLbl="node1" presStyleIdx="0" presStyleCnt="3" custLinFactNeighborX="9230" custLinFactNeighborY="-9120">
        <dgm:presLayoutVars>
          <dgm:bulletEnabled val="1"/>
        </dgm:presLayoutVars>
      </dgm:prSet>
      <dgm:spPr/>
    </dgm:pt>
    <dgm:pt modelId="{51DDE077-F94C-BB41-A26A-635E1B81D84B}" type="pres">
      <dgm:prSet presAssocID="{2D0FAFF4-4E5E-8D43-BE1C-B02F7C683EC7}" presName="spacing" presStyleCnt="0"/>
      <dgm:spPr/>
    </dgm:pt>
    <dgm:pt modelId="{3B5E0F1A-D315-354B-8B26-C166BECA71DA}" type="pres">
      <dgm:prSet presAssocID="{79C61F73-AE74-A640-8CC0-6C4F9B30E6EC}" presName="composite" presStyleCnt="0"/>
      <dgm:spPr/>
    </dgm:pt>
    <dgm:pt modelId="{4C49B125-6F63-7342-A883-9FF35B92F320}" type="pres">
      <dgm:prSet presAssocID="{79C61F73-AE74-A640-8CC0-6C4F9B30E6EC}" presName="imgShp" presStyleLbl="fgImgPlace1" presStyleIdx="1" presStyleCnt="3" custScaleX="60598" custScaleY="71215" custLinFactNeighborX="-9560" custLinFactNeighborY="95"/>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l="-28000" r="-28000"/>
          </a:stretch>
        </a:blipFill>
      </dgm:spPr>
    </dgm:pt>
    <dgm:pt modelId="{BC90A742-24C3-BA40-B497-891479B4DB95}" type="pres">
      <dgm:prSet presAssocID="{79C61F73-AE74-A640-8CC0-6C4F9B30E6EC}" presName="txShp" presStyleLbl="node1" presStyleIdx="1" presStyleCnt="3" custScaleX="102418" custLinFactNeighborX="6898" custLinFactNeighborY="7877">
        <dgm:presLayoutVars>
          <dgm:bulletEnabled val="1"/>
        </dgm:presLayoutVars>
      </dgm:prSet>
      <dgm:spPr/>
    </dgm:pt>
    <dgm:pt modelId="{A7FE884A-07B5-764E-B72E-4B25072E5C2F}" type="pres">
      <dgm:prSet presAssocID="{7928EF78-65AE-8042-B6C3-0B8CE33FF407}" presName="spacing" presStyleCnt="0"/>
      <dgm:spPr/>
    </dgm:pt>
    <dgm:pt modelId="{CAD47116-12CD-E64F-A7DB-EFC550728353}" type="pres">
      <dgm:prSet presAssocID="{CC641709-414D-124C-9D0D-D473D281E331}" presName="composite" presStyleCnt="0"/>
      <dgm:spPr/>
    </dgm:pt>
    <dgm:pt modelId="{FD0914BE-1849-0149-BF27-2CEEA9997FC1}" type="pres">
      <dgm:prSet presAssocID="{CC641709-414D-124C-9D0D-D473D281E331}" presName="imgShp" presStyleLbl="fgImgPlace1" presStyleIdx="2" presStyleCnt="3" custScaleX="71611" custScaleY="65935"/>
      <dgm:spPr/>
    </dgm:pt>
    <dgm:pt modelId="{3FCF7D0E-F271-2A41-9CC4-EECD6F2DD02E}" type="pres">
      <dgm:prSet presAssocID="{CC641709-414D-124C-9D0D-D473D281E331}" presName="txShp" presStyleLbl="node1" presStyleIdx="2" presStyleCnt="3" custScaleX="101627" custLinFactNeighborX="7777" custLinFactNeighborY="-5153">
        <dgm:presLayoutVars>
          <dgm:bulletEnabled val="1"/>
        </dgm:presLayoutVars>
      </dgm:prSet>
      <dgm:spPr/>
    </dgm:pt>
  </dgm:ptLst>
  <dgm:cxnLst>
    <dgm:cxn modelId="{45F5930B-B948-AB4F-9A62-389398F6F797}" type="presOf" srcId="{2A580850-5510-2B4A-8D58-EFEDDFC2CD89}" destId="{AAD33B83-B010-E44C-83AF-A70326D2951D}" srcOrd="0" destOrd="0" presId="urn:microsoft.com/office/officeart/2005/8/layout/vList3"/>
    <dgm:cxn modelId="{42867911-09A9-E141-A0E6-86A6BB742B39}" srcId="{239CD351-D8BC-5243-A89E-0D19673B9BB5}" destId="{2A580850-5510-2B4A-8D58-EFEDDFC2CD89}" srcOrd="0" destOrd="0" parTransId="{CD8A21CA-D036-3542-AD6A-84FE51459895}" sibTransId="{2D0FAFF4-4E5E-8D43-BE1C-B02F7C683EC7}"/>
    <dgm:cxn modelId="{15B7111D-1201-BA46-BC3B-D9F72C4BF3E0}" srcId="{239CD351-D8BC-5243-A89E-0D19673B9BB5}" destId="{79C61F73-AE74-A640-8CC0-6C4F9B30E6EC}" srcOrd="1" destOrd="0" parTransId="{CEA14F06-222C-D841-809A-319AECDF4C27}" sibTransId="{7928EF78-65AE-8042-B6C3-0B8CE33FF407}"/>
    <dgm:cxn modelId="{834EAC28-3F91-B44B-AF6C-97CE7147635B}" type="presOf" srcId="{79C61F73-AE74-A640-8CC0-6C4F9B30E6EC}" destId="{BC90A742-24C3-BA40-B497-891479B4DB95}" srcOrd="0" destOrd="0" presId="urn:microsoft.com/office/officeart/2005/8/layout/vList3"/>
    <dgm:cxn modelId="{BBF68060-BF91-FD41-8236-EB2B3947B7B5}" type="presOf" srcId="{CC641709-414D-124C-9D0D-D473D281E331}" destId="{3FCF7D0E-F271-2A41-9CC4-EECD6F2DD02E}" srcOrd="0" destOrd="0" presId="urn:microsoft.com/office/officeart/2005/8/layout/vList3"/>
    <dgm:cxn modelId="{084081CD-EC90-574A-9813-91992285656D}" srcId="{239CD351-D8BC-5243-A89E-0D19673B9BB5}" destId="{CC641709-414D-124C-9D0D-D473D281E331}" srcOrd="2" destOrd="0" parTransId="{74339FC9-56C4-4046-8882-6A1AB772A18E}" sibTransId="{13F96E6C-D6B6-9C43-994D-EF12C7F6221B}"/>
    <dgm:cxn modelId="{0DDD30D1-B9F0-5B43-A4E5-013BC625B475}" type="presOf" srcId="{239CD351-D8BC-5243-A89E-0D19673B9BB5}" destId="{0D7F7BF4-CDBA-604E-84AD-2013D311F9F2}" srcOrd="0" destOrd="0" presId="urn:microsoft.com/office/officeart/2005/8/layout/vList3"/>
    <dgm:cxn modelId="{A6090371-E228-904B-AF2B-3C82128456E4}" type="presParOf" srcId="{0D7F7BF4-CDBA-604E-84AD-2013D311F9F2}" destId="{E32291F1-1A62-0B4B-9F1C-F7A43FC84255}" srcOrd="0" destOrd="0" presId="urn:microsoft.com/office/officeart/2005/8/layout/vList3"/>
    <dgm:cxn modelId="{41E345F6-D6F7-2B47-99D0-7CA68AB7E73D}" type="presParOf" srcId="{E32291F1-1A62-0B4B-9F1C-F7A43FC84255}" destId="{AD198656-3197-6B49-BDD5-20BEED72E99B}" srcOrd="0" destOrd="0" presId="urn:microsoft.com/office/officeart/2005/8/layout/vList3"/>
    <dgm:cxn modelId="{E69424DD-6518-9F4C-BDD7-73AF50885B60}" type="presParOf" srcId="{E32291F1-1A62-0B4B-9F1C-F7A43FC84255}" destId="{AAD33B83-B010-E44C-83AF-A70326D2951D}" srcOrd="1" destOrd="0" presId="urn:microsoft.com/office/officeart/2005/8/layout/vList3"/>
    <dgm:cxn modelId="{FEF36C18-E590-9047-90CD-91918D5AA79D}" type="presParOf" srcId="{0D7F7BF4-CDBA-604E-84AD-2013D311F9F2}" destId="{51DDE077-F94C-BB41-A26A-635E1B81D84B}" srcOrd="1" destOrd="0" presId="urn:microsoft.com/office/officeart/2005/8/layout/vList3"/>
    <dgm:cxn modelId="{D7A80E34-B689-8B4D-BC61-88725E413633}" type="presParOf" srcId="{0D7F7BF4-CDBA-604E-84AD-2013D311F9F2}" destId="{3B5E0F1A-D315-354B-8B26-C166BECA71DA}" srcOrd="2" destOrd="0" presId="urn:microsoft.com/office/officeart/2005/8/layout/vList3"/>
    <dgm:cxn modelId="{8D538777-CED5-9347-95AC-0074A8859107}" type="presParOf" srcId="{3B5E0F1A-D315-354B-8B26-C166BECA71DA}" destId="{4C49B125-6F63-7342-A883-9FF35B92F320}" srcOrd="0" destOrd="0" presId="urn:microsoft.com/office/officeart/2005/8/layout/vList3"/>
    <dgm:cxn modelId="{35F524E2-10DC-3C41-AB11-9A3B38713DD5}" type="presParOf" srcId="{3B5E0F1A-D315-354B-8B26-C166BECA71DA}" destId="{BC90A742-24C3-BA40-B497-891479B4DB95}" srcOrd="1" destOrd="0" presId="urn:microsoft.com/office/officeart/2005/8/layout/vList3"/>
    <dgm:cxn modelId="{04E6D506-B479-3448-B96D-AC1AC405E3E6}" type="presParOf" srcId="{0D7F7BF4-CDBA-604E-84AD-2013D311F9F2}" destId="{A7FE884A-07B5-764E-B72E-4B25072E5C2F}" srcOrd="3" destOrd="0" presId="urn:microsoft.com/office/officeart/2005/8/layout/vList3"/>
    <dgm:cxn modelId="{CDFF262E-59D4-8D44-8E60-750307E2E330}" type="presParOf" srcId="{0D7F7BF4-CDBA-604E-84AD-2013D311F9F2}" destId="{CAD47116-12CD-E64F-A7DB-EFC550728353}" srcOrd="4" destOrd="0" presId="urn:microsoft.com/office/officeart/2005/8/layout/vList3"/>
    <dgm:cxn modelId="{646D532B-4DC9-B041-A257-824435381615}" type="presParOf" srcId="{CAD47116-12CD-E64F-A7DB-EFC550728353}" destId="{FD0914BE-1849-0149-BF27-2CEEA9997FC1}" srcOrd="0" destOrd="0" presId="urn:microsoft.com/office/officeart/2005/8/layout/vList3"/>
    <dgm:cxn modelId="{FC1191B4-F84D-FF4D-A020-C22BBF977617}" type="presParOf" srcId="{CAD47116-12CD-E64F-A7DB-EFC550728353}" destId="{3FCF7D0E-F271-2A41-9CC4-EECD6F2DD02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33B83-B010-E44C-83AF-A70326D2951D}">
      <dsp:nvSpPr>
        <dsp:cNvPr id="0" name=""/>
        <dsp:cNvSpPr/>
      </dsp:nvSpPr>
      <dsp:spPr>
        <a:xfrm rot="10800000">
          <a:off x="2869247" y="0"/>
          <a:ext cx="7466675" cy="1197479"/>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8055"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Bring quantitative data to support anecdotal evidence - documenting the unmet medical needs of our patient community </a:t>
          </a:r>
        </a:p>
      </dsp:txBody>
      <dsp:txXfrm rot="10800000">
        <a:off x="3168617" y="0"/>
        <a:ext cx="7167305" cy="1197479"/>
      </dsp:txXfrm>
    </dsp:sp>
    <dsp:sp modelId="{AD198656-3197-6B49-BDD5-20BEED72E99B}">
      <dsp:nvSpPr>
        <dsp:cNvPr id="0" name=""/>
        <dsp:cNvSpPr/>
      </dsp:nvSpPr>
      <dsp:spPr>
        <a:xfrm>
          <a:off x="1581334" y="1747"/>
          <a:ext cx="1197479" cy="1197479"/>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90A742-24C3-BA40-B497-891479B4DB95}">
      <dsp:nvSpPr>
        <dsp:cNvPr id="0" name=""/>
        <dsp:cNvSpPr/>
      </dsp:nvSpPr>
      <dsp:spPr>
        <a:xfrm rot="10800000">
          <a:off x="2441759" y="1633933"/>
          <a:ext cx="7647219" cy="1197479"/>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8055"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Collaboratively develop tools to support efficient, meaningful clinical trials</a:t>
          </a:r>
        </a:p>
      </dsp:txBody>
      <dsp:txXfrm rot="10800000">
        <a:off x="2741129" y="1633933"/>
        <a:ext cx="7347849" cy="1197479"/>
      </dsp:txXfrm>
    </dsp:sp>
    <dsp:sp modelId="{4C49B125-6F63-7342-A883-9FF35B92F320}">
      <dsp:nvSpPr>
        <dsp:cNvPr id="0" name=""/>
        <dsp:cNvSpPr/>
      </dsp:nvSpPr>
      <dsp:spPr>
        <a:xfrm>
          <a:off x="1539676" y="1713093"/>
          <a:ext cx="725648" cy="852784"/>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l="-28000" r="-28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CF7D0E-F271-2A41-9CC4-EECD6F2DD02E}">
      <dsp:nvSpPr>
        <dsp:cNvPr id="0" name=""/>
        <dsp:cNvSpPr/>
      </dsp:nvSpPr>
      <dsp:spPr>
        <a:xfrm rot="10800000">
          <a:off x="2584656" y="3015763"/>
          <a:ext cx="7588158" cy="1197479"/>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8055"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Build knowledge to inform clinical development for pharmaceutical companies, regulatory agencies</a:t>
          </a:r>
        </a:p>
      </dsp:txBody>
      <dsp:txXfrm rot="10800000">
        <a:off x="2884026" y="3015763"/>
        <a:ext cx="7288788" cy="1197479"/>
      </dsp:txXfrm>
    </dsp:sp>
    <dsp:sp modelId="{FD0914BE-1849-0149-BF27-2CEEA9997FC1}">
      <dsp:nvSpPr>
        <dsp:cNvPr id="0" name=""/>
        <dsp:cNvSpPr/>
      </dsp:nvSpPr>
      <dsp:spPr>
        <a:xfrm>
          <a:off x="1635951" y="3281429"/>
          <a:ext cx="857527" cy="789558"/>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DDD04-99B5-4AD9-8303-F613D6F1695C}" type="datetimeFigureOut">
              <a:rPr lang="en-US" smtClean="0"/>
              <a:t>5/4/2026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ECF06C-B87B-41E6-90DC-85C38FFFBCD2}" type="slidenum">
              <a:rPr lang="en-US" smtClean="0"/>
              <a:t>‹#›</a:t>
            </a:fld>
            <a:endParaRPr lang="en-US"/>
          </a:p>
        </p:txBody>
      </p:sp>
    </p:spTree>
    <p:extLst>
      <p:ext uri="{BB962C8B-B14F-4D97-AF65-F5344CB8AC3E}">
        <p14:creationId xmlns:p14="http://schemas.microsoft.com/office/powerpoint/2010/main" val="1056623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Arawak"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en.wikipedia.org/wiki/Commonwealth_Caribbean" TargetMode="External"/><Relationship Id="rId5" Type="http://schemas.openxmlformats.org/officeDocument/2006/relationships/hyperlink" Target="https://en.wikipedia.org/wiki/Afro-Caribbean_people" TargetMode="External"/><Relationship Id="rId4" Type="http://schemas.openxmlformats.org/officeDocument/2006/relationships/hyperlink" Target="https://en.wikipedia.org/wiki/Kalinago"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ciencedirect.com/science/article/pii/S295000872400019X"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n.wikipedia.org/wiki/Arawak" TargetMode="External"/><Relationship Id="rId7" Type="http://schemas.openxmlformats.org/officeDocument/2006/relationships/hyperlink" Target="http://www.native-languages.org/famara.htm"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en.wikipedia.org/wiki/Commonwealth_Caribbean" TargetMode="External"/><Relationship Id="rId5" Type="http://schemas.openxmlformats.org/officeDocument/2006/relationships/hyperlink" Target="https://en.wikipedia.org/wiki/Afro-Caribbean_people" TargetMode="External"/><Relationship Id="rId4" Type="http://schemas.openxmlformats.org/officeDocument/2006/relationships/hyperlink" Target="https://en.wikipedia.org/wiki/Kalinago"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d5025a3fb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d5025a3fb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Good afternoon, I’m Sri, an assistant professor of genetics at Albert Einstein in the bronx. I’ll talk to you about my research leveraging biobanks for rare disease research</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971f44df9a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971f44df9a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a:solidFill>
                  <a:srgbClr val="5D5D5D"/>
                </a:solidFill>
                <a:latin typeface="Poppins"/>
                <a:ea typeface="Poppins"/>
                <a:cs typeface="Poppins"/>
                <a:sym typeface="Poppins"/>
              </a:rPr>
              <a:t>….and this is what we found. We used IBD analyses to identify groups of individuals that share recent common ancestry, remember this extended pedigree of sorts that go back 20-50 generations. They correspond to many well-known populations and can identify them as distinct groups, like Dominicans vs Puerto Ricans versus Albanians, Jewish and non-Jewish Europeans. Many of these groups were annotated with the help of self-identified population labels from participants of the </a:t>
            </a:r>
            <a:r>
              <a:rPr lang="en-GB" sz="1200" dirty="0" err="1">
                <a:solidFill>
                  <a:srgbClr val="5D5D5D"/>
                </a:solidFill>
                <a:latin typeface="Poppins"/>
                <a:ea typeface="Poppins"/>
                <a:cs typeface="Poppins"/>
                <a:sym typeface="Poppins"/>
              </a:rPr>
              <a:t>BioMe</a:t>
            </a:r>
            <a:r>
              <a:rPr lang="en-GB" sz="1200" dirty="0">
                <a:solidFill>
                  <a:srgbClr val="5D5D5D"/>
                </a:solidFill>
                <a:latin typeface="Poppins"/>
                <a:ea typeface="Poppins"/>
                <a:cs typeface="Poppins"/>
                <a:sym typeface="Poppins"/>
              </a:rPr>
              <a:t> biobank at Mt. Sinai, also in NYC.</a:t>
            </a:r>
            <a:endParaRPr sz="1200" dirty="0">
              <a:solidFill>
                <a:srgbClr val="5D5D5D"/>
              </a:solidFill>
              <a:latin typeface="Poppins"/>
              <a:ea typeface="Poppins"/>
              <a:cs typeface="Poppins"/>
              <a:sym typeface="Poppins"/>
            </a:endParaRPr>
          </a:p>
          <a:p>
            <a:pPr marL="0" lvl="0" indent="0" algn="l" rtl="0">
              <a:spcBef>
                <a:spcPts val="0"/>
              </a:spcBef>
              <a:spcAft>
                <a:spcPts val="0"/>
              </a:spcAft>
              <a:buNone/>
            </a:pPr>
            <a:endParaRPr sz="1200" dirty="0">
              <a:solidFill>
                <a:srgbClr val="5D5D5D"/>
              </a:solidFill>
              <a:latin typeface="Poppins"/>
              <a:ea typeface="Poppins"/>
              <a:cs typeface="Poppins"/>
              <a:sym typeface="Poppins"/>
            </a:endParaRPr>
          </a:p>
          <a:p>
            <a:pPr marL="0" lvl="0" indent="0" algn="l" rtl="0">
              <a:spcBef>
                <a:spcPts val="0"/>
              </a:spcBef>
              <a:spcAft>
                <a:spcPts val="0"/>
              </a:spcAft>
              <a:buNone/>
            </a:pPr>
            <a:endParaRPr sz="1200" dirty="0">
              <a:solidFill>
                <a:srgbClr val="5D5D5D"/>
              </a:solidFill>
              <a:latin typeface="Poppins"/>
              <a:ea typeface="Poppins"/>
              <a:cs typeface="Poppins"/>
              <a:sym typeface="Poppins"/>
            </a:endParaRPr>
          </a:p>
          <a:p>
            <a:pPr marL="0" lvl="0" indent="0" algn="l" rtl="0">
              <a:spcBef>
                <a:spcPts val="0"/>
              </a:spcBef>
              <a:spcAft>
                <a:spcPts val="0"/>
              </a:spcAft>
              <a:buNone/>
            </a:pPr>
            <a:r>
              <a:rPr lang="en-GB" sz="1200" dirty="0">
                <a:solidFill>
                  <a:srgbClr val="5D5D5D"/>
                </a:solidFill>
                <a:latin typeface="Poppins"/>
                <a:ea typeface="Poppins"/>
                <a:cs typeface="Poppins"/>
                <a:sym typeface="Poppins"/>
              </a:rPr>
              <a:t>For example, we see from our data that we are able to distinguish  Dominicans from Puerto Ricans, from Mexicans/central/south </a:t>
            </a:r>
            <a:r>
              <a:rPr lang="en-GB" sz="1200" dirty="0" err="1">
                <a:solidFill>
                  <a:srgbClr val="5D5D5D"/>
                </a:solidFill>
                <a:latin typeface="Poppins"/>
                <a:ea typeface="Poppins"/>
                <a:cs typeface="Poppins"/>
                <a:sym typeface="Poppins"/>
              </a:rPr>
              <a:t>americans</a:t>
            </a:r>
            <a:r>
              <a:rPr lang="en-GB" sz="1200" dirty="0">
                <a:solidFill>
                  <a:srgbClr val="5D5D5D"/>
                </a:solidFill>
                <a:latin typeface="Poppins"/>
                <a:ea typeface="Poppins"/>
                <a:cs typeface="Poppins"/>
                <a:sym typeface="Poppins"/>
              </a:rPr>
              <a:t>, Jewish and non-Jewish </a:t>
            </a:r>
            <a:r>
              <a:rPr lang="en-GB" sz="1200" dirty="0" err="1">
                <a:solidFill>
                  <a:srgbClr val="5D5D5D"/>
                </a:solidFill>
                <a:latin typeface="Poppins"/>
                <a:ea typeface="Poppins"/>
                <a:cs typeface="Poppins"/>
                <a:sym typeface="Poppins"/>
              </a:rPr>
              <a:t>europeans</a:t>
            </a:r>
            <a:r>
              <a:rPr lang="en-GB" sz="1200" dirty="0">
                <a:solidFill>
                  <a:srgbClr val="5D5D5D"/>
                </a:solidFill>
                <a:latin typeface="Poppins"/>
                <a:ea typeface="Poppins"/>
                <a:cs typeface="Poppins"/>
                <a:sym typeface="Poppins"/>
              </a:rPr>
              <a:t>, Albanians, a southern European group, and several </a:t>
            </a:r>
            <a:r>
              <a:rPr lang="en-GB" sz="1200" dirty="0" err="1">
                <a:solidFill>
                  <a:srgbClr val="5D5D5D"/>
                </a:solidFill>
                <a:latin typeface="Poppins"/>
                <a:ea typeface="Poppins"/>
                <a:cs typeface="Poppins"/>
                <a:sym typeface="Poppins"/>
              </a:rPr>
              <a:t>asian</a:t>
            </a:r>
            <a:r>
              <a:rPr lang="en-GB" sz="1200" dirty="0">
                <a:solidFill>
                  <a:srgbClr val="5D5D5D"/>
                </a:solidFill>
                <a:latin typeface="Poppins"/>
                <a:ea typeface="Poppins"/>
                <a:cs typeface="Poppins"/>
                <a:sym typeface="Poppins"/>
              </a:rPr>
              <a:t> communities as well. Our knowledge of who these groups correspond to is based on a comparison against DNA from other sources where people disclose their own ethnic background. In some cases we can be confident of the identify of the group, such as Puerto Ricans or Ashkenazi Jewish, but in some cases it is more difficult, like “south Asian” here where we couldn’t get more specific with the data we had.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Combining </a:t>
            </a:r>
            <a:r>
              <a:rPr lang="en-GB" dirty="0" err="1"/>
              <a:t>BioMe</a:t>
            </a:r>
            <a:r>
              <a:rPr lang="en-GB" dirty="0"/>
              <a:t> and AoU data together, we see that there are 17 groups, including 8 that are founder populations based on the score.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ADD NUMBER OF TOTAL PARTICIPANTS</a:t>
            </a:r>
            <a:endParaRPr dirty="0"/>
          </a:p>
          <a:p>
            <a:pPr marL="0" lvl="0" indent="0" algn="l" rtl="0">
              <a:spcBef>
                <a:spcPts val="0"/>
              </a:spcBef>
              <a:spcAft>
                <a:spcPts val="0"/>
              </a:spcAft>
              <a:buNone/>
            </a:pPr>
            <a:r>
              <a:rPr lang="en-GB" dirty="0"/>
              <a:t>Two questions come to mind - the first is,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err="1"/>
              <a:t>Fst</a:t>
            </a:r>
            <a:r>
              <a:rPr lang="en-GB" dirty="0"/>
              <a:t> - explain that. Also, combining with </a:t>
            </a:r>
            <a:r>
              <a:rPr lang="en-GB" dirty="0" err="1"/>
              <a:t>BioMe</a:t>
            </a:r>
            <a:r>
              <a:rPr lang="en-GB" dirty="0"/>
              <a:t> data</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971f44df9a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971f44df9a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When we separate out the IBD scores for the individuals who live in each borough, in the AoU dataset, </a:t>
            </a:r>
            <a:r>
              <a:rPr lang="en-GB" dirty="0">
                <a:solidFill>
                  <a:schemeClr val="dk1"/>
                </a:solidFill>
              </a:rPr>
              <a:t>we see that 4 of these founder populations we identified throughout New York City. We also see </a:t>
            </a:r>
            <a:r>
              <a:rPr lang="en-GB" dirty="0"/>
              <a:t>there’s a very strong signal in the Bronx from this Garifuna group. </a:t>
            </a:r>
            <a:endParaRPr lang="en-GB" dirty="0">
              <a:solidFill>
                <a:schemeClr val="dk1"/>
              </a:solidFill>
            </a:endParaRPr>
          </a:p>
          <a:p>
            <a:pPr marL="0" lvl="0" indent="0" algn="l" rtl="0">
              <a:spcBef>
                <a:spcPts val="0"/>
              </a:spcBef>
              <a:spcAft>
                <a:spcPts val="0"/>
              </a:spcAft>
              <a:buNone/>
            </a:pPr>
            <a:endParaRPr lang="en-GB" dirty="0">
              <a:solidFill>
                <a:schemeClr val="dk1"/>
              </a:solidFill>
            </a:endParaRPr>
          </a:p>
          <a:p>
            <a:pPr marL="0" lvl="0" indent="0" algn="l" rtl="0">
              <a:spcBef>
                <a:spcPts val="0"/>
              </a:spcBef>
              <a:spcAft>
                <a:spcPts val="0"/>
              </a:spcAft>
              <a:buNone/>
            </a:pPr>
            <a:r>
              <a:rPr lang="en-GB" dirty="0">
                <a:solidFill>
                  <a:schemeClr val="dk1"/>
                </a:solidFill>
              </a:rPr>
              <a:t>have a strong presence in the Bronx, including Mexicans/central/south </a:t>
            </a:r>
            <a:r>
              <a:rPr lang="en-GB" dirty="0" err="1">
                <a:solidFill>
                  <a:schemeClr val="dk1"/>
                </a:solidFill>
              </a:rPr>
              <a:t>americans</a:t>
            </a:r>
            <a:r>
              <a:rPr lang="en-GB" dirty="0">
                <a:solidFill>
                  <a:schemeClr val="dk1"/>
                </a:solidFill>
              </a:rPr>
              <a:t>, </a:t>
            </a:r>
            <a:r>
              <a:rPr lang="en-GB" dirty="0" err="1">
                <a:solidFill>
                  <a:schemeClr val="dk1"/>
                </a:solidFill>
              </a:rPr>
              <a:t>ashkenazi</a:t>
            </a:r>
            <a:r>
              <a:rPr lang="en-GB" dirty="0">
                <a:solidFill>
                  <a:schemeClr val="dk1"/>
                </a:solidFill>
              </a:rPr>
              <a:t> </a:t>
            </a:r>
            <a:r>
              <a:rPr lang="en-GB" dirty="0" err="1">
                <a:solidFill>
                  <a:schemeClr val="dk1"/>
                </a:solidFill>
              </a:rPr>
              <a:t>jewish</a:t>
            </a:r>
            <a:r>
              <a:rPr lang="en-GB" dirty="0">
                <a:solidFill>
                  <a:schemeClr val="dk1"/>
                </a:solidFill>
              </a:rPr>
              <a:t>, </a:t>
            </a:r>
            <a:r>
              <a:rPr lang="en-GB" dirty="0" err="1">
                <a:solidFill>
                  <a:schemeClr val="dk1"/>
                </a:solidFill>
              </a:rPr>
              <a:t>puerto</a:t>
            </a:r>
            <a:r>
              <a:rPr lang="en-GB" dirty="0">
                <a:solidFill>
                  <a:schemeClr val="dk1"/>
                </a:solidFill>
              </a:rPr>
              <a:t> </a:t>
            </a:r>
            <a:r>
              <a:rPr lang="en-GB" dirty="0" err="1">
                <a:solidFill>
                  <a:schemeClr val="dk1"/>
                </a:solidFill>
              </a:rPr>
              <a:t>rican</a:t>
            </a:r>
            <a:r>
              <a:rPr lang="en-GB" dirty="0">
                <a:solidFill>
                  <a:schemeClr val="dk1"/>
                </a:solidFill>
              </a:rPr>
              <a:t>, and Garifuna. Garifuna in particular, you don’t see a signal except in the Bronx.</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971f44df9a_0_1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971f44df9a_0_1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50" dirty="0">
                <a:solidFill>
                  <a:srgbClr val="202122"/>
                </a:solidFill>
                <a:highlight>
                  <a:schemeClr val="lt1"/>
                </a:highlight>
              </a:rPr>
              <a:t>Who are the Garifuna? This image was AI generated, but factual. The Garifuna are the descendants of indigenous </a:t>
            </a:r>
            <a:r>
              <a:rPr lang="en-GB" sz="1050" dirty="0">
                <a:solidFill>
                  <a:srgbClr val="3366CC"/>
                </a:solidFill>
                <a:highlight>
                  <a:schemeClr val="lt1"/>
                </a:highlight>
                <a:uFill>
                  <a:noFill/>
                </a:uFill>
                <a:hlinkClick r:id="rId3">
                  <a:extLst>
                    <a:ext uri="{A12FA001-AC4F-418D-AE19-62706E023703}">
                      <ahyp:hlinkClr xmlns:ahyp="http://schemas.microsoft.com/office/drawing/2018/hyperlinkcolor" val="tx"/>
                    </a:ext>
                  </a:extLst>
                </a:hlinkClick>
              </a:rPr>
              <a:t>Arawak</a:t>
            </a:r>
            <a:r>
              <a:rPr lang="en-GB" sz="1050" dirty="0">
                <a:solidFill>
                  <a:srgbClr val="202122"/>
                </a:solidFill>
                <a:highlight>
                  <a:schemeClr val="lt1"/>
                </a:highlight>
              </a:rPr>
              <a:t>, </a:t>
            </a:r>
            <a:r>
              <a:rPr lang="en-GB" sz="1050" dirty="0">
                <a:solidFill>
                  <a:srgbClr val="3366CC"/>
                </a:solidFill>
                <a:highlight>
                  <a:schemeClr val="lt1"/>
                </a:highlight>
                <a:uFill>
                  <a:noFill/>
                </a:uFill>
                <a:hlinkClick r:id="rId4">
                  <a:extLst>
                    <a:ext uri="{A12FA001-AC4F-418D-AE19-62706E023703}">
                      <ahyp:hlinkClr xmlns:ahyp="http://schemas.microsoft.com/office/drawing/2018/hyperlinkcolor" val="tx"/>
                    </a:ext>
                  </a:extLst>
                </a:hlinkClick>
              </a:rPr>
              <a:t>Kalinago</a:t>
            </a:r>
            <a:r>
              <a:rPr lang="en-GB" sz="1050" dirty="0">
                <a:solidFill>
                  <a:srgbClr val="202122"/>
                </a:solidFill>
                <a:highlight>
                  <a:schemeClr val="lt1"/>
                </a:highlight>
              </a:rPr>
              <a:t> (Island Carib), and escaped </a:t>
            </a:r>
            <a:r>
              <a:rPr lang="en-GB" sz="1050" dirty="0">
                <a:solidFill>
                  <a:srgbClr val="3366CC"/>
                </a:solidFill>
                <a:highlight>
                  <a:schemeClr val="lt1"/>
                </a:highlight>
                <a:uFill>
                  <a:noFill/>
                </a:uFill>
                <a:hlinkClick r:id="rId5">
                  <a:extLst>
                    <a:ext uri="{A12FA001-AC4F-418D-AE19-62706E023703}">
                      <ahyp:hlinkClr xmlns:ahyp="http://schemas.microsoft.com/office/drawing/2018/hyperlinkcolor" val="tx"/>
                    </a:ext>
                  </a:extLst>
                </a:hlinkClick>
              </a:rPr>
              <a:t>Afro-Caribbean people</a:t>
            </a:r>
            <a:r>
              <a:rPr lang="en-GB" sz="1050" dirty="0">
                <a:solidFill>
                  <a:srgbClr val="202122"/>
                </a:solidFill>
                <a:highlight>
                  <a:schemeClr val="lt1"/>
                </a:highlight>
                <a:uFill>
                  <a:noFill/>
                </a:uFill>
              </a:rPr>
              <a:t> who lived in the island of St. Vincent from 1630s onwards. </a:t>
            </a:r>
            <a:r>
              <a:rPr lang="en-GB" sz="1050" dirty="0">
                <a:solidFill>
                  <a:srgbClr val="202122"/>
                </a:solidFill>
                <a:highlight>
                  <a:schemeClr val="lt1"/>
                </a:highlight>
              </a:rPr>
              <a:t> In 1797, the British exiled them to coastal Honduras, Guatemala and Belize, where they reside today. During this process, an estimated 80% of this group were decimated, constraining the group to only 2000. Today, their largest diaspora outside coastal central America is New York where an estimated 250,000 Garifuna live, concentrated in the Bronx. They are the only group that continues to speak a native </a:t>
            </a:r>
            <a:r>
              <a:rPr lang="en-GB" sz="1050" dirty="0" err="1">
                <a:solidFill>
                  <a:srgbClr val="202122"/>
                </a:solidFill>
                <a:highlight>
                  <a:schemeClr val="lt1"/>
                </a:highlight>
              </a:rPr>
              <a:t>caribbean</a:t>
            </a:r>
            <a:r>
              <a:rPr lang="en-GB" sz="1050" dirty="0">
                <a:solidFill>
                  <a:srgbClr val="202122"/>
                </a:solidFill>
                <a:highlight>
                  <a:schemeClr val="lt1"/>
                </a:highlight>
              </a:rPr>
              <a:t> language, and are a largely understudied founder population. </a:t>
            </a:r>
          </a:p>
          <a:p>
            <a:pPr marL="0" lvl="0" indent="0" algn="l" rtl="0">
              <a:spcBef>
                <a:spcPts val="0"/>
              </a:spcBef>
              <a:spcAft>
                <a:spcPts val="0"/>
              </a:spcAft>
              <a:buNone/>
            </a:pPr>
            <a:endParaRPr lang="en-GB" sz="1050" dirty="0">
              <a:solidFill>
                <a:srgbClr val="202122"/>
              </a:solidFill>
              <a:highlight>
                <a:schemeClr val="lt1"/>
              </a:highlight>
            </a:endParaRPr>
          </a:p>
          <a:p>
            <a:pPr marL="0" lvl="0" indent="0" algn="l" rtl="0">
              <a:spcBef>
                <a:spcPts val="0"/>
              </a:spcBef>
              <a:spcAft>
                <a:spcPts val="0"/>
              </a:spcAft>
              <a:buNone/>
            </a:pPr>
            <a:r>
              <a:rPr lang="en-GB" sz="1050" dirty="0">
                <a:solidFill>
                  <a:srgbClr val="202122"/>
                </a:solidFill>
                <a:highlight>
                  <a:schemeClr val="lt1"/>
                </a:highlight>
              </a:rPr>
              <a:t>The founding population of the Central American diaspora, estimated at 2,500 to 5,000 persons, were transplanted to the Central American coast from the </a:t>
            </a:r>
            <a:r>
              <a:rPr lang="en-GB" sz="1050" dirty="0">
                <a:solidFill>
                  <a:srgbClr val="3366CC"/>
                </a:solidFill>
                <a:highlight>
                  <a:schemeClr val="lt1"/>
                </a:highlight>
                <a:uFill>
                  <a:noFill/>
                </a:uFill>
                <a:hlinkClick r:id="rId6">
                  <a:extLst>
                    <a:ext uri="{A12FA001-AC4F-418D-AE19-62706E023703}">
                      <ahyp:hlinkClr xmlns:ahyp="http://schemas.microsoft.com/office/drawing/2018/hyperlinkcolor" val="tx"/>
                    </a:ext>
                  </a:extLst>
                </a:hlinkClick>
              </a:rPr>
              <a:t>Commonwealth Caribbean</a:t>
            </a:r>
            <a:r>
              <a:rPr lang="en-GB" sz="1050" dirty="0">
                <a:solidFill>
                  <a:srgbClr val="202122"/>
                </a:solidFill>
                <a:highlight>
                  <a:schemeClr val="lt1"/>
                </a:highlight>
              </a:rPr>
              <a:t> island of Saint Vincent from 1635. They are now mixed race “Black Caribs”. They were never re-enslaved, and that allowed them to maintain their distinct culture and language, even after they were exiled to coastal Central America, in Honduras, in the 18th century and then moved to Belize .</a:t>
            </a:r>
            <a:endParaRPr sz="1050" dirty="0">
              <a:solidFill>
                <a:srgbClr val="202122"/>
              </a:solidFill>
              <a:highlight>
                <a:schemeClr val="lt1"/>
              </a:highlight>
            </a:endParaRPr>
          </a:p>
          <a:p>
            <a:pPr marL="0" lvl="0" indent="0" algn="l" rtl="0">
              <a:spcBef>
                <a:spcPts val="0"/>
              </a:spcBef>
              <a:spcAft>
                <a:spcPts val="0"/>
              </a:spcAft>
              <a:buNone/>
            </a:pPr>
            <a:endParaRPr sz="1050" dirty="0">
              <a:solidFill>
                <a:srgbClr val="202122"/>
              </a:solidFill>
              <a:highlight>
                <a:schemeClr val="lt1"/>
              </a:highlight>
            </a:endParaRPr>
          </a:p>
          <a:p>
            <a:pPr marL="0" lvl="0" indent="0" algn="l" rtl="0">
              <a:spcBef>
                <a:spcPts val="0"/>
              </a:spcBef>
              <a:spcAft>
                <a:spcPts val="0"/>
              </a:spcAft>
              <a:buClr>
                <a:schemeClr val="dk1"/>
              </a:buClr>
              <a:buSzPts val="1100"/>
              <a:buFont typeface="Arial"/>
              <a:buNone/>
            </a:pPr>
            <a:r>
              <a:rPr lang="en-GB" dirty="0">
                <a:solidFill>
                  <a:schemeClr val="dk1"/>
                </a:solidFill>
              </a:rPr>
              <a:t>enslaved people from West Africa, married indigenous local Arawak and Kalinago (Island Carib) and then became the Garifuna group. </a:t>
            </a:r>
            <a:endParaRPr sz="1050" dirty="0">
              <a:solidFill>
                <a:srgbClr val="202122"/>
              </a:solidFill>
              <a:highlight>
                <a:schemeClr val="lt1"/>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971f44df9a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971f44df9a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50" dirty="0">
                <a:solidFill>
                  <a:srgbClr val="202122"/>
                </a:solidFill>
                <a:highlight>
                  <a:schemeClr val="lt1"/>
                </a:highlight>
              </a:rPr>
              <a:t>Here’s where rare disease comes into play. We took variants catalogued in the </a:t>
            </a:r>
            <a:r>
              <a:rPr lang="en-GB" sz="1050" dirty="0" err="1">
                <a:solidFill>
                  <a:srgbClr val="202122"/>
                </a:solidFill>
                <a:highlight>
                  <a:schemeClr val="lt1"/>
                </a:highlight>
              </a:rPr>
              <a:t>clinvar</a:t>
            </a:r>
            <a:r>
              <a:rPr lang="en-GB" sz="1050" dirty="0">
                <a:solidFill>
                  <a:srgbClr val="202122"/>
                </a:solidFill>
                <a:highlight>
                  <a:schemeClr val="lt1"/>
                </a:highlight>
              </a:rPr>
              <a:t> database, and looked at the frequencies of the pathogenic variants in our groups.</a:t>
            </a:r>
            <a:endParaRPr sz="1050" dirty="0">
              <a:solidFill>
                <a:srgbClr val="202122"/>
              </a:solidFill>
              <a:highlight>
                <a:schemeClr val="lt1"/>
              </a:highlight>
            </a:endParaRPr>
          </a:p>
          <a:p>
            <a:pPr marL="0" lvl="0" indent="0" algn="l" rtl="0">
              <a:spcBef>
                <a:spcPts val="0"/>
              </a:spcBef>
              <a:spcAft>
                <a:spcPts val="0"/>
              </a:spcAft>
              <a:buNone/>
            </a:pPr>
            <a:endParaRPr sz="1050" dirty="0">
              <a:solidFill>
                <a:srgbClr val="202122"/>
              </a:solidFill>
              <a:highlight>
                <a:schemeClr val="lt1"/>
              </a:highlight>
            </a:endParaRPr>
          </a:p>
          <a:p>
            <a:pPr marL="0" lvl="0" indent="0" algn="l" rtl="0">
              <a:spcBef>
                <a:spcPts val="0"/>
              </a:spcBef>
              <a:spcAft>
                <a:spcPts val="0"/>
              </a:spcAft>
              <a:buNone/>
            </a:pPr>
            <a:r>
              <a:rPr lang="en-GB" sz="1200" dirty="0">
                <a:solidFill>
                  <a:srgbClr val="4D5156"/>
                </a:solidFill>
                <a:highlight>
                  <a:srgbClr val="FFFFFF"/>
                </a:highlight>
                <a:latin typeface="Roboto"/>
                <a:ea typeface="Roboto"/>
                <a:cs typeface="Roboto"/>
                <a:sym typeface="Roboto"/>
              </a:rPr>
              <a:t>The </a:t>
            </a:r>
            <a:r>
              <a:rPr lang="en-GB" sz="1200" dirty="0" err="1">
                <a:solidFill>
                  <a:srgbClr val="4D5156"/>
                </a:solidFill>
                <a:highlight>
                  <a:srgbClr val="FFFFFF"/>
                </a:highlight>
                <a:latin typeface="Roboto"/>
                <a:ea typeface="Roboto"/>
                <a:cs typeface="Roboto"/>
                <a:sym typeface="Roboto"/>
              </a:rPr>
              <a:t>ClinVar</a:t>
            </a:r>
            <a:r>
              <a:rPr lang="en-GB" sz="1200" dirty="0">
                <a:solidFill>
                  <a:srgbClr val="4D5156"/>
                </a:solidFill>
                <a:highlight>
                  <a:srgbClr val="FFFFFF"/>
                </a:highlight>
                <a:latin typeface="Roboto"/>
                <a:ea typeface="Roboto"/>
                <a:cs typeface="Roboto"/>
                <a:sym typeface="Roboto"/>
              </a:rPr>
              <a:t> database is a freely accessible, public archive of the reports of </a:t>
            </a:r>
            <a:r>
              <a:rPr lang="en-GB" sz="1000" dirty="0">
                <a:solidFill>
                  <a:schemeClr val="dk1"/>
                </a:solidFill>
                <a:highlight>
                  <a:schemeClr val="lt1"/>
                </a:highlight>
              </a:rPr>
              <a:t>relationships among human variations and phenotypes.</a:t>
            </a:r>
            <a:r>
              <a:rPr lang="en-GB" sz="1200" dirty="0">
                <a:solidFill>
                  <a:srgbClr val="4D5156"/>
                </a:solidFill>
                <a:highlight>
                  <a:srgbClr val="FFFFFF"/>
                </a:highlight>
                <a:latin typeface="Roboto"/>
                <a:ea typeface="Roboto"/>
                <a:cs typeface="Roboto"/>
                <a:sym typeface="Roboto"/>
              </a:rPr>
              <a:t> Specifically, the NCBI archives and </a:t>
            </a:r>
            <a:r>
              <a:rPr lang="en-GB" sz="1200" dirty="0">
                <a:solidFill>
                  <a:srgbClr val="040C28"/>
                </a:solidFill>
                <a:latin typeface="Roboto"/>
                <a:ea typeface="Roboto"/>
                <a:cs typeface="Roboto"/>
                <a:sym typeface="Roboto"/>
              </a:rPr>
              <a:t>aggregates submitted interpretations of the clinical and/or functional significance of variants for specified conditions, with opportunities to provide the supporting evidence</a:t>
            </a:r>
            <a:r>
              <a:rPr lang="en-GB" sz="1200" dirty="0">
                <a:solidFill>
                  <a:srgbClr val="4D5156"/>
                </a:solidFill>
                <a:highlight>
                  <a:srgbClr val="FFFFFF"/>
                </a:highlight>
                <a:latin typeface="Roboto"/>
                <a:ea typeface="Roboto"/>
                <a:cs typeface="Roboto"/>
                <a:sym typeface="Roboto"/>
              </a:rPr>
              <a:t>. We filtered a subset of the variants reported to be “Pathogenic or Likely Pathogenic” by clinical sequencing, so very likely to be truly damaging,  that had a high genotype rate in our dataset and appeared more than once.</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971f44df9a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971f44df9a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dk1"/>
                </a:solidFill>
              </a:rPr>
              <a:t>We were reassured to find well known enrichment of pathogenic variants in our well-studied founder groups, Ashkenazi Jewish and Puerto Ricans.  We also found a few new ones!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GB" dirty="0">
                <a:solidFill>
                  <a:schemeClr val="dk1"/>
                </a:solidFill>
              </a:rPr>
              <a:t>We looked for frequency differences in known pathogenic variants between our founder populations. For example, in the Ashkenazi Jewish population, we were able to identify most of the well-studied founder variants, like those underlying Cystic fibrosis disease, Factor 11 deficiency, BRCA1 mutations. Similarly, we identified known founder effects in Puerto Ricans, too, like variants underlying Hermanski-</a:t>
            </a:r>
            <a:r>
              <a:rPr lang="en-GB" dirty="0" err="1">
                <a:solidFill>
                  <a:schemeClr val="dk1"/>
                </a:solidFill>
              </a:rPr>
              <a:t>Pudlak</a:t>
            </a:r>
            <a:r>
              <a:rPr lang="en-GB" dirty="0">
                <a:solidFill>
                  <a:schemeClr val="dk1"/>
                </a:solidFill>
              </a:rPr>
              <a:t>, Steele syndromes. However, we also discovered new founder effects, like the KTF18 variant in Ashkenazi Jews for </a:t>
            </a:r>
            <a:r>
              <a:rPr lang="en-GB" dirty="0" err="1">
                <a:solidFill>
                  <a:schemeClr val="dk1"/>
                </a:solidFill>
              </a:rPr>
              <a:t>crypotgenic</a:t>
            </a:r>
            <a:r>
              <a:rPr lang="en-GB" dirty="0">
                <a:solidFill>
                  <a:schemeClr val="dk1"/>
                </a:solidFill>
              </a:rPr>
              <a:t> cirrhosis in Ashkenazi Jews, and the RSPH4A variant for primary ciliary dyskinesia in Puerto Ricans.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We also want to note that although we detected known variants, in total we found no major variation in the number of P/LP variants across populations. We therefore emphasize how pathogenic variants occur in everyone, regardless of demographic categorization or genetic ancestry</a:t>
            </a:r>
            <a:endParaRPr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971f44df9a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971f44df9a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For groups that are under studied , everything we found was new. </a:t>
            </a:r>
            <a:endParaRPr/>
          </a:p>
          <a:p>
            <a:pPr marL="0" lvl="0" indent="0" algn="l" rtl="0">
              <a:spcBef>
                <a:spcPts val="0"/>
              </a:spcBef>
              <a:spcAft>
                <a:spcPts val="0"/>
              </a:spcAft>
              <a:buNone/>
            </a:pPr>
            <a:endParaRPr/>
          </a:p>
          <a:p>
            <a:pPr marL="0" lvl="0" indent="0" algn="l" rtl="0">
              <a:spcBef>
                <a:spcPts val="0"/>
              </a:spcBef>
              <a:spcAft>
                <a:spcPts val="0"/>
              </a:spcAft>
              <a:buNone/>
            </a:pPr>
            <a:r>
              <a:rPr lang="en-GB"/>
              <a:t>Similarly, we identified previously unreported founder effects for the Garifuna, which are not a recognized founder group. There are 25 of these variants that exceeded the Tier 3 allele frequency threshold for inclusion into a prenatal screening panel. Garifuna, we known to be admixed, and similarly, their variants come from different ancestral backgrounds.</a:t>
            </a:r>
            <a:endParaRPr/>
          </a:p>
          <a:p>
            <a:pPr marL="0" lvl="0" indent="0" algn="l" rtl="0">
              <a:spcBef>
                <a:spcPts val="0"/>
              </a:spcBef>
              <a:spcAft>
                <a:spcPts val="0"/>
              </a:spcAft>
              <a:buNone/>
            </a:pPr>
            <a:endParaRPr/>
          </a:p>
          <a:p>
            <a:pPr marL="0" lvl="0" indent="0" algn="l" rtl="0">
              <a:spcBef>
                <a:spcPts val="0"/>
              </a:spcBef>
              <a:spcAft>
                <a:spcPts val="0"/>
              </a:spcAft>
              <a:buNone/>
            </a:pPr>
            <a:r>
              <a:rPr lang="en-GB"/>
              <a:t>These include variants 25 new variants exceeded the Tier 3 allele frequency (1/200) threshold for inclusion into a prenatal screening panel., including ones in established founder groups (like AJ) but new founder groups that are not ACMG recognized - Garifuna, Bukhariam Jewish for example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971f44df9a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971f44df9a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err="1"/>
              <a:t>Hcm</a:t>
            </a:r>
            <a:r>
              <a:rPr lang="en-GB" dirty="0"/>
              <a:t> - autosomal dominant</a:t>
            </a:r>
          </a:p>
          <a:p>
            <a:pPr marL="0" lvl="0" indent="0" algn="l" rtl="0">
              <a:spcBef>
                <a:spcPts val="0"/>
              </a:spcBef>
              <a:spcAft>
                <a:spcPts val="0"/>
              </a:spcAft>
              <a:buNone/>
            </a:pPr>
            <a:r>
              <a:rPr lang="en-GB" dirty="0"/>
              <a:t>now in Garifuna everything we found was new. I'd like to pay attention to this variant in particular, which is responsible for an autosomal dominant form of HCM, and is known to be highly penetrant. it is a rare disease, but in this group, nearly 1 in 20 carry it. Given 150-200k Garifuna live in the Bronx, we are looking at nearly 10,000 people in the Bronx alone who would be at risk. This is no longer just a rare disease. It is a rare disease that is now common within our health system. We're closing the therapeutic loop by involving NYCRD physicians to screen for and treat this disease.</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971f44df9a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971f44df9a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solidFill>
                  <a:schemeClr val="dk1"/>
                </a:solidFill>
              </a:rPr>
              <a:t>There is an incredibly strong community engagement component to this program as well, when we are working with understudied founder populations and discovering new enrichments of rare diseases that were previously unknown. Our publications are done in partnership with community leaders from each group, with co-authorship. They also play an active role in helping increase awareness of the conditions in their community, co-designing messages to increase trust-building between researchers, providers and the community. </a:t>
            </a:r>
          </a:p>
          <a:p>
            <a:pPr marL="0" lvl="0" indent="0" algn="l" rtl="0">
              <a:lnSpc>
                <a:spcPct val="115000"/>
              </a:lnSpc>
              <a:spcBef>
                <a:spcPts val="0"/>
              </a:spcBef>
              <a:spcAft>
                <a:spcPts val="0"/>
              </a:spcAft>
              <a:buClr>
                <a:schemeClr val="dk1"/>
              </a:buClr>
              <a:buSzPts val="1100"/>
              <a:buFont typeface="Arial"/>
              <a:buNone/>
            </a:pPr>
            <a:endParaRPr lang="en-GB"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lang="en-GB"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dirty="0">
                <a:solidFill>
                  <a:schemeClr val="dk1"/>
                </a:solidFill>
              </a:rPr>
              <a:t>We have to balance the value of identifying a genetic disease risk in a community with the risk of stigmatizing that group</a:t>
            </a:r>
            <a:r>
              <a:rPr lang="en-GB" sz="1000" dirty="0">
                <a:solidFill>
                  <a:srgbClr val="0000FF"/>
                </a:solidFill>
                <a:latin typeface="Courier New"/>
                <a:ea typeface="Courier New"/>
                <a:cs typeface="Courier New"/>
                <a:sym typeface="Courier New"/>
              </a:rPr>
              <a:t>. </a:t>
            </a:r>
            <a:r>
              <a:rPr lang="en-GB" dirty="0">
                <a:solidFill>
                  <a:schemeClr val="dk1"/>
                </a:solidFill>
              </a:rPr>
              <a:t>The AoU Research Program notes this potential for biased interpretation promoting negative stereotypes. We collaborated with researchers and community leaders who are invested in healthcare outcomes in their communities to address the diverse concerns and needs of each community.</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971f44df9a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971f44df9a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Just to give a bit of a teaser, we have now expanded this analysis to participants across the USA, identifying 58 populations, and enrichments of rare disease risks in these communities. Stay tuned!</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971f44df9a_0_1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971f44df9a_0_1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Just to summarize how biobanks have helped us in rare disease research. they have allowed us to expand from family-based to population-based rare disease risks, and also underscored the necessity of community partnerships</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d5025a3fbb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d5025a3fb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You all know that rare diseases have an incredible economic impact, and there are equally large economic incentives to pursue early diagnosis. </a:t>
            </a:r>
            <a:endParaRPr/>
          </a:p>
          <a:p>
            <a:pPr marL="0" lvl="0" indent="0" algn="l" rtl="0">
              <a:lnSpc>
                <a:spcPct val="115000"/>
              </a:lnSpc>
              <a:spcBef>
                <a:spcPts val="1200"/>
              </a:spcBef>
              <a:spcAft>
                <a:spcPts val="0"/>
              </a:spcAft>
              <a:buClr>
                <a:schemeClr val="dk1"/>
              </a:buClr>
              <a:buSzPts val="1100"/>
              <a:buFont typeface="Arial"/>
              <a:buNone/>
            </a:pPr>
            <a:r>
              <a:rPr lang="en-GB" u="sng">
                <a:solidFill>
                  <a:schemeClr val="hlink"/>
                </a:solidFill>
                <a:hlinkClick r:id="rId3"/>
              </a:rPr>
              <a:t>https://www.sciencedirect.com/science/article/pii/S295000872400019X</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GB">
                <a:solidFill>
                  <a:schemeClr val="dk1"/>
                </a:solidFill>
              </a:rPr>
              <a:t>8000 rare diseases</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971f44df9a_0_3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971f44df9a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971f44df9a_0_1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971f44df9a_0_1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research I presented here and elsewhere could not be done without my many collaborators some of whom are listed here, and others sprinkled throughout my talk, and I'd also like to thank my funding sources, mostly NIH</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971f44df9a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971f44df9a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According to legend, in 1635 or 1675 a slave ship shipwrecked off the coast of the tiny island of St. Vincent. The survivors of that shipwreck, enslaved people from West Africa, married indigenous local Arawak and Kalinago (Island Carib) and then became the Garifuna group. </a:t>
            </a:r>
            <a:r>
              <a:rPr lang="en-GB" sz="1050">
                <a:solidFill>
                  <a:srgbClr val="202122"/>
                </a:solidFill>
                <a:highlight>
                  <a:schemeClr val="lt1"/>
                </a:highlight>
              </a:rPr>
              <a:t>They are now mixed race “Black Caribs”. They were never re-enslaved, and that allowed them to maintain their distinct culture and language, even after they were exiled to coastal Central America, in Honduras, in the 18th century and then moved to Belize. They are now settled throughout coastal central america.</a:t>
            </a:r>
            <a:endParaRPr sz="1500">
              <a:solidFill>
                <a:srgbClr val="040C28"/>
              </a:solidFill>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https://carriacou.biz/caribs-garifuna/</a:t>
            </a:r>
            <a:endParaRPr/>
          </a:p>
          <a:p>
            <a:pPr marL="0" lvl="0" indent="0" algn="l" rtl="0">
              <a:spcBef>
                <a:spcPts val="0"/>
              </a:spcBef>
              <a:spcAft>
                <a:spcPts val="0"/>
              </a:spcAft>
              <a:buNone/>
            </a:pPr>
            <a:endParaRPr/>
          </a:p>
          <a:p>
            <a:pPr marL="0" lvl="0" indent="0" algn="l" rtl="0">
              <a:spcBef>
                <a:spcPts val="0"/>
              </a:spcBef>
              <a:spcAft>
                <a:spcPts val="0"/>
              </a:spcAft>
              <a:buNone/>
            </a:pPr>
            <a:r>
              <a:rPr lang="en-GB" sz="1050">
                <a:solidFill>
                  <a:srgbClr val="202122"/>
                </a:solidFill>
                <a:highlight>
                  <a:schemeClr val="lt1"/>
                </a:highlight>
              </a:rPr>
              <a:t>The Garifuna are the descendants of indigenous </a:t>
            </a:r>
            <a:r>
              <a:rPr lang="en-GB" sz="1050">
                <a:solidFill>
                  <a:srgbClr val="3366CC"/>
                </a:solidFill>
                <a:highlight>
                  <a:schemeClr val="lt1"/>
                </a:highlight>
                <a:uFill>
                  <a:noFill/>
                </a:uFill>
                <a:hlinkClick r:id="rId3">
                  <a:extLst>
                    <a:ext uri="{A12FA001-AC4F-418D-AE19-62706E023703}">
                      <ahyp:hlinkClr xmlns:ahyp="http://schemas.microsoft.com/office/drawing/2018/hyperlinkcolor" val="tx"/>
                    </a:ext>
                  </a:extLst>
                </a:hlinkClick>
              </a:rPr>
              <a:t>Arawak</a:t>
            </a:r>
            <a:r>
              <a:rPr lang="en-GB" sz="1050">
                <a:solidFill>
                  <a:srgbClr val="202122"/>
                </a:solidFill>
                <a:highlight>
                  <a:schemeClr val="lt1"/>
                </a:highlight>
              </a:rPr>
              <a:t>, </a:t>
            </a:r>
            <a:r>
              <a:rPr lang="en-GB" sz="1050">
                <a:solidFill>
                  <a:srgbClr val="3366CC"/>
                </a:solidFill>
                <a:highlight>
                  <a:schemeClr val="lt1"/>
                </a:highlight>
                <a:uFill>
                  <a:noFill/>
                </a:uFill>
                <a:hlinkClick r:id="rId4">
                  <a:extLst>
                    <a:ext uri="{A12FA001-AC4F-418D-AE19-62706E023703}">
                      <ahyp:hlinkClr xmlns:ahyp="http://schemas.microsoft.com/office/drawing/2018/hyperlinkcolor" val="tx"/>
                    </a:ext>
                  </a:extLst>
                </a:hlinkClick>
              </a:rPr>
              <a:t>Kalinago</a:t>
            </a:r>
            <a:r>
              <a:rPr lang="en-GB" sz="1050">
                <a:solidFill>
                  <a:srgbClr val="202122"/>
                </a:solidFill>
                <a:highlight>
                  <a:schemeClr val="lt1"/>
                </a:highlight>
              </a:rPr>
              <a:t> (Island Carib), and </a:t>
            </a:r>
            <a:r>
              <a:rPr lang="en-GB" sz="1050">
                <a:solidFill>
                  <a:srgbClr val="3366CC"/>
                </a:solidFill>
                <a:highlight>
                  <a:schemeClr val="lt1"/>
                </a:highlight>
                <a:uFill>
                  <a:noFill/>
                </a:uFill>
                <a:hlinkClick r:id="rId5">
                  <a:extLst>
                    <a:ext uri="{A12FA001-AC4F-418D-AE19-62706E023703}">
                      <ahyp:hlinkClr xmlns:ahyp="http://schemas.microsoft.com/office/drawing/2018/hyperlinkcolor" val="tx"/>
                    </a:ext>
                  </a:extLst>
                </a:hlinkClick>
              </a:rPr>
              <a:t>Afro-Caribbean people</a:t>
            </a:r>
            <a:r>
              <a:rPr lang="en-GB" sz="1050">
                <a:solidFill>
                  <a:srgbClr val="202122"/>
                </a:solidFill>
                <a:highlight>
                  <a:schemeClr val="lt1"/>
                </a:highlight>
              </a:rPr>
              <a:t>. The founding population of the Central American diaspora, estimated at 2,500 to 5,000 persons, were transplanted to the Central American coast from the </a:t>
            </a:r>
            <a:r>
              <a:rPr lang="en-GB" sz="1050">
                <a:solidFill>
                  <a:srgbClr val="3366CC"/>
                </a:solidFill>
                <a:highlight>
                  <a:schemeClr val="lt1"/>
                </a:highlight>
                <a:uFill>
                  <a:noFill/>
                </a:uFill>
                <a:hlinkClick r:id="rId6">
                  <a:extLst>
                    <a:ext uri="{A12FA001-AC4F-418D-AE19-62706E023703}">
                      <ahyp:hlinkClr xmlns:ahyp="http://schemas.microsoft.com/office/drawing/2018/hyperlinkcolor" val="tx"/>
                    </a:ext>
                  </a:extLst>
                </a:hlinkClick>
              </a:rPr>
              <a:t>Commonwealth Caribbean</a:t>
            </a:r>
            <a:r>
              <a:rPr lang="en-GB" sz="1050">
                <a:solidFill>
                  <a:srgbClr val="202122"/>
                </a:solidFill>
                <a:highlight>
                  <a:schemeClr val="lt1"/>
                </a:highlight>
              </a:rPr>
              <a:t> island of Saint Vincent from 1635. They are now mixed race “Black Caribs”. They were never re-enslaved, and that allowed them to maintain their distinct culture and language, even after they were exiled to coastal Central America, in Honduras, in the 18th century and then moved to Belize .</a:t>
            </a:r>
            <a:endParaRPr sz="1500">
              <a:solidFill>
                <a:srgbClr val="040C28"/>
              </a:solidFill>
              <a:latin typeface="Roboto"/>
              <a:ea typeface="Roboto"/>
              <a:cs typeface="Roboto"/>
              <a:sym typeface="Roboto"/>
            </a:endParaRPr>
          </a:p>
          <a:p>
            <a:pPr marL="0" lvl="0" indent="0" algn="l" rtl="0">
              <a:spcBef>
                <a:spcPts val="0"/>
              </a:spcBef>
              <a:spcAft>
                <a:spcPts val="0"/>
              </a:spcAft>
              <a:buNone/>
            </a:pPr>
            <a:endParaRPr sz="1500">
              <a:solidFill>
                <a:srgbClr val="040C28"/>
              </a:solidFill>
              <a:latin typeface="Roboto"/>
              <a:ea typeface="Roboto"/>
              <a:cs typeface="Roboto"/>
              <a:sym typeface="Roboto"/>
            </a:endParaRPr>
          </a:p>
          <a:p>
            <a:pPr marL="0" lvl="0" indent="0" algn="l" rtl="0">
              <a:spcBef>
                <a:spcPts val="0"/>
              </a:spcBef>
              <a:spcAft>
                <a:spcPts val="0"/>
              </a:spcAft>
              <a:buNone/>
            </a:pPr>
            <a:r>
              <a:rPr lang="en-GB">
                <a:solidFill>
                  <a:schemeClr val="dk1"/>
                </a:solidFill>
              </a:rPr>
              <a:t>Garifuna is an </a:t>
            </a:r>
            <a:r>
              <a:rPr lang="en-GB" u="sng">
                <a:solidFill>
                  <a:schemeClr val="hlink"/>
                </a:solidFill>
                <a:hlinkClick r:id="rId7"/>
              </a:rPr>
              <a:t>Arawakan</a:t>
            </a:r>
            <a:r>
              <a:rPr lang="en-GB">
                <a:solidFill>
                  <a:schemeClr val="dk1"/>
                </a:solidFill>
              </a:rPr>
              <a:t> language of Central America, spoken by more than 150,000 people in Honduras, Guatemala, Nicaragua and Belize. The Garifuna people are mixed-race (and frequently referred to as the Black Caribs)-- their community is said to have originated because Caribbean people attacking Spanish ships in the 1600's adopted the African slaves they freed. This alliance served both groups very well, as the Africans were never re-enslaved and the Garifuna are one of the few Carib peoples who have survived as a distinct culture and with their native language thriving.</a:t>
            </a:r>
            <a:endParaRPr sz="1050">
              <a:solidFill>
                <a:srgbClr val="202122"/>
              </a:solidFill>
              <a:highlight>
                <a:schemeClr val="lt1"/>
              </a:highligh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971f44df9a_0_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971f44df9a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The bronx is home to the largest Garifuna community in the United States.</a:t>
            </a:r>
            <a:endParaRPr>
              <a:solidFill>
                <a:schemeClr val="dk1"/>
              </a:solidFill>
            </a:endParaRPr>
          </a:p>
          <a:p>
            <a:pPr marL="0" lvl="0" indent="0" algn="l" rtl="0">
              <a:spcBef>
                <a:spcPts val="0"/>
              </a:spcBef>
              <a:spcAft>
                <a:spcPts val="0"/>
              </a:spcAft>
              <a:buNone/>
            </a:pPr>
            <a:r>
              <a:rPr lang="en-GB">
                <a:solidFill>
                  <a:schemeClr val="dk1"/>
                </a:solidFill>
              </a:rPr>
              <a:t>Maintain a distinct language that includes Arawak and Carib words. Distinct food, including this drink Gifiti, traditionally used as a herbal remedy, and their own language, including their own alphabet.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GB">
                <a:solidFill>
                  <a:schemeClr val="dk1"/>
                </a:solidFill>
              </a:rPr>
              <a:t>Garifuna word actually comes from the word “cassava”, and Garinagu, the plural of Garifuna, actually means “cassava people”</a:t>
            </a:r>
            <a:endParaRPr>
              <a:solidFill>
                <a:schemeClr val="dk1"/>
              </a:solidFill>
            </a:endParaRPr>
          </a:p>
          <a:p>
            <a:pPr marL="0" lvl="0" indent="0" algn="l" rtl="0">
              <a:spcBef>
                <a:spcPts val="0"/>
              </a:spcBef>
              <a:spcAft>
                <a:spcPts val="0"/>
              </a:spcAft>
              <a:buNone/>
            </a:pPr>
            <a:r>
              <a:rPr lang="en-GB">
                <a:solidFill>
                  <a:schemeClr val="dk1"/>
                </a:solidFill>
              </a:rPr>
              <a:t>http://www.native-languages.org/garifuna.htm</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971f44df9a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971f44df9a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GB" sz="1300" b="1">
                <a:solidFill>
                  <a:schemeClr val="dk1"/>
                </a:solidFill>
              </a:rPr>
              <a:t>Large-Scale Biobanks as Discovery Engines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GB" b="1">
                <a:solidFill>
                  <a:schemeClr val="dk1"/>
                </a:solidFill>
              </a:rPr>
              <a:t>Heading:</a:t>
            </a:r>
            <a:r>
              <a:rPr lang="en-GB">
                <a:solidFill>
                  <a:schemeClr val="dk1"/>
                </a:solidFill>
              </a:rPr>
              <a:t> The Power of the </a:t>
            </a:r>
            <a:r>
              <a:rPr lang="en-GB" i="1">
                <a:solidFill>
                  <a:schemeClr val="dk1"/>
                </a:solidFill>
              </a:rPr>
              <a:t>All of Us</a:t>
            </a:r>
            <a:r>
              <a:rPr lang="en-GB">
                <a:solidFill>
                  <a:schemeClr val="dk1"/>
                </a:solidFill>
              </a:rPr>
              <a:t> Research Program</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b="1">
                <a:solidFill>
                  <a:schemeClr val="dk1"/>
                </a:solidFill>
              </a:rPr>
              <a:t>Content:</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GB" b="1">
                <a:solidFill>
                  <a:schemeClr val="dk1"/>
                </a:solidFill>
              </a:rPr>
              <a:t>Diversity by Design:</a:t>
            </a:r>
            <a:r>
              <a:rPr lang="en-GB">
                <a:solidFill>
                  <a:schemeClr val="dk1"/>
                </a:solidFill>
              </a:rPr>
              <a:t> Unlike historical biobanks (90%+ European), </a:t>
            </a:r>
            <a:r>
              <a:rPr lang="en-GB" i="1">
                <a:solidFill>
                  <a:schemeClr val="dk1"/>
                </a:solidFill>
              </a:rPr>
              <a:t>All of Us</a:t>
            </a:r>
            <a:r>
              <a:rPr lang="en-GB">
                <a:solidFill>
                  <a:schemeClr val="dk1"/>
                </a:solidFill>
              </a:rPr>
              <a:t> prioritizes underrepresented communities.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b="1">
                <a:solidFill>
                  <a:schemeClr val="dk1"/>
                </a:solidFill>
              </a:rPr>
              <a:t>Beyond Common Disease:</a:t>
            </a:r>
            <a:r>
              <a:rPr lang="en-GB">
                <a:solidFill>
                  <a:schemeClr val="dk1"/>
                </a:solidFill>
              </a:rPr>
              <a:t> While often used for polygenic scores (common disease), biobanks are powerful tools for identifying "private" rare variants in specific ancestries.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b="1">
                <a:solidFill>
                  <a:schemeClr val="dk1"/>
                </a:solidFill>
              </a:rPr>
              <a:t>Insight:</a:t>
            </a:r>
            <a:r>
              <a:rPr lang="en-GB">
                <a:solidFill>
                  <a:schemeClr val="dk1"/>
                </a:solidFill>
              </a:rPr>
              <a:t> Large-scale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d5025a3fbb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d5025a3fbb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d5025a3fbb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d5025a3fb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992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E1835-A299-206A-D281-F53905FD9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B40BE9-1A80-B8EF-05B1-FE69C1599FA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9C86B7-E295-00DC-2384-0980AF2774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547AEF-2E29-8A93-2FB3-91E9170091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038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E1835-A299-206A-D281-F53905FD9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B40BE9-1A80-B8EF-05B1-FE69C1599FA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9C86B7-E295-00DC-2384-0980AF2774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547AEF-2E29-8A93-2FB3-91E9170091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019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d5025a3fbb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d5025a3fb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Traditionally, family-based studies have shown where rare genetic diseases may aggregate, facilitating these diagnoses. We also know that rare disease can be enriched at the founder population level, or when a group of individuals split off from a larger population, constraining the genetic diversity and altering the frequency of genetic variants such that variants that are otherwise rare become common in this group.</a:t>
            </a:r>
            <a:endParaRPr>
              <a:solidFill>
                <a:schemeClr val="dk1"/>
              </a:solidFill>
            </a:endParaRPr>
          </a:p>
          <a:p>
            <a:pPr marL="457200" lvl="0" indent="0" algn="l" rtl="0">
              <a:lnSpc>
                <a:spcPct val="115000"/>
              </a:lnSpc>
              <a:spcBef>
                <a:spcPts val="1200"/>
              </a:spcBef>
              <a:spcAft>
                <a:spcPts val="0"/>
              </a:spcAft>
              <a:buClr>
                <a:schemeClr val="dk1"/>
              </a:buClr>
              <a:buSzPts val="1100"/>
              <a:buFont typeface="Arial"/>
              <a:buNone/>
            </a:pPr>
            <a:r>
              <a:rPr lang="en-GB">
                <a:solidFill>
                  <a:schemeClr val="dk1"/>
                </a:solidFill>
              </a:rPr>
              <a:t>Rare diseases affect ~1 in 10 Americans, but individual variants are often "ultra-rare" in global databases (like gnomAD).</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GB" b="1">
                <a:solidFill>
                  <a:schemeClr val="dk1"/>
                </a:solidFill>
              </a:rPr>
              <a:t>The Founder Effect:</a:t>
            </a:r>
            <a:r>
              <a:rPr lang="en-GB">
                <a:solidFill>
                  <a:schemeClr val="dk1"/>
                </a:solidFill>
              </a:rPr>
              <a:t> In specific communities, a "founder" variant can drift to high frequency.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b="1">
                <a:solidFill>
                  <a:schemeClr val="dk1"/>
                </a:solidFill>
              </a:rPr>
              <a:t>Shift in Perspective:</a:t>
            </a:r>
            <a:r>
              <a:rPr lang="en-GB">
                <a:solidFill>
                  <a:schemeClr val="dk1"/>
                </a:solidFill>
              </a:rPr>
              <a:t> Moving from a "Global Average" to "Community-Specific" risk.</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b="1">
                <a:solidFill>
                  <a:schemeClr val="dk1"/>
                </a:solidFill>
              </a:rPr>
              <a:t>Take-home:</a:t>
            </a:r>
            <a:r>
              <a:rPr lang="en-GB">
                <a:solidFill>
                  <a:schemeClr val="dk1"/>
                </a:solidFill>
              </a:rPr>
              <a:t> Our definition of "rare" depends entirely on which population we are looking at.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i="1"/>
              <a:t>Alternative Single Slide Overview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992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992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910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B5312-5B68-3C85-FB00-B8E3FCF4C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AD2FF9-5188-7D95-F0A2-B2105A3DBF7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45AF26B-566C-19AD-3C21-21C1BA9071C9}"/>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DC86D0F2-02AE-3AA4-F5AD-6A56867850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07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A28A7-796B-04B8-56F0-DE6974FCEC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53E0A4-8B7D-BF21-4A04-0EC6432F5F0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4DCBD9F-F7A6-332F-4A0D-6F03684309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F93703AA-3017-5A1B-A411-60916D9CD6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484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40821-CF31-1DEF-0290-D5BF45EEF3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2072FD-9EA8-CC42-7215-DFCE002760B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47CCCE4-1256-DE89-C4CB-C88A2E9E40A4}"/>
              </a:ext>
            </a:extLst>
          </p:cNvPr>
          <p:cNvSpPr>
            <a:spLocks noGrp="1"/>
          </p:cNvSpPr>
          <p:nvPr>
            <p:ph type="body" idx="1"/>
          </p:nvPr>
        </p:nvSpPr>
        <p:spPr/>
        <p:txBody>
          <a:bodyPr/>
          <a:lstStyle/>
          <a:p>
            <a:r>
              <a:rPr lang="en-US"/>
              <a:t> </a:t>
            </a:r>
          </a:p>
        </p:txBody>
      </p:sp>
      <p:sp>
        <p:nvSpPr>
          <p:cNvPr id="4" name="Slide Number Placeholder 3">
            <a:extLst>
              <a:ext uri="{FF2B5EF4-FFF2-40B4-BE49-F238E27FC236}">
                <a16:creationId xmlns:a16="http://schemas.microsoft.com/office/drawing/2014/main" id="{F45C7A09-AB1A-B262-D999-20F41BC9DBF6}"/>
              </a:ext>
            </a:extLst>
          </p:cNvPr>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FB667E1-E601-4AAF-B95C-B25720D70A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780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C6031-2129-C079-AACD-ED9DED042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81637-A9FA-1CD3-A364-6D7E50A554E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CFABAF5-4F1C-59FF-CB6C-3790EE48EC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EF852A-02B0-9E65-F84A-6493D8CAB9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1401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1B46A-AAF2-FA6B-6CBA-4D736D6DDF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A2C522-5243-7850-238F-A91507498C1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213B5EE-4590-FFB7-81AD-CFAFDBCDCDDB}"/>
              </a:ext>
            </a:extLst>
          </p:cNvPr>
          <p:cNvSpPr>
            <a:spLocks noGrp="1"/>
          </p:cNvSpPr>
          <p:nvPr>
            <p:ph type="body" idx="1"/>
          </p:nvPr>
        </p:nvSpPr>
        <p:spPr/>
        <p:txBody>
          <a:bodyPr/>
          <a:lstStyle/>
          <a:p>
            <a:r>
              <a:rPr lang="en-US"/>
              <a:t>We expect Uni-Rare will have an impact on IRD research in several ways:</a:t>
            </a:r>
          </a:p>
          <a:p>
            <a:endParaRPr lang="en-US"/>
          </a:p>
          <a:p>
            <a:r>
              <a:rPr lang="en-US"/>
              <a:t>First - The </a:t>
            </a:r>
            <a:r>
              <a:rPr lang="en-US" b="1"/>
              <a:t>Registry’s</a:t>
            </a:r>
            <a:r>
              <a:rPr lang="en-US"/>
              <a:t> </a:t>
            </a:r>
            <a:r>
              <a:rPr lang="en-US" b="1"/>
              <a:t>cross-sectional data collection </a:t>
            </a:r>
            <a:r>
              <a:rPr lang="en-US"/>
              <a:t>will allow us to genetically and clinically characterize patients across hundreds of IRD genes.  This is a prospective, standardized data collection, so the data we obtain will be high quality and will also allow us to clinically evaluate correlation of structural and functional measures and how these measures are associated with things like duration of disease, and age of onset of first symptoms.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a:t>
            </a:r>
            <a:r>
              <a:rPr lang="en-US" b="1"/>
              <a:t>Registry</a:t>
            </a:r>
            <a:r>
              <a:rPr lang="en-US"/>
              <a:t> also serves as a </a:t>
            </a:r>
            <a:r>
              <a:rPr lang="en-US" b="1"/>
              <a:t>screening visit </a:t>
            </a:r>
            <a:r>
              <a:rPr lang="en-US" b="0"/>
              <a:t>for the </a:t>
            </a:r>
            <a:r>
              <a:rPr lang="en-US" b="1"/>
              <a:t>natural history study (NHS),</a:t>
            </a:r>
            <a:r>
              <a:rPr lang="en-US" b="0"/>
              <a:t> so patients will enroll into the NHS directly from the Registry once their gene is opened into the NHS.</a:t>
            </a:r>
          </a:p>
          <a:p>
            <a:endParaRPr lang="en-US" b="0"/>
          </a:p>
          <a:p>
            <a:r>
              <a:rPr lang="en-US" b="0"/>
              <a:t>The</a:t>
            </a:r>
            <a:r>
              <a:rPr lang="en-US" b="1"/>
              <a:t> NHS component </a:t>
            </a:r>
            <a:r>
              <a:rPr lang="en-US" b="0"/>
              <a:t>then</a:t>
            </a:r>
            <a:r>
              <a:rPr lang="en-US" b="1"/>
              <a:t> </a:t>
            </a:r>
            <a:r>
              <a:rPr lang="en-US" b="0"/>
              <a:t>serves as an </a:t>
            </a:r>
            <a:r>
              <a:rPr lang="en-US" b="1"/>
              <a:t>existing infrastructure </a:t>
            </a:r>
            <a:r>
              <a:rPr lang="en-US"/>
              <a:t>to efficiently roll out each gene as funding is available.  It </a:t>
            </a:r>
            <a:r>
              <a:rPr lang="en-US" sz="1600">
                <a:effectLst/>
                <a:latin typeface="Calibri" panose="020F0502020204030204" pitchFamily="34" charset="0"/>
                <a:ea typeface="Calibri" panose="020F0502020204030204" pitchFamily="34" charset="0"/>
                <a:cs typeface="Times New Roman" panose="02020603050405020304" pitchFamily="18" charset="0"/>
              </a:rPr>
              <a:t>will eliminate repetitive processes like certification, training, regulatory approval, contract agreements, and ultimately reduce costs and accelerate timelines for the natural history studies.     </a:t>
            </a:r>
          </a:p>
          <a:p>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r>
              <a:rPr lang="en-US" sz="1600">
                <a:effectLst/>
                <a:latin typeface="Calibri" panose="020F0502020204030204" pitchFamily="34" charset="0"/>
                <a:ea typeface="Calibri" panose="020F0502020204030204" pitchFamily="34" charset="0"/>
                <a:cs typeface="Times New Roman" panose="02020603050405020304" pitchFamily="18" charset="0"/>
              </a:rPr>
              <a:t>The impact of each gene’s NHS is the same as our other standalone natural history studies – which is to define the WHO, WHAT, and WHEN for future trial designs.  But this platform will get us there more efficiently.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r>
              <a:rPr lang="en-US" sz="1800" i="1">
                <a:effectLst/>
                <a:latin typeface="Calibri" panose="020F0502020204030204" pitchFamily="34" charset="0"/>
                <a:ea typeface="Calibri" panose="020F0502020204030204" pitchFamily="34" charset="0"/>
                <a:cs typeface="Times New Roman" panose="02020603050405020304" pitchFamily="18" charset="0"/>
              </a:rPr>
              <a:t>The Consortium envisions Uni-Rare will result in mutually beneficial partnerships between IRD researchers and companies, including early access to study datasets and joint development of outcome measures.  </a:t>
            </a:r>
          </a:p>
          <a:p>
            <a:endParaRPr lang="en-US"/>
          </a:p>
        </p:txBody>
      </p:sp>
      <p:sp>
        <p:nvSpPr>
          <p:cNvPr id="4" name="Slide Number Placeholder 3">
            <a:extLst>
              <a:ext uri="{FF2B5EF4-FFF2-40B4-BE49-F238E27FC236}">
                <a16:creationId xmlns:a16="http://schemas.microsoft.com/office/drawing/2014/main" id="{1805C2E0-40CE-4AF8-1402-9334271B73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091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d5025a3fbb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d5025a3fbb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t>Here’s where </a:t>
            </a:r>
            <a:r>
              <a:rPr lang="en-GB" dirty="0" err="1"/>
              <a:t>i</a:t>
            </a:r>
            <a:r>
              <a:rPr lang="en-GB" dirty="0"/>
              <a:t> come in, as a population geneticist. I can use techniques that help identify these groups of individuals with shared relatedness, founder populations, and groups that are basically very large family pedigrees who may not even know they belong to this large group. Essentially, we can do rare disease genetics not just at the family level, but then extending this to the population level.</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d5025a3fbb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d5025a3fb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We use IBD, or identity by descent, identifying where DNA sequences are shared between two individuals inherited from a common ancestor. This helps us construct a pedigree of sorts, except that this group can be traced back 50 generations.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96eaf2873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96eaf2873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GB" sz="1300" dirty="0">
                <a:solidFill>
                  <a:schemeClr val="dk1"/>
                </a:solidFill>
              </a:rPr>
              <a:t>Now, here’s where the biobank part comes in. We need a lot of data to construct these large pedigrees to identify founder populations and other related groups. We work with many biobanks, but for this talk I’ll tell you about NIH’s All of Us. This is the NIH's Flagship National Biobanking effort, aiming to sequence 1 million participants across the USA that reflects the diversity of this country. Currently they are on track towards achieving this goal, and is already the world's most diverse. </a:t>
            </a:r>
            <a:endParaRPr sz="1300" dirty="0">
              <a:solidFill>
                <a:schemeClr val="dk1"/>
              </a:solidFill>
            </a:endParaRPr>
          </a:p>
          <a:p>
            <a:pPr marL="0" lvl="0" indent="0" algn="l" rtl="0">
              <a:lnSpc>
                <a:spcPct val="115000"/>
              </a:lnSpc>
              <a:spcBef>
                <a:spcPts val="1200"/>
              </a:spcBef>
              <a:spcAft>
                <a:spcPts val="0"/>
              </a:spcAft>
              <a:buNone/>
            </a:pPr>
            <a:endParaRPr sz="1300" b="1" dirty="0">
              <a:solidFill>
                <a:schemeClr val="dk1"/>
              </a:solidFill>
            </a:endParaRPr>
          </a:p>
          <a:p>
            <a:pPr marL="0" lvl="0" indent="0" algn="l" rtl="0">
              <a:lnSpc>
                <a:spcPct val="115000"/>
              </a:lnSpc>
              <a:spcBef>
                <a:spcPts val="1200"/>
              </a:spcBef>
              <a:spcAft>
                <a:spcPts val="0"/>
              </a:spcAft>
              <a:buNone/>
            </a:pPr>
            <a:endParaRPr sz="1300" b="1" dirty="0">
              <a:solidFill>
                <a:schemeClr val="dk1"/>
              </a:solidFill>
            </a:endParaRPr>
          </a:p>
          <a:p>
            <a:pPr marL="914400" lvl="1" indent="-298450" algn="l" rtl="0">
              <a:lnSpc>
                <a:spcPct val="115000"/>
              </a:lnSpc>
              <a:spcBef>
                <a:spcPts val="1200"/>
              </a:spcBef>
              <a:spcAft>
                <a:spcPts val="0"/>
              </a:spcAft>
              <a:buClr>
                <a:schemeClr val="dk1"/>
              </a:buClr>
              <a:buSzPts val="1100"/>
              <a:buChar char="○"/>
            </a:pPr>
            <a:r>
              <a:rPr lang="en-GB" b="1" dirty="0">
                <a:solidFill>
                  <a:schemeClr val="dk1"/>
                </a:solidFill>
              </a:rPr>
              <a:t>Diversity by Design:</a:t>
            </a:r>
            <a:r>
              <a:rPr lang="en-GB" dirty="0">
                <a:solidFill>
                  <a:schemeClr val="dk1"/>
                </a:solidFill>
              </a:rPr>
              <a:t> Unlike historical biobanks (90%+ European), </a:t>
            </a:r>
            <a:r>
              <a:rPr lang="en-GB" i="1" dirty="0">
                <a:solidFill>
                  <a:schemeClr val="dk1"/>
                </a:solidFill>
              </a:rPr>
              <a:t>All of Us</a:t>
            </a:r>
            <a:r>
              <a:rPr lang="en-GB" dirty="0">
                <a:solidFill>
                  <a:schemeClr val="dk1"/>
                </a:solidFill>
              </a:rPr>
              <a:t> prioritizes underrepresented communities.</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GB" b="1" dirty="0">
                <a:solidFill>
                  <a:schemeClr val="dk1"/>
                </a:solidFill>
              </a:rPr>
              <a:t>Beyond Common Disease:</a:t>
            </a:r>
            <a:r>
              <a:rPr lang="en-GB" dirty="0">
                <a:solidFill>
                  <a:schemeClr val="dk1"/>
                </a:solidFill>
              </a:rPr>
              <a:t> While often used for polygenic scores (common disease), biobanks are powerful tools for identifying "private" rare variants in specific ancestries.</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GB" b="1" dirty="0">
                <a:solidFill>
                  <a:schemeClr val="dk1"/>
                </a:solidFill>
              </a:rPr>
              <a:t>Insight:</a:t>
            </a:r>
            <a:r>
              <a:rPr lang="en-GB" dirty="0">
                <a:solidFill>
                  <a:schemeClr val="dk1"/>
                </a:solidFill>
              </a:rPr>
              <a:t> Large-scale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d5025a3fbb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d5025a3fbb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GB" sz="1300" b="1">
                <a:solidFill>
                  <a:schemeClr val="dk1"/>
                </a:solidFill>
              </a:rPr>
              <a:t>Large-Scale Biobanks as Discovery Engines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GB" b="1">
                <a:solidFill>
                  <a:schemeClr val="dk1"/>
                </a:solidFill>
              </a:rPr>
              <a:t>Heading:</a:t>
            </a:r>
            <a:r>
              <a:rPr lang="en-GB">
                <a:solidFill>
                  <a:schemeClr val="dk1"/>
                </a:solidFill>
              </a:rPr>
              <a:t> The Power of the </a:t>
            </a:r>
            <a:r>
              <a:rPr lang="en-GB" i="1">
                <a:solidFill>
                  <a:schemeClr val="dk1"/>
                </a:solidFill>
              </a:rPr>
              <a:t>All of Us</a:t>
            </a:r>
            <a:r>
              <a:rPr lang="en-GB">
                <a:solidFill>
                  <a:schemeClr val="dk1"/>
                </a:solidFill>
              </a:rPr>
              <a:t> Research Program</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b="1">
                <a:solidFill>
                  <a:schemeClr val="dk1"/>
                </a:solidFill>
              </a:rPr>
              <a:t>Content:</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GB" b="1">
                <a:solidFill>
                  <a:schemeClr val="dk1"/>
                </a:solidFill>
              </a:rPr>
              <a:t>Diversity by Design:</a:t>
            </a:r>
            <a:r>
              <a:rPr lang="en-GB">
                <a:solidFill>
                  <a:schemeClr val="dk1"/>
                </a:solidFill>
              </a:rPr>
              <a:t> Unlike historical biobanks (90%+ European), </a:t>
            </a:r>
            <a:r>
              <a:rPr lang="en-GB" i="1">
                <a:solidFill>
                  <a:schemeClr val="dk1"/>
                </a:solidFill>
              </a:rPr>
              <a:t>All of Us</a:t>
            </a:r>
            <a:r>
              <a:rPr lang="en-GB">
                <a:solidFill>
                  <a:schemeClr val="dk1"/>
                </a:solidFill>
              </a:rPr>
              <a:t> prioritizes underrepresented communities.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b="1">
                <a:solidFill>
                  <a:schemeClr val="dk1"/>
                </a:solidFill>
              </a:rPr>
              <a:t>Beyond Common Disease:</a:t>
            </a:r>
            <a:r>
              <a:rPr lang="en-GB">
                <a:solidFill>
                  <a:schemeClr val="dk1"/>
                </a:solidFill>
              </a:rPr>
              <a:t> While often used for polygenic scores (common disease), biobanks are powerful tools for identifying "private" rare variants in specific ancestries.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b="1">
                <a:solidFill>
                  <a:schemeClr val="dk1"/>
                </a:solidFill>
              </a:rPr>
              <a:t>Insight:</a:t>
            </a:r>
            <a:r>
              <a:rPr lang="en-GB">
                <a:solidFill>
                  <a:schemeClr val="dk1"/>
                </a:solidFill>
              </a:rPr>
              <a:t> Large-scale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971f44df9a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971f44df9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endParaRPr sz="1300" b="1">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GB" sz="1300">
                <a:solidFill>
                  <a:schemeClr val="dk1"/>
                </a:solidFill>
              </a:rPr>
              <a:t>We published a paper last year focusing on founder groups in New York.</a:t>
            </a:r>
            <a:endParaRPr sz="1300">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GB" sz="1300" b="1">
                <a:solidFill>
                  <a:schemeClr val="dk1"/>
                </a:solidFill>
              </a:rPr>
              <a:t>Large-Scale Biobanks as Discovery Engines</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GB" b="1">
                <a:solidFill>
                  <a:schemeClr val="dk1"/>
                </a:solidFill>
              </a:rPr>
              <a:t>Heading:</a:t>
            </a:r>
            <a:r>
              <a:rPr lang="en-GB">
                <a:solidFill>
                  <a:schemeClr val="dk1"/>
                </a:solidFill>
              </a:rPr>
              <a:t> The Power of the </a:t>
            </a:r>
            <a:r>
              <a:rPr lang="en-GB" i="1">
                <a:solidFill>
                  <a:schemeClr val="dk1"/>
                </a:solidFill>
              </a:rPr>
              <a:t>All of Us</a:t>
            </a:r>
            <a:r>
              <a:rPr lang="en-GB">
                <a:solidFill>
                  <a:schemeClr val="dk1"/>
                </a:solidFill>
              </a:rPr>
              <a:t> Research Program</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GB" b="1">
                <a:solidFill>
                  <a:schemeClr val="dk1"/>
                </a:solidFill>
              </a:rPr>
              <a:t>Content:</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GB" b="1">
                <a:solidFill>
                  <a:schemeClr val="dk1"/>
                </a:solidFill>
              </a:rPr>
              <a:t>Diversity by Design:</a:t>
            </a:r>
            <a:r>
              <a:rPr lang="en-GB">
                <a:solidFill>
                  <a:schemeClr val="dk1"/>
                </a:solidFill>
              </a:rPr>
              <a:t> Unlike historical biobanks (90%+ European), </a:t>
            </a:r>
            <a:r>
              <a:rPr lang="en-GB" i="1">
                <a:solidFill>
                  <a:schemeClr val="dk1"/>
                </a:solidFill>
              </a:rPr>
              <a:t>All of Us</a:t>
            </a:r>
            <a:r>
              <a:rPr lang="en-GB">
                <a:solidFill>
                  <a:schemeClr val="dk1"/>
                </a:solidFill>
              </a:rPr>
              <a:t> prioritizes underrepresented communities.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b="1">
                <a:solidFill>
                  <a:schemeClr val="dk1"/>
                </a:solidFill>
              </a:rPr>
              <a:t>Beyond Common Disease:</a:t>
            </a:r>
            <a:r>
              <a:rPr lang="en-GB">
                <a:solidFill>
                  <a:schemeClr val="dk1"/>
                </a:solidFill>
              </a:rPr>
              <a:t> While often used for polygenic scores (common disease), biobanks are powerful tools for identifying "private" rare variants in specific ancestries.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b="1">
                <a:solidFill>
                  <a:schemeClr val="dk1"/>
                </a:solidFill>
              </a:rPr>
              <a:t>Insight:</a:t>
            </a:r>
            <a:r>
              <a:rPr lang="en-GB">
                <a:solidFill>
                  <a:schemeClr val="dk1"/>
                </a:solidFill>
              </a:rPr>
              <a:t> Large-scale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971f44df9a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971f44df9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202124"/>
                </a:solidFill>
                <a:highlight>
                  <a:srgbClr val="FFFFFF"/>
                </a:highlight>
              </a:rPr>
              <a:t>Why New York? Other than it being the catchment area of our health system, Montefiore-Einstein, serving 1.8 million patients across largely the Bronx borough of New York City, it is simply immensely diverse. Simply asking patients about their race does not begin to scratch the surface of this diversity, and can hinder rare disease diagnoses. So, we used our IBD technique to identify networks of individuals who share relatedness.</a:t>
            </a:r>
            <a:endParaRPr>
              <a:solidFill>
                <a:srgbClr val="202124"/>
              </a:solidFill>
              <a:highlight>
                <a:srgbClr val="FFFFFF"/>
              </a:highlight>
            </a:endParaRPr>
          </a:p>
          <a:p>
            <a:pPr marL="0" lvl="0" indent="0" algn="l" rtl="0">
              <a:spcBef>
                <a:spcPts val="0"/>
              </a:spcBef>
              <a:spcAft>
                <a:spcPts val="0"/>
              </a:spcAft>
              <a:buNone/>
            </a:pPr>
            <a:endParaRPr>
              <a:solidFill>
                <a:srgbClr val="202124"/>
              </a:solidFill>
              <a:highlight>
                <a:srgbClr val="FFFFFF"/>
              </a:highlight>
            </a:endParaRPr>
          </a:p>
          <a:p>
            <a:pPr marL="0" lvl="0" indent="0" algn="l" rtl="0">
              <a:spcBef>
                <a:spcPts val="0"/>
              </a:spcBef>
              <a:spcAft>
                <a:spcPts val="0"/>
              </a:spcAft>
              <a:buNone/>
            </a:pPr>
            <a:r>
              <a:rPr lang="en-GB">
                <a:solidFill>
                  <a:srgbClr val="202124"/>
                </a:solidFill>
                <a:highlight>
                  <a:srgbClr val="FFFFFF"/>
                </a:highlight>
              </a:rPr>
              <a:t>Now with that story in mind, let’s back up a bit. New York City is very diverse. It is said that over 800 languages are spoken here.  In the Bronx, the two major languages spoken are English and Spanish, but when you look at the second most spoken languages in each neighborhood, a more complex picture emerges. Some of the populations that live in the Bronx may be founder groups like the Ashkenazi Jewish. Interestingly, our health system pioneered population-based screening in this group some 23 years earlier, notably leading to a dramatic reduction in Tay-Sachs disease.</a:t>
            </a:r>
            <a:endParaRPr>
              <a:solidFill>
                <a:srgbClr val="202124"/>
              </a:solidFill>
              <a:highlight>
                <a:srgbClr val="FFFFFF"/>
              </a:highlight>
            </a:endParaRPr>
          </a:p>
          <a:p>
            <a:pPr marL="0" lvl="0" indent="0" algn="l" rtl="0">
              <a:spcBef>
                <a:spcPts val="0"/>
              </a:spcBef>
              <a:spcAft>
                <a:spcPts val="0"/>
              </a:spcAft>
              <a:buNone/>
            </a:pPr>
            <a:endParaRPr>
              <a:solidFill>
                <a:srgbClr val="202124"/>
              </a:solidFill>
              <a:highlight>
                <a:srgbClr val="FFFFFF"/>
              </a:highlight>
            </a:endParaRPr>
          </a:p>
          <a:p>
            <a:pPr marL="0" lvl="0" indent="0" algn="l" rtl="0">
              <a:spcBef>
                <a:spcPts val="0"/>
              </a:spcBef>
              <a:spcAft>
                <a:spcPts val="0"/>
              </a:spcAft>
              <a:buNone/>
            </a:pPr>
            <a:r>
              <a:rPr lang="en-GB">
                <a:solidFill>
                  <a:srgbClr val="202124"/>
                </a:solidFill>
                <a:highlight>
                  <a:srgbClr val="FFFFFF"/>
                </a:highlight>
              </a:rPr>
              <a:t>https://www.nytimes.com/2003/02/18/science/using-genetic-tests-ashkenazi-jews-vanquish-a-disease.html</a:t>
            </a:r>
            <a:endParaRPr>
              <a:solidFill>
                <a:srgbClr val="202124"/>
              </a:solidFill>
              <a:highlight>
                <a:srgbClr val="FFFFFF"/>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C6F1-AF8A-DECB-AFE5-1CB0F69F67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E86D6-D100-83AD-3339-A2FBA43820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9DD79A-D2FF-B68C-EAD1-9B92D914BFF5}"/>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5" name="Footer Placeholder 4">
            <a:extLst>
              <a:ext uri="{FF2B5EF4-FFF2-40B4-BE49-F238E27FC236}">
                <a16:creationId xmlns:a16="http://schemas.microsoft.com/office/drawing/2014/main" id="{7938B1DF-16FE-4E27-D1B8-D7AAF9EFD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5A8345-3EC6-7B42-B82F-C56884FE8468}"/>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1062954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B9097-1CD8-82CD-9606-F2B6410FC4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6AA84-5F97-E279-26C1-93ED55A794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B1BBE-11F4-45C6-F645-E813ED093931}"/>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5" name="Footer Placeholder 4">
            <a:extLst>
              <a:ext uri="{FF2B5EF4-FFF2-40B4-BE49-F238E27FC236}">
                <a16:creationId xmlns:a16="http://schemas.microsoft.com/office/drawing/2014/main" id="{4543A928-88B7-E625-8941-9265E0A8BA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B0404-E6C4-4E36-CC4D-4D9FC8E1C9BE}"/>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593084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10F66C-4629-AAF6-F18F-BB1E3942EE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FC0A96-DF9F-FC1A-1A7F-81AE56CA33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805AA-B6B7-9B7D-DC75-A2DF45740EF7}"/>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5" name="Footer Placeholder 4">
            <a:extLst>
              <a:ext uri="{FF2B5EF4-FFF2-40B4-BE49-F238E27FC236}">
                <a16:creationId xmlns:a16="http://schemas.microsoft.com/office/drawing/2014/main" id="{45E80B14-C00B-46D9-82A4-2E51C31F4F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88F90A-784B-2DCE-4825-F1C416259999}"/>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404423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pic>
        <p:nvPicPr>
          <p:cNvPr id="10" name="Picture 9" descr="A logo with a circle and eye&#10;&#10;Description automatically generated with medium confidence">
            <a:extLst>
              <a:ext uri="{FF2B5EF4-FFF2-40B4-BE49-F238E27FC236}">
                <a16:creationId xmlns:a16="http://schemas.microsoft.com/office/drawing/2014/main" id="{11E732DF-59F9-DDAE-6756-AA8ABF43FB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EBB507-C52D-BCA5-CE04-A469F093EB35}"/>
              </a:ext>
            </a:extLst>
          </p:cNvPr>
          <p:cNvSpPr>
            <a:spLocks noGrp="1"/>
          </p:cNvSpPr>
          <p:nvPr>
            <p:ph type="ctrTitle"/>
          </p:nvPr>
        </p:nvSpPr>
        <p:spPr>
          <a:xfrm>
            <a:off x="2225565" y="4066359"/>
            <a:ext cx="7740869" cy="1535184"/>
          </a:xfrm>
          <a:noFill/>
        </p:spPr>
        <p:txBody>
          <a:bodyPr wrap="square" anchor="b">
            <a:noAutofit/>
          </a:bodyPr>
          <a:lstStyle>
            <a:lvl1pPr algn="ctr">
              <a:lnSpc>
                <a:spcPts val="4400"/>
              </a:lnSpc>
              <a:defRPr lang="en-US" b="1" spc="30">
                <a:solidFill>
                  <a:srgbClr val="003865"/>
                </a:solidFill>
                <a:latin typeface="Arial" panose="020B0604020202020204" pitchFamily="34" charset="0"/>
                <a:ea typeface="+mn-ea"/>
                <a:cs typeface="Arial" panose="020B0604020202020204" pitchFamily="34" charset="0"/>
              </a:defRPr>
            </a:lvl1pPr>
          </a:lstStyle>
          <a:p>
            <a:pPr marL="0" lvl="0">
              <a:lnSpc>
                <a:spcPts val="4200"/>
              </a:lnSpc>
            </a:pPr>
            <a:r>
              <a:rPr lang="en-US"/>
              <a:t>Click to edit Master title style</a:t>
            </a:r>
          </a:p>
        </p:txBody>
      </p:sp>
      <p:sp>
        <p:nvSpPr>
          <p:cNvPr id="3" name="Subtitle 2">
            <a:extLst>
              <a:ext uri="{FF2B5EF4-FFF2-40B4-BE49-F238E27FC236}">
                <a16:creationId xmlns:a16="http://schemas.microsoft.com/office/drawing/2014/main" id="{1DEF7754-F9ED-97BC-B1D1-B95CD7D677E3}"/>
              </a:ext>
            </a:extLst>
          </p:cNvPr>
          <p:cNvSpPr>
            <a:spLocks noGrp="1"/>
          </p:cNvSpPr>
          <p:nvPr>
            <p:ph type="subTitle" idx="1"/>
          </p:nvPr>
        </p:nvSpPr>
        <p:spPr>
          <a:xfrm>
            <a:off x="3153104" y="5934177"/>
            <a:ext cx="5880538" cy="717316"/>
          </a:xfrm>
          <a:noFill/>
        </p:spPr>
        <p:txBody>
          <a:bodyPr wrap="square">
            <a:noAutofit/>
          </a:bodyPr>
          <a:lstStyle>
            <a:lvl1pPr marL="0" indent="0" algn="ctr">
              <a:buNone/>
              <a:defRPr lang="en-US" sz="2000" spc="30">
                <a:solidFill>
                  <a:srgbClr val="003865"/>
                </a:solidFill>
                <a:latin typeface="Arial" panose="020B0604020202020204" pitchFamily="34" charset="0"/>
                <a:cs typeface="Arial" panose="020B0604020202020204" pitchFamily="34" charset="0"/>
              </a:defRPr>
            </a:lvl1pPr>
          </a:lstStyle>
          <a:p>
            <a:pPr marL="0" lvl="0"/>
            <a:r>
              <a:rPr lang="en-US"/>
              <a:t>Click to edit Master subtitle style</a:t>
            </a:r>
          </a:p>
        </p:txBody>
      </p:sp>
    </p:spTree>
    <p:extLst>
      <p:ext uri="{BB962C8B-B14F-4D97-AF65-F5344CB8AC3E}">
        <p14:creationId xmlns:p14="http://schemas.microsoft.com/office/powerpoint/2010/main" val="1239281366"/>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Cover Slide">
    <p:spTree>
      <p:nvGrpSpPr>
        <p:cNvPr id="1" name=""/>
        <p:cNvGrpSpPr/>
        <p:nvPr/>
      </p:nvGrpSpPr>
      <p:grpSpPr>
        <a:xfrm>
          <a:off x="0" y="0"/>
          <a:ext cx="0" cy="0"/>
          <a:chOff x="0" y="0"/>
          <a:chExt cx="0" cy="0"/>
        </a:xfrm>
      </p:grpSpPr>
      <p:pic>
        <p:nvPicPr>
          <p:cNvPr id="5" name="Picture 4" descr="A blue and white circle with orange text&#10;&#10;Description automatically generated">
            <a:extLst>
              <a:ext uri="{FF2B5EF4-FFF2-40B4-BE49-F238E27FC236}">
                <a16:creationId xmlns:a16="http://schemas.microsoft.com/office/drawing/2014/main" id="{3C3395B5-3C72-F54A-8017-FC2789F458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EBB507-C52D-BCA5-CE04-A469F093EB35}"/>
              </a:ext>
            </a:extLst>
          </p:cNvPr>
          <p:cNvSpPr>
            <a:spLocks noGrp="1"/>
          </p:cNvSpPr>
          <p:nvPr>
            <p:ph type="ctrTitle"/>
          </p:nvPr>
        </p:nvSpPr>
        <p:spPr>
          <a:xfrm>
            <a:off x="5943599" y="2377866"/>
            <a:ext cx="5800725" cy="1535184"/>
          </a:xfrm>
          <a:noFill/>
        </p:spPr>
        <p:txBody>
          <a:bodyPr wrap="square" anchor="b">
            <a:noAutofit/>
          </a:bodyPr>
          <a:lstStyle>
            <a:lvl1pPr>
              <a:lnSpc>
                <a:spcPts val="4400"/>
              </a:lnSpc>
              <a:defRPr lang="en-US" b="1" spc="30">
                <a:solidFill>
                  <a:srgbClr val="00C1D5"/>
                </a:solidFill>
                <a:latin typeface="Arial" panose="020B0604020202020204" pitchFamily="34" charset="0"/>
                <a:ea typeface="+mn-ea"/>
                <a:cs typeface="Arial" panose="020B0604020202020204" pitchFamily="34" charset="0"/>
              </a:defRPr>
            </a:lvl1pPr>
          </a:lstStyle>
          <a:p>
            <a:pPr marL="0" lvl="0">
              <a:lnSpc>
                <a:spcPts val="4200"/>
              </a:lnSpc>
            </a:pPr>
            <a:r>
              <a:rPr lang="en-US"/>
              <a:t>Click to edit Master title style</a:t>
            </a:r>
          </a:p>
        </p:txBody>
      </p:sp>
      <p:sp>
        <p:nvSpPr>
          <p:cNvPr id="3" name="Subtitle 2">
            <a:extLst>
              <a:ext uri="{FF2B5EF4-FFF2-40B4-BE49-F238E27FC236}">
                <a16:creationId xmlns:a16="http://schemas.microsoft.com/office/drawing/2014/main" id="{1DEF7754-F9ED-97BC-B1D1-B95CD7D677E3}"/>
              </a:ext>
            </a:extLst>
          </p:cNvPr>
          <p:cNvSpPr>
            <a:spLocks noGrp="1"/>
          </p:cNvSpPr>
          <p:nvPr>
            <p:ph type="subTitle" idx="1"/>
          </p:nvPr>
        </p:nvSpPr>
        <p:spPr>
          <a:xfrm>
            <a:off x="5962649" y="4087851"/>
            <a:ext cx="5800725" cy="717316"/>
          </a:xfrm>
          <a:noFill/>
        </p:spPr>
        <p:txBody>
          <a:bodyPr wrap="square">
            <a:noAutofit/>
          </a:bodyPr>
          <a:lstStyle>
            <a:lvl1pPr marL="0" indent="0">
              <a:buNone/>
              <a:defRPr lang="en-US" sz="2000" spc="30">
                <a:solidFill>
                  <a:schemeClr val="bg1"/>
                </a:solidFill>
                <a:latin typeface="Arial" panose="020B0604020202020204" pitchFamily="34" charset="0"/>
                <a:cs typeface="Arial" panose="020B0604020202020204" pitchFamily="34" charset="0"/>
              </a:defRPr>
            </a:lvl1pPr>
          </a:lstStyle>
          <a:p>
            <a:pPr marL="0" lvl="0"/>
            <a:r>
              <a:rPr lang="en-US"/>
              <a:t>Click to edit Master subtitle style</a:t>
            </a:r>
          </a:p>
        </p:txBody>
      </p:sp>
    </p:spTree>
    <p:extLst>
      <p:ext uri="{BB962C8B-B14F-4D97-AF65-F5344CB8AC3E}">
        <p14:creationId xmlns:p14="http://schemas.microsoft.com/office/powerpoint/2010/main" val="3528018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0CD4E5-85D0-2A23-E116-8B519BC9CC38}"/>
              </a:ext>
            </a:extLst>
          </p:cNvPr>
          <p:cNvSpPr>
            <a:spLocks noGrp="1"/>
          </p:cNvSpPr>
          <p:nvPr>
            <p:ph type="ftr" sz="quarter" idx="11"/>
          </p:nvPr>
        </p:nvSpPr>
        <p:spPr>
          <a:xfrm>
            <a:off x="169971" y="6415516"/>
            <a:ext cx="11031429" cy="365125"/>
          </a:xfrm>
        </p:spPr>
        <p:txBody>
          <a:bodyPr vert="horz" lIns="91440" tIns="45720" rIns="91440" bIns="45720" rtlCol="0" anchor="b"/>
          <a:lstStyle>
            <a:lvl1pPr>
              <a:defRPr lang="en-US" sz="1000" dirty="0">
                <a:solidFill>
                  <a:schemeClr val="bg1"/>
                </a:solidFill>
              </a:defRPr>
            </a:lvl1pPr>
          </a:lstStyle>
          <a:p>
            <a:pPr algn="l"/>
            <a:endParaRPr lang="en-US"/>
          </a:p>
        </p:txBody>
      </p:sp>
      <p:sp>
        <p:nvSpPr>
          <p:cNvPr id="17" name="Slide Number Placeholder 5">
            <a:extLst>
              <a:ext uri="{FF2B5EF4-FFF2-40B4-BE49-F238E27FC236}">
                <a16:creationId xmlns:a16="http://schemas.microsoft.com/office/drawing/2014/main" id="{2FB8B8B4-B837-5887-5E0C-3EACB019E627}"/>
              </a:ext>
            </a:extLst>
          </p:cNvPr>
          <p:cNvSpPr>
            <a:spLocks noGrp="1"/>
          </p:cNvSpPr>
          <p:nvPr>
            <p:ph type="sldNum" sz="quarter" idx="12"/>
          </p:nvPr>
        </p:nvSpPr>
        <p:spPr>
          <a:xfrm>
            <a:off x="11410950" y="6451600"/>
            <a:ext cx="685800" cy="365125"/>
          </a:xfrm>
        </p:spPr>
        <p:txBody>
          <a:bodyPr/>
          <a:lstStyle>
            <a:lvl1pPr>
              <a:defRPr sz="1400">
                <a:solidFill>
                  <a:schemeClr val="bg1"/>
                </a:solidFill>
                <a:latin typeface="Arial" panose="020B0604020202020204" pitchFamily="34" charset="0"/>
                <a:cs typeface="Arial" panose="020B0604020202020204" pitchFamily="34" charset="0"/>
              </a:defRPr>
            </a:lvl1pPr>
          </a:lstStyle>
          <a:p>
            <a:fld id="{BE2B6535-AB6B-44B4-837D-2BEADB2BA517}" type="slidenum">
              <a:rPr lang="en-US" smtClean="0"/>
              <a:pPr/>
              <a:t>‹#›</a:t>
            </a:fld>
            <a:endParaRPr lang="en-US"/>
          </a:p>
        </p:txBody>
      </p:sp>
      <p:sp>
        <p:nvSpPr>
          <p:cNvPr id="3" name="Title 1">
            <a:extLst>
              <a:ext uri="{FF2B5EF4-FFF2-40B4-BE49-F238E27FC236}">
                <a16:creationId xmlns:a16="http://schemas.microsoft.com/office/drawing/2014/main" id="{BDD5332D-47F1-FFAD-682B-24CBFEEC03E9}"/>
              </a:ext>
            </a:extLst>
          </p:cNvPr>
          <p:cNvSpPr>
            <a:spLocks noGrp="1"/>
          </p:cNvSpPr>
          <p:nvPr>
            <p:ph type="title"/>
          </p:nvPr>
        </p:nvSpPr>
        <p:spPr>
          <a:xfrm>
            <a:off x="3273552" y="123125"/>
            <a:ext cx="8929816" cy="1096533"/>
          </a:xfrm>
        </p:spPr>
        <p:txBody>
          <a:bodyPr>
            <a:noAutofit/>
          </a:bodyPr>
          <a:lstStyle>
            <a:lvl1pPr marL="0" algn="l" defTabSz="914400" rtl="0" eaLnBrk="1" latinLnBrk="0" hangingPunct="1">
              <a:lnSpc>
                <a:spcPts val="3200"/>
              </a:lnSpc>
              <a:defRPr lang="en-US" sz="3200" b="1" kern="1200" dirty="0">
                <a:solidFill>
                  <a:srgbClr val="00C1D5"/>
                </a:solidFill>
                <a:latin typeface="+mj-lt"/>
                <a:ea typeface="+mn-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300538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0CD4E5-85D0-2A23-E116-8B519BC9CC38}"/>
              </a:ext>
            </a:extLst>
          </p:cNvPr>
          <p:cNvSpPr>
            <a:spLocks noGrp="1"/>
          </p:cNvSpPr>
          <p:nvPr>
            <p:ph type="ftr" sz="quarter" idx="11"/>
          </p:nvPr>
        </p:nvSpPr>
        <p:spPr>
          <a:xfrm>
            <a:off x="169971" y="6415516"/>
            <a:ext cx="10822707" cy="365125"/>
          </a:xfrm>
        </p:spPr>
        <p:txBody>
          <a:bodyPr vert="horz" lIns="91440" tIns="45720" rIns="91440" bIns="45720" rtlCol="0" anchor="b"/>
          <a:lstStyle>
            <a:lvl1pPr>
              <a:defRPr lang="en-US" sz="1000" dirty="0">
                <a:solidFill>
                  <a:schemeClr val="bg1"/>
                </a:solidFill>
              </a:defRPr>
            </a:lvl1pPr>
          </a:lstStyle>
          <a:p>
            <a:pPr algn="l"/>
            <a:endParaRPr lang="en-US"/>
          </a:p>
        </p:txBody>
      </p:sp>
      <p:sp>
        <p:nvSpPr>
          <p:cNvPr id="17" name="Slide Number Placeholder 5">
            <a:extLst>
              <a:ext uri="{FF2B5EF4-FFF2-40B4-BE49-F238E27FC236}">
                <a16:creationId xmlns:a16="http://schemas.microsoft.com/office/drawing/2014/main" id="{2FB8B8B4-B837-5887-5E0C-3EACB019E627}"/>
              </a:ext>
            </a:extLst>
          </p:cNvPr>
          <p:cNvSpPr>
            <a:spLocks noGrp="1"/>
          </p:cNvSpPr>
          <p:nvPr>
            <p:ph type="sldNum" sz="quarter" idx="12"/>
          </p:nvPr>
        </p:nvSpPr>
        <p:spPr>
          <a:xfrm>
            <a:off x="11410950" y="6451600"/>
            <a:ext cx="685800" cy="365125"/>
          </a:xfrm>
        </p:spPr>
        <p:txBody>
          <a:bodyPr/>
          <a:lstStyle>
            <a:lvl1pPr>
              <a:defRPr sz="1400">
                <a:solidFill>
                  <a:schemeClr val="bg1"/>
                </a:solidFill>
                <a:latin typeface="Arial" panose="020B0604020202020204" pitchFamily="34" charset="0"/>
                <a:cs typeface="Arial" panose="020B0604020202020204" pitchFamily="34" charset="0"/>
              </a:defRPr>
            </a:lvl1pPr>
          </a:lstStyle>
          <a:p>
            <a:fld id="{BE2B6535-AB6B-44B4-837D-2BEADB2BA517}" type="slidenum">
              <a:rPr lang="en-US" smtClean="0"/>
              <a:pPr/>
              <a:t>‹#›</a:t>
            </a:fld>
            <a:endParaRPr lang="en-US"/>
          </a:p>
        </p:txBody>
      </p:sp>
      <p:sp>
        <p:nvSpPr>
          <p:cNvPr id="3" name="Title 1">
            <a:extLst>
              <a:ext uri="{FF2B5EF4-FFF2-40B4-BE49-F238E27FC236}">
                <a16:creationId xmlns:a16="http://schemas.microsoft.com/office/drawing/2014/main" id="{BDD5332D-47F1-FFAD-682B-24CBFEEC03E9}"/>
              </a:ext>
            </a:extLst>
          </p:cNvPr>
          <p:cNvSpPr>
            <a:spLocks noGrp="1"/>
          </p:cNvSpPr>
          <p:nvPr>
            <p:ph type="title"/>
          </p:nvPr>
        </p:nvSpPr>
        <p:spPr>
          <a:xfrm>
            <a:off x="3273552" y="123125"/>
            <a:ext cx="8892746" cy="1096533"/>
          </a:xfrm>
        </p:spPr>
        <p:txBody>
          <a:bodyPr>
            <a:noAutofit/>
          </a:bodyPr>
          <a:lstStyle>
            <a:lvl1pPr marL="0" algn="l" defTabSz="914400" rtl="0" eaLnBrk="1" latinLnBrk="0" hangingPunct="1">
              <a:lnSpc>
                <a:spcPts val="3200"/>
              </a:lnSpc>
              <a:defRPr lang="en-US" sz="3200" b="1" kern="1200" dirty="0">
                <a:solidFill>
                  <a:srgbClr val="00C1D5"/>
                </a:solidFill>
                <a:latin typeface="+mj-lt"/>
                <a:ea typeface="+mn-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83903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Quote">
    <p:spTree>
      <p:nvGrpSpPr>
        <p:cNvPr id="1" name=""/>
        <p:cNvGrpSpPr/>
        <p:nvPr/>
      </p:nvGrpSpPr>
      <p:grpSpPr>
        <a:xfrm>
          <a:off x="0" y="0"/>
          <a:ext cx="0" cy="0"/>
          <a:chOff x="0" y="0"/>
          <a:chExt cx="0" cy="0"/>
        </a:xfrm>
      </p:grpSpPr>
      <p:pic>
        <p:nvPicPr>
          <p:cNvPr id="9" name="Graphic 8" descr="Open quotation mark with solid fill">
            <a:extLst>
              <a:ext uri="{FF2B5EF4-FFF2-40B4-BE49-F238E27FC236}">
                <a16:creationId xmlns:a16="http://schemas.microsoft.com/office/drawing/2014/main" id="{D8B3C98C-C73D-296B-A26E-4FE10014B14C}"/>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V="1">
            <a:off x="2983106" y="1291875"/>
            <a:ext cx="914400" cy="914400"/>
          </a:xfrm>
          <a:prstGeom prst="rect">
            <a:avLst/>
          </a:prstGeom>
        </p:spPr>
      </p:pic>
      <p:sp>
        <p:nvSpPr>
          <p:cNvPr id="12" name="Text Placeholder 11">
            <a:extLst>
              <a:ext uri="{FF2B5EF4-FFF2-40B4-BE49-F238E27FC236}">
                <a16:creationId xmlns:a16="http://schemas.microsoft.com/office/drawing/2014/main" id="{53375EC7-14B6-C86A-865F-31BB70302CE9}"/>
              </a:ext>
            </a:extLst>
          </p:cNvPr>
          <p:cNvSpPr>
            <a:spLocks noGrp="1"/>
          </p:cNvSpPr>
          <p:nvPr>
            <p:ph type="body" sz="quarter" idx="13"/>
          </p:nvPr>
        </p:nvSpPr>
        <p:spPr>
          <a:xfrm>
            <a:off x="3273552" y="2058988"/>
            <a:ext cx="7955280" cy="3808412"/>
          </a:xfrm>
        </p:spPr>
        <p:txBody>
          <a:bodyPr>
            <a:noAutofit/>
          </a:bodyPr>
          <a:lstStyle>
            <a:lvl1pPr marL="0" indent="0" algn="l" defTabSz="914400" rtl="0" eaLnBrk="1" latinLnBrk="0" hangingPunct="1">
              <a:lnSpc>
                <a:spcPct val="114000"/>
              </a:lnSpc>
              <a:spcBef>
                <a:spcPts val="0"/>
              </a:spcBef>
              <a:spcAft>
                <a:spcPts val="1800"/>
              </a:spcAft>
              <a:buFont typeface="Arial" panose="020B0604020202020204" pitchFamily="34" charset="0"/>
              <a:buNone/>
              <a:defRPr lang="en-US" sz="2400" kern="1200" dirty="0" smtClean="0">
                <a:solidFill>
                  <a:schemeClr val="bg1"/>
                </a:solidFill>
                <a:latin typeface="+mn-lt"/>
                <a:ea typeface="+mn-ea"/>
                <a:cs typeface="Arial" panose="020B0604020202020204" pitchFamily="34" charset="0"/>
              </a:defRPr>
            </a:lvl1pPr>
            <a:lvl2pPr marL="0" indent="0" algn="l" defTabSz="914400" rtl="0" eaLnBrk="1" latinLnBrk="0" hangingPunct="1">
              <a:lnSpc>
                <a:spcPct val="114000"/>
              </a:lnSpc>
              <a:spcBef>
                <a:spcPts val="0"/>
              </a:spcBef>
              <a:spcAft>
                <a:spcPts val="1800"/>
              </a:spcAft>
              <a:buFont typeface="Arial" panose="020B0604020202020204" pitchFamily="34" charset="0"/>
              <a:buNone/>
              <a:defRPr lang="en-US" sz="2400" kern="1200" dirty="0" smtClean="0">
                <a:solidFill>
                  <a:schemeClr val="bg1"/>
                </a:solidFill>
                <a:latin typeface="+mn-lt"/>
                <a:ea typeface="+mn-ea"/>
                <a:cs typeface="Arial" panose="020B0604020202020204" pitchFamily="34" charset="0"/>
              </a:defRPr>
            </a:lvl2pPr>
            <a:lvl3pPr marL="0" indent="0" algn="l" defTabSz="914400" rtl="0" eaLnBrk="1" latinLnBrk="0" hangingPunct="1">
              <a:lnSpc>
                <a:spcPct val="114000"/>
              </a:lnSpc>
              <a:spcBef>
                <a:spcPts val="0"/>
              </a:spcBef>
              <a:spcAft>
                <a:spcPts val="1800"/>
              </a:spcAft>
              <a:buFont typeface="Arial" panose="020B0604020202020204" pitchFamily="34" charset="0"/>
              <a:buNone/>
              <a:defRPr lang="en-US" sz="2400" kern="1200" dirty="0" smtClean="0">
                <a:solidFill>
                  <a:schemeClr val="bg1"/>
                </a:solidFill>
                <a:latin typeface="+mn-lt"/>
                <a:ea typeface="+mn-ea"/>
                <a:cs typeface="Arial" panose="020B0604020202020204" pitchFamily="34" charset="0"/>
              </a:defRPr>
            </a:lvl3pPr>
            <a:lvl4pPr marL="0" indent="0" algn="l" defTabSz="914400" rtl="0" eaLnBrk="1" latinLnBrk="0" hangingPunct="1">
              <a:lnSpc>
                <a:spcPct val="114000"/>
              </a:lnSpc>
              <a:spcBef>
                <a:spcPts val="0"/>
              </a:spcBef>
              <a:spcAft>
                <a:spcPts val="1800"/>
              </a:spcAft>
              <a:buFont typeface="Arial" panose="020B0604020202020204" pitchFamily="34" charset="0"/>
              <a:buNone/>
              <a:defRPr lang="en-US" sz="2400" kern="1200" dirty="0" smtClean="0">
                <a:solidFill>
                  <a:schemeClr val="bg1"/>
                </a:solidFill>
                <a:latin typeface="+mn-lt"/>
                <a:ea typeface="+mn-ea"/>
                <a:cs typeface="Arial" panose="020B0604020202020204" pitchFamily="34" charset="0"/>
              </a:defRPr>
            </a:lvl4pPr>
            <a:lvl5pPr marL="0" indent="0" algn="l" defTabSz="914400" rtl="0" eaLnBrk="1" latinLnBrk="0" hangingPunct="1">
              <a:lnSpc>
                <a:spcPct val="114000"/>
              </a:lnSpc>
              <a:spcBef>
                <a:spcPts val="0"/>
              </a:spcBef>
              <a:spcAft>
                <a:spcPts val="1800"/>
              </a:spcAft>
              <a:buFont typeface="Arial" panose="020B0604020202020204" pitchFamily="34" charset="0"/>
              <a:buNone/>
              <a:defRPr lang="en-US" sz="2400" kern="1200" dirty="0">
                <a:solidFill>
                  <a:schemeClr val="bg1"/>
                </a:solidFill>
                <a:latin typeface="+mn-lt"/>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07569F74-3F9B-B264-6227-04DD978FD66C}"/>
              </a:ext>
            </a:extLst>
          </p:cNvPr>
          <p:cNvSpPr>
            <a:spLocks noGrp="1"/>
          </p:cNvSpPr>
          <p:nvPr>
            <p:ph type="ftr" sz="quarter" idx="11"/>
          </p:nvPr>
        </p:nvSpPr>
        <p:spPr>
          <a:xfrm>
            <a:off x="169971" y="6415516"/>
            <a:ext cx="10872403" cy="365125"/>
          </a:xfrm>
        </p:spPr>
        <p:txBody>
          <a:bodyPr vert="horz" lIns="91440" tIns="45720" rIns="91440" bIns="45720" rtlCol="0" anchor="b"/>
          <a:lstStyle>
            <a:lvl1pPr>
              <a:defRPr lang="en-US" sz="1000" dirty="0">
                <a:solidFill>
                  <a:schemeClr val="bg1"/>
                </a:solidFill>
              </a:defRPr>
            </a:lvl1pPr>
          </a:lstStyle>
          <a:p>
            <a:pPr algn="l"/>
            <a:endParaRPr lang="en-US"/>
          </a:p>
        </p:txBody>
      </p:sp>
      <p:sp>
        <p:nvSpPr>
          <p:cNvPr id="17" name="Slide Number Placeholder 5">
            <a:extLst>
              <a:ext uri="{FF2B5EF4-FFF2-40B4-BE49-F238E27FC236}">
                <a16:creationId xmlns:a16="http://schemas.microsoft.com/office/drawing/2014/main" id="{97236870-3EB0-7E41-A1B2-5C335BF4FEAA}"/>
              </a:ext>
            </a:extLst>
          </p:cNvPr>
          <p:cNvSpPr>
            <a:spLocks noGrp="1"/>
          </p:cNvSpPr>
          <p:nvPr>
            <p:ph type="sldNum" sz="quarter" idx="12"/>
          </p:nvPr>
        </p:nvSpPr>
        <p:spPr>
          <a:xfrm>
            <a:off x="11410950" y="6451600"/>
            <a:ext cx="685800" cy="365125"/>
          </a:xfrm>
        </p:spPr>
        <p:txBody>
          <a:bodyPr/>
          <a:lstStyle>
            <a:lvl1pPr>
              <a:defRPr sz="1400">
                <a:solidFill>
                  <a:schemeClr val="bg1"/>
                </a:solidFill>
                <a:latin typeface="Arial" panose="020B0604020202020204" pitchFamily="34" charset="0"/>
                <a:cs typeface="Arial" panose="020B0604020202020204" pitchFamily="34" charset="0"/>
              </a:defRPr>
            </a:lvl1pPr>
          </a:lstStyle>
          <a:p>
            <a:fld id="{BE2B6535-AB6B-44B4-837D-2BEADB2BA517}" type="slidenum">
              <a:rPr lang="en-US" smtClean="0"/>
              <a:pPr/>
              <a:t>‹#›</a:t>
            </a:fld>
            <a:endParaRPr lang="en-US"/>
          </a:p>
        </p:txBody>
      </p:sp>
      <p:sp>
        <p:nvSpPr>
          <p:cNvPr id="3" name="Title 1">
            <a:extLst>
              <a:ext uri="{FF2B5EF4-FFF2-40B4-BE49-F238E27FC236}">
                <a16:creationId xmlns:a16="http://schemas.microsoft.com/office/drawing/2014/main" id="{4E2EC96A-89B7-3DDD-003B-893F7389550D}"/>
              </a:ext>
            </a:extLst>
          </p:cNvPr>
          <p:cNvSpPr>
            <a:spLocks noGrp="1"/>
          </p:cNvSpPr>
          <p:nvPr>
            <p:ph type="title"/>
          </p:nvPr>
        </p:nvSpPr>
        <p:spPr>
          <a:xfrm>
            <a:off x="3273552" y="123125"/>
            <a:ext cx="8929816" cy="1096533"/>
          </a:xfrm>
        </p:spPr>
        <p:txBody>
          <a:bodyPr>
            <a:noAutofit/>
          </a:bodyPr>
          <a:lstStyle>
            <a:lvl1pPr marL="0" algn="l" defTabSz="914400" rtl="0" eaLnBrk="1" latinLnBrk="0" hangingPunct="1">
              <a:lnSpc>
                <a:spcPts val="3200"/>
              </a:lnSpc>
              <a:defRPr lang="en-US" sz="3200" b="1" kern="1200" dirty="0">
                <a:solidFill>
                  <a:srgbClr val="00C1D5"/>
                </a:solidFill>
                <a:latin typeface="Arial" panose="020B0604020202020204" pitchFamily="34" charset="0"/>
                <a:ea typeface="+mn-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780826911"/>
      </p:ext>
    </p:extLst>
  </p:cSld>
  <p:clrMapOvr>
    <a:masterClrMapping/>
  </p:clrMapOvr>
  <p:extLst>
    <p:ext uri="{DCECCB84-F9BA-43D5-87BE-67443E8EF086}">
      <p15:sldGuideLst xmlns:p15="http://schemas.microsoft.com/office/powerpoint/2012/main">
        <p15:guide id="1" orient="horz" pos="2160">
          <p15:clr>
            <a:srgbClr val="FBAE40"/>
          </p15:clr>
        </p15:guide>
        <p15:guide id="2" pos="148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amp; Body Copy">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3333849-715B-B2DD-7665-5D7AE51790E5}"/>
              </a:ext>
            </a:extLst>
          </p:cNvPr>
          <p:cNvSpPr>
            <a:spLocks noGrp="1"/>
          </p:cNvSpPr>
          <p:nvPr>
            <p:ph type="body" sz="quarter" idx="13"/>
          </p:nvPr>
        </p:nvSpPr>
        <p:spPr>
          <a:xfrm>
            <a:off x="3273552" y="1519331"/>
            <a:ext cx="8469630" cy="4495800"/>
          </a:xfrm>
        </p:spPr>
        <p:txBody>
          <a:bodyPr>
            <a:noAutofit/>
          </a:bodyPr>
          <a:lstStyle>
            <a:lvl1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smtClean="0">
                <a:solidFill>
                  <a:schemeClr val="bg1"/>
                </a:solidFill>
                <a:latin typeface="Arial" panose="020B0604020202020204" pitchFamily="34" charset="0"/>
                <a:ea typeface="+mn-ea"/>
                <a:cs typeface="Arial" panose="020B0604020202020204" pitchFamily="34" charset="0"/>
              </a:defRPr>
            </a:lvl1pPr>
            <a:lvl2pPr marL="342900" indent="-342900" algn="l" defTabSz="914400" rtl="0" eaLnBrk="1" latinLnBrk="0" hangingPunct="1">
              <a:lnSpc>
                <a:spcPct val="114000"/>
              </a:lnSpc>
              <a:spcBef>
                <a:spcPts val="0"/>
              </a:spcBef>
              <a:spcAft>
                <a:spcPts val="1800"/>
              </a:spcAft>
              <a:buClr>
                <a:srgbClr val="00C1D5"/>
              </a:buClr>
              <a:buSzPct val="150000"/>
              <a:buFont typeface="Arial" panose="020B0604020202020204" pitchFamily="34" charset="0"/>
              <a:buChar char="•"/>
              <a:defRPr lang="en-US" sz="2000" kern="1200" dirty="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p>
        </p:txBody>
      </p:sp>
      <p:sp>
        <p:nvSpPr>
          <p:cNvPr id="13" name="Footer Placeholder 4">
            <a:extLst>
              <a:ext uri="{FF2B5EF4-FFF2-40B4-BE49-F238E27FC236}">
                <a16:creationId xmlns:a16="http://schemas.microsoft.com/office/drawing/2014/main" id="{B671B335-CE5A-EF5A-1252-83470FB0D8D8}"/>
              </a:ext>
            </a:extLst>
          </p:cNvPr>
          <p:cNvSpPr>
            <a:spLocks noGrp="1"/>
          </p:cNvSpPr>
          <p:nvPr>
            <p:ph type="ftr" sz="quarter" idx="11"/>
          </p:nvPr>
        </p:nvSpPr>
        <p:spPr>
          <a:xfrm>
            <a:off x="169971" y="6415516"/>
            <a:ext cx="10641077" cy="365125"/>
          </a:xfrm>
        </p:spPr>
        <p:txBody>
          <a:bodyPr vert="horz" lIns="91440" tIns="45720" rIns="91440" bIns="45720" rtlCol="0" anchor="b"/>
          <a:lstStyle>
            <a:lvl1pPr>
              <a:defRPr lang="en-US" sz="1000" dirty="0">
                <a:solidFill>
                  <a:schemeClr val="bg1"/>
                </a:solidFill>
              </a:defRPr>
            </a:lvl1pPr>
          </a:lstStyle>
          <a:p>
            <a:pPr algn="l"/>
            <a:endParaRPr lang="en-US"/>
          </a:p>
        </p:txBody>
      </p:sp>
      <p:sp>
        <p:nvSpPr>
          <p:cNvPr id="17" name="Slide Number Placeholder 5">
            <a:extLst>
              <a:ext uri="{FF2B5EF4-FFF2-40B4-BE49-F238E27FC236}">
                <a16:creationId xmlns:a16="http://schemas.microsoft.com/office/drawing/2014/main" id="{CD586CB2-EC29-6144-F363-2D7A300DBBFB}"/>
              </a:ext>
            </a:extLst>
          </p:cNvPr>
          <p:cNvSpPr>
            <a:spLocks noGrp="1"/>
          </p:cNvSpPr>
          <p:nvPr>
            <p:ph type="sldNum" sz="quarter" idx="12"/>
          </p:nvPr>
        </p:nvSpPr>
        <p:spPr>
          <a:xfrm>
            <a:off x="11410950" y="6451600"/>
            <a:ext cx="685800" cy="365125"/>
          </a:xfrm>
        </p:spPr>
        <p:txBody>
          <a:bodyPr/>
          <a:lstStyle>
            <a:lvl1pPr>
              <a:defRPr sz="1400">
                <a:solidFill>
                  <a:schemeClr val="bg1"/>
                </a:solidFill>
                <a:latin typeface="Arial" panose="020B0604020202020204" pitchFamily="34" charset="0"/>
                <a:cs typeface="Arial" panose="020B0604020202020204" pitchFamily="34" charset="0"/>
              </a:defRPr>
            </a:lvl1pPr>
          </a:lstStyle>
          <a:p>
            <a:fld id="{BE2B6535-AB6B-44B4-837D-2BEADB2BA517}" type="slidenum">
              <a:rPr lang="en-US" smtClean="0"/>
              <a:pPr/>
              <a:t>‹#›</a:t>
            </a:fld>
            <a:endParaRPr lang="en-US"/>
          </a:p>
        </p:txBody>
      </p:sp>
      <p:sp>
        <p:nvSpPr>
          <p:cNvPr id="3" name="Title 1">
            <a:extLst>
              <a:ext uri="{FF2B5EF4-FFF2-40B4-BE49-F238E27FC236}">
                <a16:creationId xmlns:a16="http://schemas.microsoft.com/office/drawing/2014/main" id="{08C3A64F-C243-B961-86DE-BAB208689F15}"/>
              </a:ext>
            </a:extLst>
          </p:cNvPr>
          <p:cNvSpPr>
            <a:spLocks noGrp="1"/>
          </p:cNvSpPr>
          <p:nvPr>
            <p:ph type="title"/>
          </p:nvPr>
        </p:nvSpPr>
        <p:spPr>
          <a:xfrm>
            <a:off x="3273552" y="123125"/>
            <a:ext cx="8945880" cy="1096533"/>
          </a:xfrm>
        </p:spPr>
        <p:txBody>
          <a:bodyPr>
            <a:noAutofit/>
          </a:bodyPr>
          <a:lstStyle>
            <a:lvl1pPr marL="0" algn="l" defTabSz="914400" rtl="0" eaLnBrk="1" latinLnBrk="0" hangingPunct="1">
              <a:lnSpc>
                <a:spcPts val="3200"/>
              </a:lnSpc>
              <a:defRPr lang="en-US" sz="3200" b="1" kern="1200" dirty="0">
                <a:solidFill>
                  <a:srgbClr val="00C1D5"/>
                </a:solidFill>
                <a:latin typeface="Arial" panose="020B0604020202020204" pitchFamily="34" charset="0"/>
                <a:ea typeface="+mn-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28671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and Bullet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3333849-715B-B2DD-7665-5D7AE51790E5}"/>
              </a:ext>
            </a:extLst>
          </p:cNvPr>
          <p:cNvSpPr>
            <a:spLocks noGrp="1"/>
          </p:cNvSpPr>
          <p:nvPr>
            <p:ph type="body" sz="quarter" idx="13"/>
          </p:nvPr>
        </p:nvSpPr>
        <p:spPr>
          <a:xfrm>
            <a:off x="3262184" y="1519331"/>
            <a:ext cx="8453566" cy="4495800"/>
          </a:xfrm>
        </p:spPr>
        <p:txBody>
          <a:bodyPr>
            <a:noAutofit/>
          </a:bodyPr>
          <a:lstStyle>
            <a:lvl1pPr marL="0" indent="0" algn="l" defTabSz="914400" rtl="0" eaLnBrk="1" latinLnBrk="0" hangingPunct="1">
              <a:lnSpc>
                <a:spcPct val="114000"/>
              </a:lnSpc>
              <a:spcBef>
                <a:spcPts val="1200"/>
              </a:spcBef>
              <a:spcAft>
                <a:spcPts val="600"/>
              </a:spcAft>
              <a:buClr>
                <a:srgbClr val="E3B923"/>
              </a:buClr>
              <a:buFont typeface="Arial" panose="020B0604020202020204" pitchFamily="34" charset="0"/>
              <a:buNone/>
              <a:defRPr lang="en-US" sz="3200" b="1" kern="1200" dirty="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14000"/>
              </a:lnSpc>
              <a:spcBef>
                <a:spcPts val="0"/>
              </a:spcBef>
              <a:spcAft>
                <a:spcPts val="1200"/>
              </a:spcAft>
              <a:buClr>
                <a:srgbClr val="00C1D5"/>
              </a:buClr>
              <a:buSzPct val="150000"/>
              <a:buFont typeface="Arial" panose="020B0604020202020204" pitchFamily="34" charset="0"/>
              <a:buChar char="•"/>
              <a:defRPr lang="en-US" sz="2000" kern="1200" dirty="0">
                <a:solidFill>
                  <a:schemeClr val="bg1"/>
                </a:solidFill>
                <a:latin typeface="Arial" panose="020B0604020202020204" pitchFamily="34" charset="0"/>
                <a:ea typeface="+mn-ea"/>
                <a:cs typeface="Arial" panose="020B0604020202020204" pitchFamily="34" charset="0"/>
              </a:defRPr>
            </a:lvl2pPr>
            <a:lvl3pPr marL="342900" indent="-342900" algn="l" defTabSz="914400" rtl="0" eaLnBrk="1" latinLnBrk="0" hangingPunct="1">
              <a:lnSpc>
                <a:spcPct val="114000"/>
              </a:lnSpc>
              <a:spcBef>
                <a:spcPts val="0"/>
              </a:spcBef>
              <a:spcAft>
                <a:spcPts val="1800"/>
              </a:spcAft>
              <a:buClr>
                <a:srgbClr val="D76F2C"/>
              </a:buClr>
              <a:buSzPct val="150000"/>
              <a:buFont typeface="Arial" panose="020B0604020202020204" pitchFamily="34" charset="0"/>
              <a:buChar char="•"/>
              <a:defRPr lang="en-US" sz="2000" kern="1200" dirty="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smtClean="0">
                <a:solidFill>
                  <a:schemeClr val="bg1"/>
                </a:solidFill>
                <a:latin typeface="Arial" panose="020B0604020202020204" pitchFamily="34" charset="0"/>
                <a:ea typeface="+mn-ea"/>
                <a:cs typeface="Arial" panose="020B0604020202020204" pitchFamily="34" charset="0"/>
              </a:defRPr>
            </a:lvl4pPr>
            <a:lvl5pPr marL="1143000" indent="-342900" algn="l" defTabSz="914400" rtl="0" eaLnBrk="1" latinLnBrk="0" hangingPunct="1">
              <a:lnSpc>
                <a:spcPct val="114000"/>
              </a:lnSpc>
              <a:spcBef>
                <a:spcPts val="0"/>
              </a:spcBef>
              <a:spcAft>
                <a:spcPts val="1800"/>
              </a:spcAft>
              <a:buClr>
                <a:srgbClr val="00C1D5"/>
              </a:buClr>
              <a:buSzPct val="150000"/>
              <a:buFont typeface="Arial" panose="020B0604020202020204" pitchFamily="34" charset="0"/>
              <a:buChar char="•"/>
              <a:defRPr lang="en-US" sz="2000" kern="120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4"/>
            <a:r>
              <a:rPr lang="en-US"/>
              <a:t>Third level</a:t>
            </a:r>
          </a:p>
        </p:txBody>
      </p:sp>
      <p:sp>
        <p:nvSpPr>
          <p:cNvPr id="12" name="Footer Placeholder 4">
            <a:extLst>
              <a:ext uri="{FF2B5EF4-FFF2-40B4-BE49-F238E27FC236}">
                <a16:creationId xmlns:a16="http://schemas.microsoft.com/office/drawing/2014/main" id="{5761C117-71FC-F33E-987B-6ED143491D5E}"/>
              </a:ext>
            </a:extLst>
          </p:cNvPr>
          <p:cNvSpPr>
            <a:spLocks noGrp="1"/>
          </p:cNvSpPr>
          <p:nvPr>
            <p:ph type="ftr" sz="quarter" idx="11"/>
          </p:nvPr>
        </p:nvSpPr>
        <p:spPr>
          <a:xfrm>
            <a:off x="169971" y="6415516"/>
            <a:ext cx="8754953" cy="365125"/>
          </a:xfrm>
        </p:spPr>
        <p:txBody>
          <a:bodyPr vert="horz" lIns="91440" tIns="45720" rIns="91440" bIns="45720" rtlCol="0" anchor="b"/>
          <a:lstStyle>
            <a:lvl1pPr>
              <a:defRPr lang="en-US" sz="1000" dirty="0">
                <a:solidFill>
                  <a:schemeClr val="bg1"/>
                </a:solidFill>
              </a:defRPr>
            </a:lvl1pPr>
          </a:lstStyle>
          <a:p>
            <a:pPr algn="l"/>
            <a:endParaRPr lang="en-US"/>
          </a:p>
        </p:txBody>
      </p:sp>
      <p:sp>
        <p:nvSpPr>
          <p:cNvPr id="16" name="Slide Number Placeholder 5">
            <a:extLst>
              <a:ext uri="{FF2B5EF4-FFF2-40B4-BE49-F238E27FC236}">
                <a16:creationId xmlns:a16="http://schemas.microsoft.com/office/drawing/2014/main" id="{651E1CFC-4745-2061-9609-27C294257C77}"/>
              </a:ext>
            </a:extLst>
          </p:cNvPr>
          <p:cNvSpPr>
            <a:spLocks noGrp="1"/>
          </p:cNvSpPr>
          <p:nvPr>
            <p:ph type="sldNum" sz="quarter" idx="12"/>
          </p:nvPr>
        </p:nvSpPr>
        <p:spPr>
          <a:xfrm>
            <a:off x="11410950" y="6451600"/>
            <a:ext cx="685800" cy="365125"/>
          </a:xfrm>
        </p:spPr>
        <p:txBody>
          <a:bodyPr/>
          <a:lstStyle>
            <a:lvl1pPr>
              <a:defRPr sz="1400">
                <a:solidFill>
                  <a:schemeClr val="bg1"/>
                </a:solidFill>
                <a:latin typeface="Arial" panose="020B0604020202020204" pitchFamily="34" charset="0"/>
                <a:cs typeface="Arial" panose="020B0604020202020204" pitchFamily="34" charset="0"/>
              </a:defRPr>
            </a:lvl1pPr>
          </a:lstStyle>
          <a:p>
            <a:fld id="{BE2B6535-AB6B-44B4-837D-2BEADB2BA517}" type="slidenum">
              <a:rPr lang="en-US" smtClean="0"/>
              <a:pPr/>
              <a:t>‹#›</a:t>
            </a:fld>
            <a:endParaRPr lang="en-US"/>
          </a:p>
        </p:txBody>
      </p:sp>
      <p:sp>
        <p:nvSpPr>
          <p:cNvPr id="3" name="Title 1">
            <a:extLst>
              <a:ext uri="{FF2B5EF4-FFF2-40B4-BE49-F238E27FC236}">
                <a16:creationId xmlns:a16="http://schemas.microsoft.com/office/drawing/2014/main" id="{F1FF5AA6-CDD6-4DB5-083D-E994A3964F1D}"/>
              </a:ext>
            </a:extLst>
          </p:cNvPr>
          <p:cNvSpPr>
            <a:spLocks noGrp="1"/>
          </p:cNvSpPr>
          <p:nvPr>
            <p:ph type="title"/>
          </p:nvPr>
        </p:nvSpPr>
        <p:spPr>
          <a:xfrm>
            <a:off x="3273552" y="123125"/>
            <a:ext cx="8929816" cy="1096533"/>
          </a:xfrm>
        </p:spPr>
        <p:txBody>
          <a:bodyPr>
            <a:noAutofit/>
          </a:bodyPr>
          <a:lstStyle>
            <a:lvl1pPr marL="0" algn="l" defTabSz="914400" rtl="0" eaLnBrk="1" latinLnBrk="0" hangingPunct="1">
              <a:lnSpc>
                <a:spcPts val="3200"/>
              </a:lnSpc>
              <a:defRPr lang="en-US" sz="3200" b="1" kern="1200" dirty="0">
                <a:solidFill>
                  <a:srgbClr val="00C1D5"/>
                </a:solidFill>
                <a:latin typeface="Arial" panose="020B0604020202020204" pitchFamily="34" charset="0"/>
                <a:ea typeface="+mn-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53028902"/>
      </p:ext>
    </p:extLst>
  </p:cSld>
  <p:clrMapOvr>
    <a:masterClrMapping/>
  </p:clrMapOvr>
  <p:extLst>
    <p:ext uri="{DCECCB84-F9BA-43D5-87BE-67443E8EF086}">
      <p15:sldGuideLst xmlns:p15="http://schemas.microsoft.com/office/powerpoint/2012/main">
        <p15:guide id="1" orient="horz" pos="2160">
          <p15:clr>
            <a:srgbClr val="FBAE40"/>
          </p15:clr>
        </p15:guide>
        <p15:guide id="2" pos="14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hoto &amp; Headline &amp; 2Col">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3333849-715B-B2DD-7665-5D7AE51790E5}"/>
              </a:ext>
            </a:extLst>
          </p:cNvPr>
          <p:cNvSpPr>
            <a:spLocks noGrp="1"/>
          </p:cNvSpPr>
          <p:nvPr>
            <p:ph type="body" sz="quarter" idx="13"/>
          </p:nvPr>
        </p:nvSpPr>
        <p:spPr>
          <a:xfrm>
            <a:off x="506627" y="1528721"/>
            <a:ext cx="11571073" cy="4495800"/>
          </a:xfrm>
        </p:spPr>
        <p:txBody>
          <a:bodyPr numCol="2" spcCol="274320">
            <a:noAutofit/>
          </a:bodyPr>
          <a:lstStyle>
            <a:lvl1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smtClean="0">
                <a:solidFill>
                  <a:schemeClr val="bg1"/>
                </a:solidFill>
                <a:latin typeface="Arial" panose="020B0604020202020204" pitchFamily="34" charset="0"/>
                <a:ea typeface="+mn-ea"/>
                <a:cs typeface="Arial" panose="020B0604020202020204" pitchFamily="34" charset="0"/>
              </a:defRPr>
            </a:lvl1pPr>
            <a:lvl2pPr marL="342900" indent="-342900" algn="l" defTabSz="914400" rtl="0" eaLnBrk="1" latinLnBrk="0" hangingPunct="1">
              <a:lnSpc>
                <a:spcPct val="114000"/>
              </a:lnSpc>
              <a:spcBef>
                <a:spcPts val="0"/>
              </a:spcBef>
              <a:spcAft>
                <a:spcPts val="1800"/>
              </a:spcAft>
              <a:buClr>
                <a:srgbClr val="00C1D5"/>
              </a:buClr>
              <a:buSzPct val="150000"/>
              <a:buFont typeface="Arial" panose="020B0604020202020204" pitchFamily="34" charset="0"/>
              <a:buChar char="•"/>
              <a:defRPr lang="en-US" sz="2000" kern="1200" dirty="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p>
        </p:txBody>
      </p:sp>
      <p:sp>
        <p:nvSpPr>
          <p:cNvPr id="17" name="Footer Placeholder 4">
            <a:extLst>
              <a:ext uri="{FF2B5EF4-FFF2-40B4-BE49-F238E27FC236}">
                <a16:creationId xmlns:a16="http://schemas.microsoft.com/office/drawing/2014/main" id="{FA22975E-C316-5799-E762-9299D4498E27}"/>
              </a:ext>
            </a:extLst>
          </p:cNvPr>
          <p:cNvSpPr>
            <a:spLocks noGrp="1"/>
          </p:cNvSpPr>
          <p:nvPr>
            <p:ph type="ftr" sz="quarter" idx="11"/>
          </p:nvPr>
        </p:nvSpPr>
        <p:spPr>
          <a:xfrm>
            <a:off x="506627" y="6415516"/>
            <a:ext cx="10750653" cy="365125"/>
          </a:xfrm>
        </p:spPr>
        <p:txBody>
          <a:bodyPr vert="horz" lIns="91440" tIns="45720" rIns="91440" bIns="45720" rtlCol="0" anchor="b"/>
          <a:lstStyle>
            <a:lvl1pPr>
              <a:defRPr lang="en-US" sz="1000" dirty="0">
                <a:solidFill>
                  <a:schemeClr val="bg1"/>
                </a:solidFill>
              </a:defRPr>
            </a:lvl1pPr>
          </a:lstStyle>
          <a:p>
            <a:pPr algn="l"/>
            <a:endParaRPr lang="en-US"/>
          </a:p>
        </p:txBody>
      </p:sp>
      <p:sp>
        <p:nvSpPr>
          <p:cNvPr id="21" name="Slide Number Placeholder 5">
            <a:extLst>
              <a:ext uri="{FF2B5EF4-FFF2-40B4-BE49-F238E27FC236}">
                <a16:creationId xmlns:a16="http://schemas.microsoft.com/office/drawing/2014/main" id="{74D69750-B25C-B65F-ABCF-D43BB0355192}"/>
              </a:ext>
            </a:extLst>
          </p:cNvPr>
          <p:cNvSpPr>
            <a:spLocks noGrp="1"/>
          </p:cNvSpPr>
          <p:nvPr>
            <p:ph type="sldNum" sz="quarter" idx="12"/>
          </p:nvPr>
        </p:nvSpPr>
        <p:spPr>
          <a:xfrm>
            <a:off x="11410950" y="6451600"/>
            <a:ext cx="685800" cy="365125"/>
          </a:xfrm>
        </p:spPr>
        <p:txBody>
          <a:bodyPr/>
          <a:lstStyle>
            <a:lvl1pPr>
              <a:defRPr sz="1400">
                <a:solidFill>
                  <a:schemeClr val="bg1"/>
                </a:solidFill>
                <a:latin typeface="Arial" panose="020B0604020202020204" pitchFamily="34" charset="0"/>
                <a:cs typeface="Arial" panose="020B0604020202020204" pitchFamily="34" charset="0"/>
              </a:defRPr>
            </a:lvl1pPr>
          </a:lstStyle>
          <a:p>
            <a:fld id="{BE2B6535-AB6B-44B4-837D-2BEADB2BA517}" type="slidenum">
              <a:rPr lang="en-US" smtClean="0"/>
              <a:pPr/>
              <a:t>‹#›</a:t>
            </a:fld>
            <a:endParaRPr lang="en-US"/>
          </a:p>
        </p:txBody>
      </p:sp>
      <p:sp>
        <p:nvSpPr>
          <p:cNvPr id="3" name="Title 1">
            <a:extLst>
              <a:ext uri="{FF2B5EF4-FFF2-40B4-BE49-F238E27FC236}">
                <a16:creationId xmlns:a16="http://schemas.microsoft.com/office/drawing/2014/main" id="{3FE973A1-78A7-E846-6F9C-DD4D05105B84}"/>
              </a:ext>
            </a:extLst>
          </p:cNvPr>
          <p:cNvSpPr>
            <a:spLocks noGrp="1"/>
          </p:cNvSpPr>
          <p:nvPr>
            <p:ph type="title"/>
          </p:nvPr>
        </p:nvSpPr>
        <p:spPr>
          <a:xfrm>
            <a:off x="3274540" y="123125"/>
            <a:ext cx="8917459" cy="1096533"/>
          </a:xfrm>
        </p:spPr>
        <p:txBody>
          <a:bodyPr>
            <a:noAutofit/>
          </a:bodyPr>
          <a:lstStyle>
            <a:lvl1pPr marL="0" algn="l" defTabSz="914400" rtl="0" eaLnBrk="1" latinLnBrk="0" hangingPunct="1">
              <a:lnSpc>
                <a:spcPts val="3200"/>
              </a:lnSpc>
              <a:defRPr lang="en-US" sz="3200" b="1" kern="1200" dirty="0">
                <a:solidFill>
                  <a:srgbClr val="00C1D5"/>
                </a:solidFill>
                <a:latin typeface="Arial" panose="020B0604020202020204" pitchFamily="34" charset="0"/>
                <a:ea typeface="+mn-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151496583"/>
      </p:ext>
    </p:extLst>
  </p:cSld>
  <p:clrMapOvr>
    <a:masterClrMapping/>
  </p:clrMapOvr>
  <p:extLst>
    <p:ext uri="{DCECCB84-F9BA-43D5-87BE-67443E8EF086}">
      <p15:sldGuideLst xmlns:p15="http://schemas.microsoft.com/office/powerpoint/2012/main">
        <p15:guide id="1" orient="horz" pos="2160">
          <p15:clr>
            <a:srgbClr val="FBAE40"/>
          </p15:clr>
        </p15:guide>
        <p15:guide id="2" pos="25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7B94-3F95-19AA-DFED-0AFAA5ADD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034724-C98A-818A-F1CD-05C56F1F8E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19113-3F63-3EF0-1BBA-3B76416D2014}"/>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5" name="Footer Placeholder 4">
            <a:extLst>
              <a:ext uri="{FF2B5EF4-FFF2-40B4-BE49-F238E27FC236}">
                <a16:creationId xmlns:a16="http://schemas.microsoft.com/office/drawing/2014/main" id="{203BBB83-E4D7-0F3C-000A-84C902E40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85C646-9E2F-C014-1B62-2CB99C13228A}"/>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813877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_Cover Slide">
    <p:spTree>
      <p:nvGrpSpPr>
        <p:cNvPr id="1" name=""/>
        <p:cNvGrpSpPr/>
        <p:nvPr/>
      </p:nvGrpSpPr>
      <p:grpSpPr>
        <a:xfrm>
          <a:off x="0" y="0"/>
          <a:ext cx="0" cy="0"/>
          <a:chOff x="0" y="0"/>
          <a:chExt cx="0" cy="0"/>
        </a:xfrm>
      </p:grpSpPr>
      <p:pic>
        <p:nvPicPr>
          <p:cNvPr id="10" name="Picture 9" descr="A logo with a circle and eye&#10;&#10;Description automatically generated with medium confidence">
            <a:extLst>
              <a:ext uri="{FF2B5EF4-FFF2-40B4-BE49-F238E27FC236}">
                <a16:creationId xmlns:a16="http://schemas.microsoft.com/office/drawing/2014/main" id="{11E732DF-59F9-DDAE-6756-AA8ABF43FB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EBB507-C52D-BCA5-CE04-A469F093EB35}"/>
              </a:ext>
            </a:extLst>
          </p:cNvPr>
          <p:cNvSpPr>
            <a:spLocks noGrp="1"/>
          </p:cNvSpPr>
          <p:nvPr>
            <p:ph type="ctrTitle"/>
          </p:nvPr>
        </p:nvSpPr>
        <p:spPr>
          <a:xfrm>
            <a:off x="2225565" y="4066359"/>
            <a:ext cx="7740869" cy="1535184"/>
          </a:xfrm>
          <a:noFill/>
        </p:spPr>
        <p:txBody>
          <a:bodyPr wrap="square" anchor="b">
            <a:noAutofit/>
          </a:bodyPr>
          <a:lstStyle>
            <a:lvl1pPr algn="ctr">
              <a:lnSpc>
                <a:spcPts val="4400"/>
              </a:lnSpc>
              <a:defRPr lang="en-US" b="1" spc="30">
                <a:solidFill>
                  <a:srgbClr val="003865"/>
                </a:solidFill>
                <a:latin typeface="Arial" panose="020B0604020202020204" pitchFamily="34" charset="0"/>
                <a:ea typeface="+mn-ea"/>
                <a:cs typeface="Arial" panose="020B0604020202020204" pitchFamily="34" charset="0"/>
              </a:defRPr>
            </a:lvl1pPr>
          </a:lstStyle>
          <a:p>
            <a:pPr marL="0" lvl="0">
              <a:lnSpc>
                <a:spcPts val="4200"/>
              </a:lnSpc>
            </a:pPr>
            <a:r>
              <a:rPr lang="en-US"/>
              <a:t>Click to edit Master title style</a:t>
            </a:r>
          </a:p>
        </p:txBody>
      </p:sp>
      <p:sp>
        <p:nvSpPr>
          <p:cNvPr id="3" name="Subtitle 2">
            <a:extLst>
              <a:ext uri="{FF2B5EF4-FFF2-40B4-BE49-F238E27FC236}">
                <a16:creationId xmlns:a16="http://schemas.microsoft.com/office/drawing/2014/main" id="{1DEF7754-F9ED-97BC-B1D1-B95CD7D677E3}"/>
              </a:ext>
            </a:extLst>
          </p:cNvPr>
          <p:cNvSpPr>
            <a:spLocks noGrp="1"/>
          </p:cNvSpPr>
          <p:nvPr>
            <p:ph type="subTitle" idx="1"/>
          </p:nvPr>
        </p:nvSpPr>
        <p:spPr>
          <a:xfrm>
            <a:off x="3153104" y="5934177"/>
            <a:ext cx="5880538" cy="717316"/>
          </a:xfrm>
          <a:noFill/>
        </p:spPr>
        <p:txBody>
          <a:bodyPr wrap="square">
            <a:noAutofit/>
          </a:bodyPr>
          <a:lstStyle>
            <a:lvl1pPr marL="0" indent="0" algn="ctr">
              <a:buNone/>
              <a:defRPr lang="en-US" sz="2000" spc="30">
                <a:solidFill>
                  <a:srgbClr val="003865"/>
                </a:solidFill>
                <a:latin typeface="Arial" panose="020B0604020202020204" pitchFamily="34" charset="0"/>
                <a:cs typeface="Arial" panose="020B0604020202020204" pitchFamily="34" charset="0"/>
              </a:defRPr>
            </a:lvl1pPr>
          </a:lstStyle>
          <a:p>
            <a:pPr marL="0" lvl="0"/>
            <a:r>
              <a:rPr lang="en-US"/>
              <a:t>Click to edit Master subtitle style</a:t>
            </a:r>
          </a:p>
        </p:txBody>
      </p:sp>
    </p:spTree>
    <p:extLst>
      <p:ext uri="{BB962C8B-B14F-4D97-AF65-F5344CB8AC3E}">
        <p14:creationId xmlns:p14="http://schemas.microsoft.com/office/powerpoint/2010/main" val="1252788677"/>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2_Cover Slide">
    <p:spTree>
      <p:nvGrpSpPr>
        <p:cNvPr id="1" name=""/>
        <p:cNvGrpSpPr/>
        <p:nvPr/>
      </p:nvGrpSpPr>
      <p:grpSpPr>
        <a:xfrm>
          <a:off x="0" y="0"/>
          <a:ext cx="0" cy="0"/>
          <a:chOff x="0" y="0"/>
          <a:chExt cx="0" cy="0"/>
        </a:xfrm>
      </p:grpSpPr>
      <p:pic>
        <p:nvPicPr>
          <p:cNvPr id="5" name="Picture 4" descr="A blue and white circle with orange text&#10;&#10;Description automatically generated">
            <a:extLst>
              <a:ext uri="{FF2B5EF4-FFF2-40B4-BE49-F238E27FC236}">
                <a16:creationId xmlns:a16="http://schemas.microsoft.com/office/drawing/2014/main" id="{3C3395B5-3C72-F54A-8017-FC2789F458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EBB507-C52D-BCA5-CE04-A469F093EB35}"/>
              </a:ext>
            </a:extLst>
          </p:cNvPr>
          <p:cNvSpPr>
            <a:spLocks noGrp="1"/>
          </p:cNvSpPr>
          <p:nvPr>
            <p:ph type="ctrTitle"/>
          </p:nvPr>
        </p:nvSpPr>
        <p:spPr>
          <a:xfrm>
            <a:off x="5943599" y="2377866"/>
            <a:ext cx="5800725" cy="1535184"/>
          </a:xfrm>
          <a:noFill/>
        </p:spPr>
        <p:txBody>
          <a:bodyPr wrap="square" anchor="b">
            <a:noAutofit/>
          </a:bodyPr>
          <a:lstStyle>
            <a:lvl1pPr>
              <a:lnSpc>
                <a:spcPts val="4400"/>
              </a:lnSpc>
              <a:defRPr lang="en-US" b="1" spc="30">
                <a:solidFill>
                  <a:srgbClr val="00C1D5"/>
                </a:solidFill>
                <a:latin typeface="Arial" panose="020B0604020202020204" pitchFamily="34" charset="0"/>
                <a:ea typeface="+mn-ea"/>
                <a:cs typeface="Arial" panose="020B0604020202020204" pitchFamily="34" charset="0"/>
              </a:defRPr>
            </a:lvl1pPr>
          </a:lstStyle>
          <a:p>
            <a:pPr marL="0" lvl="0">
              <a:lnSpc>
                <a:spcPts val="4200"/>
              </a:lnSpc>
            </a:pPr>
            <a:r>
              <a:rPr lang="en-US"/>
              <a:t>Click to edit Master title style</a:t>
            </a:r>
          </a:p>
        </p:txBody>
      </p:sp>
      <p:sp>
        <p:nvSpPr>
          <p:cNvPr id="3" name="Subtitle 2">
            <a:extLst>
              <a:ext uri="{FF2B5EF4-FFF2-40B4-BE49-F238E27FC236}">
                <a16:creationId xmlns:a16="http://schemas.microsoft.com/office/drawing/2014/main" id="{1DEF7754-F9ED-97BC-B1D1-B95CD7D677E3}"/>
              </a:ext>
            </a:extLst>
          </p:cNvPr>
          <p:cNvSpPr>
            <a:spLocks noGrp="1"/>
          </p:cNvSpPr>
          <p:nvPr>
            <p:ph type="subTitle" idx="1"/>
          </p:nvPr>
        </p:nvSpPr>
        <p:spPr>
          <a:xfrm>
            <a:off x="5962649" y="4087851"/>
            <a:ext cx="5800725" cy="717316"/>
          </a:xfrm>
          <a:noFill/>
        </p:spPr>
        <p:txBody>
          <a:bodyPr wrap="square">
            <a:noAutofit/>
          </a:bodyPr>
          <a:lstStyle>
            <a:lvl1pPr marL="0" indent="0">
              <a:buNone/>
              <a:defRPr lang="en-US" sz="2000" spc="30">
                <a:solidFill>
                  <a:schemeClr val="bg1"/>
                </a:solidFill>
                <a:latin typeface="Arial" panose="020B0604020202020204" pitchFamily="34" charset="0"/>
                <a:cs typeface="Arial" panose="020B0604020202020204" pitchFamily="34" charset="0"/>
              </a:defRPr>
            </a:lvl1pPr>
          </a:lstStyle>
          <a:p>
            <a:pPr marL="0" lvl="0"/>
            <a:r>
              <a:rPr lang="en-US"/>
              <a:t>Click to edit Master subtitle style</a:t>
            </a:r>
          </a:p>
        </p:txBody>
      </p:sp>
    </p:spTree>
    <p:extLst>
      <p:ext uri="{BB962C8B-B14F-4D97-AF65-F5344CB8AC3E}">
        <p14:creationId xmlns:p14="http://schemas.microsoft.com/office/powerpoint/2010/main" val="4223941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Headlin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0CD4E5-85D0-2A23-E116-8B519BC9CC38}"/>
              </a:ext>
            </a:extLst>
          </p:cNvPr>
          <p:cNvSpPr>
            <a:spLocks noGrp="1"/>
          </p:cNvSpPr>
          <p:nvPr>
            <p:ph type="ftr" sz="quarter" idx="11"/>
          </p:nvPr>
        </p:nvSpPr>
        <p:spPr>
          <a:xfrm>
            <a:off x="169971" y="6415516"/>
            <a:ext cx="11031429" cy="365125"/>
          </a:xfrm>
        </p:spPr>
        <p:txBody>
          <a:bodyPr vert="horz" lIns="91440" tIns="45720" rIns="91440" bIns="45720" rtlCol="0" anchor="b"/>
          <a:lstStyle>
            <a:lvl1pPr>
              <a:defRPr lang="en-US" sz="1000" dirty="0">
                <a:solidFill>
                  <a:schemeClr val="bg1"/>
                </a:solidFill>
              </a:defRPr>
            </a:lvl1pPr>
          </a:lstStyle>
          <a:p>
            <a:pPr algn="l"/>
            <a:endParaRPr lang="en-US"/>
          </a:p>
        </p:txBody>
      </p:sp>
      <p:sp>
        <p:nvSpPr>
          <p:cNvPr id="17" name="Slide Number Placeholder 5">
            <a:extLst>
              <a:ext uri="{FF2B5EF4-FFF2-40B4-BE49-F238E27FC236}">
                <a16:creationId xmlns:a16="http://schemas.microsoft.com/office/drawing/2014/main" id="{2FB8B8B4-B837-5887-5E0C-3EACB019E627}"/>
              </a:ext>
            </a:extLst>
          </p:cNvPr>
          <p:cNvSpPr>
            <a:spLocks noGrp="1"/>
          </p:cNvSpPr>
          <p:nvPr>
            <p:ph type="sldNum" sz="quarter" idx="12"/>
          </p:nvPr>
        </p:nvSpPr>
        <p:spPr>
          <a:xfrm>
            <a:off x="11410950" y="6451600"/>
            <a:ext cx="685800" cy="365125"/>
          </a:xfrm>
        </p:spPr>
        <p:txBody>
          <a:bodyPr/>
          <a:lstStyle>
            <a:lvl1pPr>
              <a:defRPr sz="1400">
                <a:solidFill>
                  <a:schemeClr val="bg1"/>
                </a:solidFill>
                <a:latin typeface="Arial" panose="020B0604020202020204" pitchFamily="34" charset="0"/>
                <a:cs typeface="Arial" panose="020B0604020202020204" pitchFamily="34" charset="0"/>
              </a:defRPr>
            </a:lvl1pPr>
          </a:lstStyle>
          <a:p>
            <a:fld id="{BE2B6535-AB6B-44B4-837D-2BEADB2BA517}" type="slidenum">
              <a:rPr lang="en-US" smtClean="0"/>
              <a:pPr/>
              <a:t>‹#›</a:t>
            </a:fld>
            <a:endParaRPr lang="en-US"/>
          </a:p>
        </p:txBody>
      </p:sp>
      <p:sp>
        <p:nvSpPr>
          <p:cNvPr id="3" name="Title 1">
            <a:extLst>
              <a:ext uri="{FF2B5EF4-FFF2-40B4-BE49-F238E27FC236}">
                <a16:creationId xmlns:a16="http://schemas.microsoft.com/office/drawing/2014/main" id="{BDD5332D-47F1-FFAD-682B-24CBFEEC03E9}"/>
              </a:ext>
            </a:extLst>
          </p:cNvPr>
          <p:cNvSpPr>
            <a:spLocks noGrp="1"/>
          </p:cNvSpPr>
          <p:nvPr>
            <p:ph type="title"/>
          </p:nvPr>
        </p:nvSpPr>
        <p:spPr>
          <a:xfrm>
            <a:off x="3273552" y="123125"/>
            <a:ext cx="8929816" cy="1096533"/>
          </a:xfrm>
        </p:spPr>
        <p:txBody>
          <a:bodyPr>
            <a:noAutofit/>
          </a:bodyPr>
          <a:lstStyle>
            <a:lvl1pPr marL="0" algn="l" defTabSz="914400" rtl="0" eaLnBrk="1" latinLnBrk="0" hangingPunct="1">
              <a:lnSpc>
                <a:spcPts val="3200"/>
              </a:lnSpc>
              <a:defRPr lang="en-US" sz="3200" b="1" kern="1200" dirty="0">
                <a:solidFill>
                  <a:srgbClr val="00C1D5"/>
                </a:solidFill>
                <a:latin typeface="+mj-lt"/>
                <a:ea typeface="+mn-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05889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artner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0CD4E5-85D0-2A23-E116-8B519BC9CC38}"/>
              </a:ext>
            </a:extLst>
          </p:cNvPr>
          <p:cNvSpPr>
            <a:spLocks noGrp="1"/>
          </p:cNvSpPr>
          <p:nvPr>
            <p:ph type="ftr" sz="quarter" idx="11"/>
          </p:nvPr>
        </p:nvSpPr>
        <p:spPr>
          <a:xfrm>
            <a:off x="169971" y="6415516"/>
            <a:ext cx="10822707" cy="365125"/>
          </a:xfrm>
        </p:spPr>
        <p:txBody>
          <a:bodyPr vert="horz" lIns="91440" tIns="45720" rIns="91440" bIns="45720" rtlCol="0" anchor="b"/>
          <a:lstStyle>
            <a:lvl1pPr>
              <a:defRPr lang="en-US" sz="1000" dirty="0">
                <a:solidFill>
                  <a:schemeClr val="bg1"/>
                </a:solidFill>
              </a:defRPr>
            </a:lvl1pPr>
          </a:lstStyle>
          <a:p>
            <a:pPr algn="l"/>
            <a:endParaRPr lang="en-US"/>
          </a:p>
        </p:txBody>
      </p:sp>
      <p:sp>
        <p:nvSpPr>
          <p:cNvPr id="17" name="Slide Number Placeholder 5">
            <a:extLst>
              <a:ext uri="{FF2B5EF4-FFF2-40B4-BE49-F238E27FC236}">
                <a16:creationId xmlns:a16="http://schemas.microsoft.com/office/drawing/2014/main" id="{2FB8B8B4-B837-5887-5E0C-3EACB019E627}"/>
              </a:ext>
            </a:extLst>
          </p:cNvPr>
          <p:cNvSpPr>
            <a:spLocks noGrp="1"/>
          </p:cNvSpPr>
          <p:nvPr>
            <p:ph type="sldNum" sz="quarter" idx="12"/>
          </p:nvPr>
        </p:nvSpPr>
        <p:spPr>
          <a:xfrm>
            <a:off x="11410950" y="6451600"/>
            <a:ext cx="685800" cy="365125"/>
          </a:xfrm>
        </p:spPr>
        <p:txBody>
          <a:bodyPr/>
          <a:lstStyle>
            <a:lvl1pPr>
              <a:defRPr sz="1400">
                <a:solidFill>
                  <a:schemeClr val="bg1"/>
                </a:solidFill>
                <a:latin typeface="Arial" panose="020B0604020202020204" pitchFamily="34" charset="0"/>
                <a:cs typeface="Arial" panose="020B0604020202020204" pitchFamily="34" charset="0"/>
              </a:defRPr>
            </a:lvl1pPr>
          </a:lstStyle>
          <a:p>
            <a:fld id="{BE2B6535-AB6B-44B4-837D-2BEADB2BA517}" type="slidenum">
              <a:rPr lang="en-US" smtClean="0"/>
              <a:pPr/>
              <a:t>‹#›</a:t>
            </a:fld>
            <a:endParaRPr lang="en-US"/>
          </a:p>
        </p:txBody>
      </p:sp>
      <p:sp>
        <p:nvSpPr>
          <p:cNvPr id="3" name="Title 1">
            <a:extLst>
              <a:ext uri="{FF2B5EF4-FFF2-40B4-BE49-F238E27FC236}">
                <a16:creationId xmlns:a16="http://schemas.microsoft.com/office/drawing/2014/main" id="{BDD5332D-47F1-FFAD-682B-24CBFEEC03E9}"/>
              </a:ext>
            </a:extLst>
          </p:cNvPr>
          <p:cNvSpPr>
            <a:spLocks noGrp="1"/>
          </p:cNvSpPr>
          <p:nvPr>
            <p:ph type="title"/>
          </p:nvPr>
        </p:nvSpPr>
        <p:spPr>
          <a:xfrm>
            <a:off x="3273552" y="123125"/>
            <a:ext cx="8892746" cy="1096533"/>
          </a:xfrm>
        </p:spPr>
        <p:txBody>
          <a:bodyPr>
            <a:noAutofit/>
          </a:bodyPr>
          <a:lstStyle>
            <a:lvl1pPr marL="0" algn="l" defTabSz="914400" rtl="0" eaLnBrk="1" latinLnBrk="0" hangingPunct="1">
              <a:lnSpc>
                <a:spcPts val="3200"/>
              </a:lnSpc>
              <a:defRPr lang="en-US" sz="3200" b="1" kern="1200" dirty="0">
                <a:solidFill>
                  <a:srgbClr val="00C1D5"/>
                </a:solidFill>
                <a:latin typeface="+mj-lt"/>
                <a:ea typeface="+mn-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801174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Headline Quote">
    <p:spTree>
      <p:nvGrpSpPr>
        <p:cNvPr id="1" name=""/>
        <p:cNvGrpSpPr/>
        <p:nvPr/>
      </p:nvGrpSpPr>
      <p:grpSpPr>
        <a:xfrm>
          <a:off x="0" y="0"/>
          <a:ext cx="0" cy="0"/>
          <a:chOff x="0" y="0"/>
          <a:chExt cx="0" cy="0"/>
        </a:xfrm>
      </p:grpSpPr>
      <p:pic>
        <p:nvPicPr>
          <p:cNvPr id="9" name="Graphic 8" descr="Open quotation mark with solid fill">
            <a:extLst>
              <a:ext uri="{FF2B5EF4-FFF2-40B4-BE49-F238E27FC236}">
                <a16:creationId xmlns:a16="http://schemas.microsoft.com/office/drawing/2014/main" id="{D8B3C98C-C73D-296B-A26E-4FE10014B14C}"/>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V="1">
            <a:off x="2983106" y="1291875"/>
            <a:ext cx="914400" cy="914400"/>
          </a:xfrm>
          <a:prstGeom prst="rect">
            <a:avLst/>
          </a:prstGeom>
        </p:spPr>
      </p:pic>
      <p:sp>
        <p:nvSpPr>
          <p:cNvPr id="12" name="Text Placeholder 11">
            <a:extLst>
              <a:ext uri="{FF2B5EF4-FFF2-40B4-BE49-F238E27FC236}">
                <a16:creationId xmlns:a16="http://schemas.microsoft.com/office/drawing/2014/main" id="{53375EC7-14B6-C86A-865F-31BB70302CE9}"/>
              </a:ext>
            </a:extLst>
          </p:cNvPr>
          <p:cNvSpPr>
            <a:spLocks noGrp="1"/>
          </p:cNvSpPr>
          <p:nvPr>
            <p:ph type="body" sz="quarter" idx="13"/>
          </p:nvPr>
        </p:nvSpPr>
        <p:spPr>
          <a:xfrm>
            <a:off x="3273552" y="2058988"/>
            <a:ext cx="7955280" cy="3808412"/>
          </a:xfrm>
        </p:spPr>
        <p:txBody>
          <a:bodyPr>
            <a:noAutofit/>
          </a:bodyPr>
          <a:lstStyle>
            <a:lvl1pPr marL="0" indent="0" algn="l" defTabSz="914400" rtl="0" eaLnBrk="1" latinLnBrk="0" hangingPunct="1">
              <a:lnSpc>
                <a:spcPct val="114000"/>
              </a:lnSpc>
              <a:spcBef>
                <a:spcPts val="0"/>
              </a:spcBef>
              <a:spcAft>
                <a:spcPts val="1800"/>
              </a:spcAft>
              <a:buFont typeface="Arial" panose="020B0604020202020204" pitchFamily="34" charset="0"/>
              <a:buNone/>
              <a:defRPr lang="en-US" sz="2400" kern="1200" dirty="0" smtClean="0">
                <a:solidFill>
                  <a:schemeClr val="bg1"/>
                </a:solidFill>
                <a:latin typeface="+mn-lt"/>
                <a:ea typeface="+mn-ea"/>
                <a:cs typeface="Arial" panose="020B0604020202020204" pitchFamily="34" charset="0"/>
              </a:defRPr>
            </a:lvl1pPr>
            <a:lvl2pPr marL="0" indent="0" algn="l" defTabSz="914400" rtl="0" eaLnBrk="1" latinLnBrk="0" hangingPunct="1">
              <a:lnSpc>
                <a:spcPct val="114000"/>
              </a:lnSpc>
              <a:spcBef>
                <a:spcPts val="0"/>
              </a:spcBef>
              <a:spcAft>
                <a:spcPts val="1800"/>
              </a:spcAft>
              <a:buFont typeface="Arial" panose="020B0604020202020204" pitchFamily="34" charset="0"/>
              <a:buNone/>
              <a:defRPr lang="en-US" sz="2400" kern="1200" dirty="0" smtClean="0">
                <a:solidFill>
                  <a:schemeClr val="bg1"/>
                </a:solidFill>
                <a:latin typeface="+mn-lt"/>
                <a:ea typeface="+mn-ea"/>
                <a:cs typeface="Arial" panose="020B0604020202020204" pitchFamily="34" charset="0"/>
              </a:defRPr>
            </a:lvl2pPr>
            <a:lvl3pPr marL="0" indent="0" algn="l" defTabSz="914400" rtl="0" eaLnBrk="1" latinLnBrk="0" hangingPunct="1">
              <a:lnSpc>
                <a:spcPct val="114000"/>
              </a:lnSpc>
              <a:spcBef>
                <a:spcPts val="0"/>
              </a:spcBef>
              <a:spcAft>
                <a:spcPts val="1800"/>
              </a:spcAft>
              <a:buFont typeface="Arial" panose="020B0604020202020204" pitchFamily="34" charset="0"/>
              <a:buNone/>
              <a:defRPr lang="en-US" sz="2400" kern="1200" dirty="0" smtClean="0">
                <a:solidFill>
                  <a:schemeClr val="bg1"/>
                </a:solidFill>
                <a:latin typeface="+mn-lt"/>
                <a:ea typeface="+mn-ea"/>
                <a:cs typeface="Arial" panose="020B0604020202020204" pitchFamily="34" charset="0"/>
              </a:defRPr>
            </a:lvl3pPr>
            <a:lvl4pPr marL="0" indent="0" algn="l" defTabSz="914400" rtl="0" eaLnBrk="1" latinLnBrk="0" hangingPunct="1">
              <a:lnSpc>
                <a:spcPct val="114000"/>
              </a:lnSpc>
              <a:spcBef>
                <a:spcPts val="0"/>
              </a:spcBef>
              <a:spcAft>
                <a:spcPts val="1800"/>
              </a:spcAft>
              <a:buFont typeface="Arial" panose="020B0604020202020204" pitchFamily="34" charset="0"/>
              <a:buNone/>
              <a:defRPr lang="en-US" sz="2400" kern="1200" dirty="0" smtClean="0">
                <a:solidFill>
                  <a:schemeClr val="bg1"/>
                </a:solidFill>
                <a:latin typeface="+mn-lt"/>
                <a:ea typeface="+mn-ea"/>
                <a:cs typeface="Arial" panose="020B0604020202020204" pitchFamily="34" charset="0"/>
              </a:defRPr>
            </a:lvl4pPr>
            <a:lvl5pPr marL="0" indent="0" algn="l" defTabSz="914400" rtl="0" eaLnBrk="1" latinLnBrk="0" hangingPunct="1">
              <a:lnSpc>
                <a:spcPct val="114000"/>
              </a:lnSpc>
              <a:spcBef>
                <a:spcPts val="0"/>
              </a:spcBef>
              <a:spcAft>
                <a:spcPts val="1800"/>
              </a:spcAft>
              <a:buFont typeface="Arial" panose="020B0604020202020204" pitchFamily="34" charset="0"/>
              <a:buNone/>
              <a:defRPr lang="en-US" sz="2400" kern="1200" dirty="0">
                <a:solidFill>
                  <a:schemeClr val="bg1"/>
                </a:solidFill>
                <a:latin typeface="+mn-lt"/>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07569F74-3F9B-B264-6227-04DD978FD66C}"/>
              </a:ext>
            </a:extLst>
          </p:cNvPr>
          <p:cNvSpPr>
            <a:spLocks noGrp="1"/>
          </p:cNvSpPr>
          <p:nvPr>
            <p:ph type="ftr" sz="quarter" idx="11"/>
          </p:nvPr>
        </p:nvSpPr>
        <p:spPr>
          <a:xfrm>
            <a:off x="169971" y="6415516"/>
            <a:ext cx="10872403" cy="365125"/>
          </a:xfrm>
        </p:spPr>
        <p:txBody>
          <a:bodyPr vert="horz" lIns="91440" tIns="45720" rIns="91440" bIns="45720" rtlCol="0" anchor="b"/>
          <a:lstStyle>
            <a:lvl1pPr>
              <a:defRPr lang="en-US" sz="1000" dirty="0">
                <a:solidFill>
                  <a:schemeClr val="bg1"/>
                </a:solidFill>
              </a:defRPr>
            </a:lvl1pPr>
          </a:lstStyle>
          <a:p>
            <a:pPr algn="l"/>
            <a:endParaRPr lang="en-US"/>
          </a:p>
        </p:txBody>
      </p:sp>
      <p:sp>
        <p:nvSpPr>
          <p:cNvPr id="17" name="Slide Number Placeholder 5">
            <a:extLst>
              <a:ext uri="{FF2B5EF4-FFF2-40B4-BE49-F238E27FC236}">
                <a16:creationId xmlns:a16="http://schemas.microsoft.com/office/drawing/2014/main" id="{97236870-3EB0-7E41-A1B2-5C335BF4FEAA}"/>
              </a:ext>
            </a:extLst>
          </p:cNvPr>
          <p:cNvSpPr>
            <a:spLocks noGrp="1"/>
          </p:cNvSpPr>
          <p:nvPr>
            <p:ph type="sldNum" sz="quarter" idx="12"/>
          </p:nvPr>
        </p:nvSpPr>
        <p:spPr>
          <a:xfrm>
            <a:off x="11410950" y="6451600"/>
            <a:ext cx="685800" cy="365125"/>
          </a:xfrm>
        </p:spPr>
        <p:txBody>
          <a:bodyPr/>
          <a:lstStyle>
            <a:lvl1pPr>
              <a:defRPr sz="1400">
                <a:solidFill>
                  <a:schemeClr val="bg1"/>
                </a:solidFill>
                <a:latin typeface="Arial" panose="020B0604020202020204" pitchFamily="34" charset="0"/>
                <a:cs typeface="Arial" panose="020B0604020202020204" pitchFamily="34" charset="0"/>
              </a:defRPr>
            </a:lvl1pPr>
          </a:lstStyle>
          <a:p>
            <a:fld id="{BE2B6535-AB6B-44B4-837D-2BEADB2BA517}" type="slidenum">
              <a:rPr lang="en-US" smtClean="0"/>
              <a:pPr/>
              <a:t>‹#›</a:t>
            </a:fld>
            <a:endParaRPr lang="en-US"/>
          </a:p>
        </p:txBody>
      </p:sp>
      <p:sp>
        <p:nvSpPr>
          <p:cNvPr id="3" name="Title 1">
            <a:extLst>
              <a:ext uri="{FF2B5EF4-FFF2-40B4-BE49-F238E27FC236}">
                <a16:creationId xmlns:a16="http://schemas.microsoft.com/office/drawing/2014/main" id="{4E2EC96A-89B7-3DDD-003B-893F7389550D}"/>
              </a:ext>
            </a:extLst>
          </p:cNvPr>
          <p:cNvSpPr>
            <a:spLocks noGrp="1"/>
          </p:cNvSpPr>
          <p:nvPr>
            <p:ph type="title"/>
          </p:nvPr>
        </p:nvSpPr>
        <p:spPr>
          <a:xfrm>
            <a:off x="3273552" y="123125"/>
            <a:ext cx="8929816" cy="1096533"/>
          </a:xfrm>
        </p:spPr>
        <p:txBody>
          <a:bodyPr>
            <a:noAutofit/>
          </a:bodyPr>
          <a:lstStyle>
            <a:lvl1pPr marL="0" algn="l" defTabSz="914400" rtl="0" eaLnBrk="1" latinLnBrk="0" hangingPunct="1">
              <a:lnSpc>
                <a:spcPts val="3200"/>
              </a:lnSpc>
              <a:defRPr lang="en-US" sz="3200" b="1" kern="1200" dirty="0">
                <a:solidFill>
                  <a:srgbClr val="00C1D5"/>
                </a:solidFill>
                <a:latin typeface="Arial" panose="020B0604020202020204" pitchFamily="34" charset="0"/>
                <a:ea typeface="+mn-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89196640"/>
      </p:ext>
    </p:extLst>
  </p:cSld>
  <p:clrMapOvr>
    <a:masterClrMapping/>
  </p:clrMapOvr>
  <p:extLst>
    <p:ext uri="{DCECCB84-F9BA-43D5-87BE-67443E8EF086}">
      <p15:sldGuideLst xmlns:p15="http://schemas.microsoft.com/office/powerpoint/2012/main">
        <p15:guide id="1" orient="horz" pos="2160">
          <p15:clr>
            <a:srgbClr val="FBAE40"/>
          </p15:clr>
        </p15:guide>
        <p15:guide id="2" pos="148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eadline &amp; Body Copy">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3333849-715B-B2DD-7665-5D7AE51790E5}"/>
              </a:ext>
            </a:extLst>
          </p:cNvPr>
          <p:cNvSpPr>
            <a:spLocks noGrp="1"/>
          </p:cNvSpPr>
          <p:nvPr>
            <p:ph type="body" sz="quarter" idx="13"/>
          </p:nvPr>
        </p:nvSpPr>
        <p:spPr>
          <a:xfrm>
            <a:off x="3273552" y="1519331"/>
            <a:ext cx="8469630" cy="4495800"/>
          </a:xfrm>
        </p:spPr>
        <p:txBody>
          <a:bodyPr>
            <a:noAutofit/>
          </a:bodyPr>
          <a:lstStyle>
            <a:lvl1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smtClean="0">
                <a:solidFill>
                  <a:schemeClr val="bg1"/>
                </a:solidFill>
                <a:latin typeface="Arial" panose="020B0604020202020204" pitchFamily="34" charset="0"/>
                <a:ea typeface="+mn-ea"/>
                <a:cs typeface="Arial" panose="020B0604020202020204" pitchFamily="34" charset="0"/>
              </a:defRPr>
            </a:lvl1pPr>
            <a:lvl2pPr marL="342900" indent="-342900" algn="l" defTabSz="914400" rtl="0" eaLnBrk="1" latinLnBrk="0" hangingPunct="1">
              <a:lnSpc>
                <a:spcPct val="114000"/>
              </a:lnSpc>
              <a:spcBef>
                <a:spcPts val="0"/>
              </a:spcBef>
              <a:spcAft>
                <a:spcPts val="1800"/>
              </a:spcAft>
              <a:buClr>
                <a:srgbClr val="00C1D5"/>
              </a:buClr>
              <a:buSzPct val="150000"/>
              <a:buFont typeface="Arial" panose="020B0604020202020204" pitchFamily="34" charset="0"/>
              <a:buChar char="•"/>
              <a:defRPr lang="en-US" sz="2000" kern="1200" dirty="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p>
        </p:txBody>
      </p:sp>
      <p:sp>
        <p:nvSpPr>
          <p:cNvPr id="13" name="Footer Placeholder 4">
            <a:extLst>
              <a:ext uri="{FF2B5EF4-FFF2-40B4-BE49-F238E27FC236}">
                <a16:creationId xmlns:a16="http://schemas.microsoft.com/office/drawing/2014/main" id="{B671B335-CE5A-EF5A-1252-83470FB0D8D8}"/>
              </a:ext>
            </a:extLst>
          </p:cNvPr>
          <p:cNvSpPr>
            <a:spLocks noGrp="1"/>
          </p:cNvSpPr>
          <p:nvPr>
            <p:ph type="ftr" sz="quarter" idx="11"/>
          </p:nvPr>
        </p:nvSpPr>
        <p:spPr>
          <a:xfrm>
            <a:off x="169971" y="6415516"/>
            <a:ext cx="10641077" cy="365125"/>
          </a:xfrm>
        </p:spPr>
        <p:txBody>
          <a:bodyPr vert="horz" lIns="91440" tIns="45720" rIns="91440" bIns="45720" rtlCol="0" anchor="b"/>
          <a:lstStyle>
            <a:lvl1pPr>
              <a:defRPr lang="en-US" sz="1000" dirty="0">
                <a:solidFill>
                  <a:schemeClr val="bg1"/>
                </a:solidFill>
              </a:defRPr>
            </a:lvl1pPr>
          </a:lstStyle>
          <a:p>
            <a:pPr algn="l"/>
            <a:endParaRPr lang="en-US"/>
          </a:p>
        </p:txBody>
      </p:sp>
      <p:sp>
        <p:nvSpPr>
          <p:cNvPr id="17" name="Slide Number Placeholder 5">
            <a:extLst>
              <a:ext uri="{FF2B5EF4-FFF2-40B4-BE49-F238E27FC236}">
                <a16:creationId xmlns:a16="http://schemas.microsoft.com/office/drawing/2014/main" id="{CD586CB2-EC29-6144-F363-2D7A300DBBFB}"/>
              </a:ext>
            </a:extLst>
          </p:cNvPr>
          <p:cNvSpPr>
            <a:spLocks noGrp="1"/>
          </p:cNvSpPr>
          <p:nvPr>
            <p:ph type="sldNum" sz="quarter" idx="12"/>
          </p:nvPr>
        </p:nvSpPr>
        <p:spPr>
          <a:xfrm>
            <a:off x="11410950" y="6451600"/>
            <a:ext cx="685800" cy="365125"/>
          </a:xfrm>
        </p:spPr>
        <p:txBody>
          <a:bodyPr/>
          <a:lstStyle>
            <a:lvl1pPr>
              <a:defRPr sz="1400">
                <a:solidFill>
                  <a:schemeClr val="bg1"/>
                </a:solidFill>
                <a:latin typeface="Arial" panose="020B0604020202020204" pitchFamily="34" charset="0"/>
                <a:cs typeface="Arial" panose="020B0604020202020204" pitchFamily="34" charset="0"/>
              </a:defRPr>
            </a:lvl1pPr>
          </a:lstStyle>
          <a:p>
            <a:fld id="{BE2B6535-AB6B-44B4-837D-2BEADB2BA517}" type="slidenum">
              <a:rPr lang="en-US" smtClean="0"/>
              <a:pPr/>
              <a:t>‹#›</a:t>
            </a:fld>
            <a:endParaRPr lang="en-US"/>
          </a:p>
        </p:txBody>
      </p:sp>
      <p:sp>
        <p:nvSpPr>
          <p:cNvPr id="3" name="Title 1">
            <a:extLst>
              <a:ext uri="{FF2B5EF4-FFF2-40B4-BE49-F238E27FC236}">
                <a16:creationId xmlns:a16="http://schemas.microsoft.com/office/drawing/2014/main" id="{08C3A64F-C243-B961-86DE-BAB208689F15}"/>
              </a:ext>
            </a:extLst>
          </p:cNvPr>
          <p:cNvSpPr>
            <a:spLocks noGrp="1"/>
          </p:cNvSpPr>
          <p:nvPr>
            <p:ph type="title"/>
          </p:nvPr>
        </p:nvSpPr>
        <p:spPr>
          <a:xfrm>
            <a:off x="3273552" y="123125"/>
            <a:ext cx="8945880" cy="1096533"/>
          </a:xfrm>
        </p:spPr>
        <p:txBody>
          <a:bodyPr>
            <a:noAutofit/>
          </a:bodyPr>
          <a:lstStyle>
            <a:lvl1pPr marL="0" algn="l" defTabSz="914400" rtl="0" eaLnBrk="1" latinLnBrk="0" hangingPunct="1">
              <a:lnSpc>
                <a:spcPts val="3200"/>
              </a:lnSpc>
              <a:defRPr lang="en-US" sz="3200" b="1" kern="1200" dirty="0">
                <a:solidFill>
                  <a:srgbClr val="00C1D5"/>
                </a:solidFill>
                <a:latin typeface="Arial" panose="020B0604020202020204" pitchFamily="34" charset="0"/>
                <a:ea typeface="+mn-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452799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Headline and Bullet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3333849-715B-B2DD-7665-5D7AE51790E5}"/>
              </a:ext>
            </a:extLst>
          </p:cNvPr>
          <p:cNvSpPr>
            <a:spLocks noGrp="1"/>
          </p:cNvSpPr>
          <p:nvPr>
            <p:ph type="body" sz="quarter" idx="13"/>
          </p:nvPr>
        </p:nvSpPr>
        <p:spPr>
          <a:xfrm>
            <a:off x="3262184" y="1519331"/>
            <a:ext cx="8453566" cy="4495800"/>
          </a:xfrm>
        </p:spPr>
        <p:txBody>
          <a:bodyPr>
            <a:noAutofit/>
          </a:bodyPr>
          <a:lstStyle>
            <a:lvl1pPr marL="0" indent="0" algn="l" defTabSz="914400" rtl="0" eaLnBrk="1" latinLnBrk="0" hangingPunct="1">
              <a:lnSpc>
                <a:spcPct val="114000"/>
              </a:lnSpc>
              <a:spcBef>
                <a:spcPts val="1200"/>
              </a:spcBef>
              <a:spcAft>
                <a:spcPts val="600"/>
              </a:spcAft>
              <a:buClr>
                <a:srgbClr val="E3B923"/>
              </a:buClr>
              <a:buFont typeface="Arial" panose="020B0604020202020204" pitchFamily="34" charset="0"/>
              <a:buNone/>
              <a:defRPr lang="en-US" sz="3200" b="1" kern="1200" dirty="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14000"/>
              </a:lnSpc>
              <a:spcBef>
                <a:spcPts val="0"/>
              </a:spcBef>
              <a:spcAft>
                <a:spcPts val="1200"/>
              </a:spcAft>
              <a:buClr>
                <a:srgbClr val="00C1D5"/>
              </a:buClr>
              <a:buSzPct val="150000"/>
              <a:buFont typeface="Arial" panose="020B0604020202020204" pitchFamily="34" charset="0"/>
              <a:buChar char="•"/>
              <a:defRPr lang="en-US" sz="2000" kern="1200" dirty="0">
                <a:solidFill>
                  <a:schemeClr val="bg1"/>
                </a:solidFill>
                <a:latin typeface="Arial" panose="020B0604020202020204" pitchFamily="34" charset="0"/>
                <a:ea typeface="+mn-ea"/>
                <a:cs typeface="Arial" panose="020B0604020202020204" pitchFamily="34" charset="0"/>
              </a:defRPr>
            </a:lvl2pPr>
            <a:lvl3pPr marL="342900" indent="-342900" algn="l" defTabSz="914400" rtl="0" eaLnBrk="1" latinLnBrk="0" hangingPunct="1">
              <a:lnSpc>
                <a:spcPct val="114000"/>
              </a:lnSpc>
              <a:spcBef>
                <a:spcPts val="0"/>
              </a:spcBef>
              <a:spcAft>
                <a:spcPts val="1800"/>
              </a:spcAft>
              <a:buClr>
                <a:srgbClr val="D76F2C"/>
              </a:buClr>
              <a:buSzPct val="150000"/>
              <a:buFont typeface="Arial" panose="020B0604020202020204" pitchFamily="34" charset="0"/>
              <a:buChar char="•"/>
              <a:defRPr lang="en-US" sz="2000" kern="1200" dirty="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smtClean="0">
                <a:solidFill>
                  <a:schemeClr val="bg1"/>
                </a:solidFill>
                <a:latin typeface="Arial" panose="020B0604020202020204" pitchFamily="34" charset="0"/>
                <a:ea typeface="+mn-ea"/>
                <a:cs typeface="Arial" panose="020B0604020202020204" pitchFamily="34" charset="0"/>
              </a:defRPr>
            </a:lvl4pPr>
            <a:lvl5pPr marL="1143000" indent="-342900" algn="l" defTabSz="914400" rtl="0" eaLnBrk="1" latinLnBrk="0" hangingPunct="1">
              <a:lnSpc>
                <a:spcPct val="114000"/>
              </a:lnSpc>
              <a:spcBef>
                <a:spcPts val="0"/>
              </a:spcBef>
              <a:spcAft>
                <a:spcPts val="1800"/>
              </a:spcAft>
              <a:buClr>
                <a:srgbClr val="00C1D5"/>
              </a:buClr>
              <a:buSzPct val="150000"/>
              <a:buFont typeface="Arial" panose="020B0604020202020204" pitchFamily="34" charset="0"/>
              <a:buChar char="•"/>
              <a:defRPr lang="en-US" sz="2000" kern="120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4"/>
            <a:r>
              <a:rPr lang="en-US"/>
              <a:t>Third level</a:t>
            </a:r>
          </a:p>
        </p:txBody>
      </p:sp>
      <p:sp>
        <p:nvSpPr>
          <p:cNvPr id="12" name="Footer Placeholder 4">
            <a:extLst>
              <a:ext uri="{FF2B5EF4-FFF2-40B4-BE49-F238E27FC236}">
                <a16:creationId xmlns:a16="http://schemas.microsoft.com/office/drawing/2014/main" id="{5761C117-71FC-F33E-987B-6ED143491D5E}"/>
              </a:ext>
            </a:extLst>
          </p:cNvPr>
          <p:cNvSpPr>
            <a:spLocks noGrp="1"/>
          </p:cNvSpPr>
          <p:nvPr>
            <p:ph type="ftr" sz="quarter" idx="11"/>
          </p:nvPr>
        </p:nvSpPr>
        <p:spPr>
          <a:xfrm>
            <a:off x="169971" y="6415516"/>
            <a:ext cx="8754953" cy="365125"/>
          </a:xfrm>
        </p:spPr>
        <p:txBody>
          <a:bodyPr vert="horz" lIns="91440" tIns="45720" rIns="91440" bIns="45720" rtlCol="0" anchor="b"/>
          <a:lstStyle>
            <a:lvl1pPr>
              <a:defRPr lang="en-US" sz="1000" dirty="0">
                <a:solidFill>
                  <a:schemeClr val="bg1"/>
                </a:solidFill>
              </a:defRPr>
            </a:lvl1pPr>
          </a:lstStyle>
          <a:p>
            <a:pPr algn="l"/>
            <a:endParaRPr lang="en-US"/>
          </a:p>
        </p:txBody>
      </p:sp>
      <p:sp>
        <p:nvSpPr>
          <p:cNvPr id="16" name="Slide Number Placeholder 5">
            <a:extLst>
              <a:ext uri="{FF2B5EF4-FFF2-40B4-BE49-F238E27FC236}">
                <a16:creationId xmlns:a16="http://schemas.microsoft.com/office/drawing/2014/main" id="{651E1CFC-4745-2061-9609-27C294257C77}"/>
              </a:ext>
            </a:extLst>
          </p:cNvPr>
          <p:cNvSpPr>
            <a:spLocks noGrp="1"/>
          </p:cNvSpPr>
          <p:nvPr>
            <p:ph type="sldNum" sz="quarter" idx="12"/>
          </p:nvPr>
        </p:nvSpPr>
        <p:spPr>
          <a:xfrm>
            <a:off x="11410950" y="6451600"/>
            <a:ext cx="685800" cy="365125"/>
          </a:xfrm>
        </p:spPr>
        <p:txBody>
          <a:bodyPr/>
          <a:lstStyle>
            <a:lvl1pPr>
              <a:defRPr sz="1400">
                <a:solidFill>
                  <a:schemeClr val="bg1"/>
                </a:solidFill>
                <a:latin typeface="Arial" panose="020B0604020202020204" pitchFamily="34" charset="0"/>
                <a:cs typeface="Arial" panose="020B0604020202020204" pitchFamily="34" charset="0"/>
              </a:defRPr>
            </a:lvl1pPr>
          </a:lstStyle>
          <a:p>
            <a:fld id="{BE2B6535-AB6B-44B4-837D-2BEADB2BA517}" type="slidenum">
              <a:rPr lang="en-US" smtClean="0"/>
              <a:pPr/>
              <a:t>‹#›</a:t>
            </a:fld>
            <a:endParaRPr lang="en-US"/>
          </a:p>
        </p:txBody>
      </p:sp>
      <p:sp>
        <p:nvSpPr>
          <p:cNvPr id="3" name="Title 1">
            <a:extLst>
              <a:ext uri="{FF2B5EF4-FFF2-40B4-BE49-F238E27FC236}">
                <a16:creationId xmlns:a16="http://schemas.microsoft.com/office/drawing/2014/main" id="{F1FF5AA6-CDD6-4DB5-083D-E994A3964F1D}"/>
              </a:ext>
            </a:extLst>
          </p:cNvPr>
          <p:cNvSpPr>
            <a:spLocks noGrp="1"/>
          </p:cNvSpPr>
          <p:nvPr>
            <p:ph type="title"/>
          </p:nvPr>
        </p:nvSpPr>
        <p:spPr>
          <a:xfrm>
            <a:off x="3273552" y="123125"/>
            <a:ext cx="8929816" cy="1096533"/>
          </a:xfrm>
        </p:spPr>
        <p:txBody>
          <a:bodyPr>
            <a:noAutofit/>
          </a:bodyPr>
          <a:lstStyle>
            <a:lvl1pPr marL="0" algn="l" defTabSz="914400" rtl="0" eaLnBrk="1" latinLnBrk="0" hangingPunct="1">
              <a:lnSpc>
                <a:spcPts val="3200"/>
              </a:lnSpc>
              <a:defRPr lang="en-US" sz="3200" b="1" kern="1200" dirty="0">
                <a:solidFill>
                  <a:srgbClr val="00C1D5"/>
                </a:solidFill>
                <a:latin typeface="Arial" panose="020B0604020202020204" pitchFamily="34" charset="0"/>
                <a:ea typeface="+mn-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34876797"/>
      </p:ext>
    </p:extLst>
  </p:cSld>
  <p:clrMapOvr>
    <a:masterClrMapping/>
  </p:clrMapOvr>
  <p:extLst>
    <p:ext uri="{DCECCB84-F9BA-43D5-87BE-67443E8EF086}">
      <p15:sldGuideLst xmlns:p15="http://schemas.microsoft.com/office/powerpoint/2012/main">
        <p15:guide id="1" orient="horz" pos="2160">
          <p15:clr>
            <a:srgbClr val="FBAE40"/>
          </p15:clr>
        </p15:guide>
        <p15:guide id="2" pos="148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Photo &amp; Headline &amp; 2Col">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3333849-715B-B2DD-7665-5D7AE51790E5}"/>
              </a:ext>
            </a:extLst>
          </p:cNvPr>
          <p:cNvSpPr>
            <a:spLocks noGrp="1"/>
          </p:cNvSpPr>
          <p:nvPr>
            <p:ph type="body" sz="quarter" idx="13"/>
          </p:nvPr>
        </p:nvSpPr>
        <p:spPr>
          <a:xfrm>
            <a:off x="506627" y="1528721"/>
            <a:ext cx="11571073" cy="4495800"/>
          </a:xfrm>
        </p:spPr>
        <p:txBody>
          <a:bodyPr numCol="2" spcCol="274320">
            <a:noAutofit/>
          </a:bodyPr>
          <a:lstStyle>
            <a:lvl1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smtClean="0">
                <a:solidFill>
                  <a:schemeClr val="bg1"/>
                </a:solidFill>
                <a:latin typeface="Arial" panose="020B0604020202020204" pitchFamily="34" charset="0"/>
                <a:ea typeface="+mn-ea"/>
                <a:cs typeface="Arial" panose="020B0604020202020204" pitchFamily="34" charset="0"/>
              </a:defRPr>
            </a:lvl1pPr>
            <a:lvl2pPr marL="342900" indent="-342900" algn="l" defTabSz="914400" rtl="0" eaLnBrk="1" latinLnBrk="0" hangingPunct="1">
              <a:lnSpc>
                <a:spcPct val="114000"/>
              </a:lnSpc>
              <a:spcBef>
                <a:spcPts val="0"/>
              </a:spcBef>
              <a:spcAft>
                <a:spcPts val="1800"/>
              </a:spcAft>
              <a:buClr>
                <a:srgbClr val="00C1D5"/>
              </a:buClr>
              <a:buSzPct val="150000"/>
              <a:buFont typeface="Arial" panose="020B0604020202020204" pitchFamily="34" charset="0"/>
              <a:buChar char="•"/>
              <a:defRPr lang="en-US" sz="2000" kern="1200" dirty="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p>
        </p:txBody>
      </p:sp>
      <p:sp>
        <p:nvSpPr>
          <p:cNvPr id="17" name="Footer Placeholder 4">
            <a:extLst>
              <a:ext uri="{FF2B5EF4-FFF2-40B4-BE49-F238E27FC236}">
                <a16:creationId xmlns:a16="http://schemas.microsoft.com/office/drawing/2014/main" id="{FA22975E-C316-5799-E762-9299D4498E27}"/>
              </a:ext>
            </a:extLst>
          </p:cNvPr>
          <p:cNvSpPr>
            <a:spLocks noGrp="1"/>
          </p:cNvSpPr>
          <p:nvPr>
            <p:ph type="ftr" sz="quarter" idx="11"/>
          </p:nvPr>
        </p:nvSpPr>
        <p:spPr>
          <a:xfrm>
            <a:off x="506627" y="6415516"/>
            <a:ext cx="10750653" cy="365125"/>
          </a:xfrm>
        </p:spPr>
        <p:txBody>
          <a:bodyPr vert="horz" lIns="91440" tIns="45720" rIns="91440" bIns="45720" rtlCol="0" anchor="b"/>
          <a:lstStyle>
            <a:lvl1pPr>
              <a:defRPr lang="en-US" sz="1000" dirty="0">
                <a:solidFill>
                  <a:schemeClr val="bg1"/>
                </a:solidFill>
              </a:defRPr>
            </a:lvl1pPr>
          </a:lstStyle>
          <a:p>
            <a:pPr algn="l"/>
            <a:endParaRPr lang="en-US"/>
          </a:p>
        </p:txBody>
      </p:sp>
      <p:sp>
        <p:nvSpPr>
          <p:cNvPr id="21" name="Slide Number Placeholder 5">
            <a:extLst>
              <a:ext uri="{FF2B5EF4-FFF2-40B4-BE49-F238E27FC236}">
                <a16:creationId xmlns:a16="http://schemas.microsoft.com/office/drawing/2014/main" id="{74D69750-B25C-B65F-ABCF-D43BB0355192}"/>
              </a:ext>
            </a:extLst>
          </p:cNvPr>
          <p:cNvSpPr>
            <a:spLocks noGrp="1"/>
          </p:cNvSpPr>
          <p:nvPr>
            <p:ph type="sldNum" sz="quarter" idx="12"/>
          </p:nvPr>
        </p:nvSpPr>
        <p:spPr>
          <a:xfrm>
            <a:off x="11410950" y="6451600"/>
            <a:ext cx="685800" cy="365125"/>
          </a:xfrm>
        </p:spPr>
        <p:txBody>
          <a:bodyPr/>
          <a:lstStyle>
            <a:lvl1pPr>
              <a:defRPr sz="1400">
                <a:solidFill>
                  <a:schemeClr val="bg1"/>
                </a:solidFill>
                <a:latin typeface="Arial" panose="020B0604020202020204" pitchFamily="34" charset="0"/>
                <a:cs typeface="Arial" panose="020B0604020202020204" pitchFamily="34" charset="0"/>
              </a:defRPr>
            </a:lvl1pPr>
          </a:lstStyle>
          <a:p>
            <a:fld id="{BE2B6535-AB6B-44B4-837D-2BEADB2BA517}" type="slidenum">
              <a:rPr lang="en-US" smtClean="0"/>
              <a:pPr/>
              <a:t>‹#›</a:t>
            </a:fld>
            <a:endParaRPr lang="en-US"/>
          </a:p>
        </p:txBody>
      </p:sp>
      <p:sp>
        <p:nvSpPr>
          <p:cNvPr id="3" name="Title 1">
            <a:extLst>
              <a:ext uri="{FF2B5EF4-FFF2-40B4-BE49-F238E27FC236}">
                <a16:creationId xmlns:a16="http://schemas.microsoft.com/office/drawing/2014/main" id="{3FE973A1-78A7-E846-6F9C-DD4D05105B84}"/>
              </a:ext>
            </a:extLst>
          </p:cNvPr>
          <p:cNvSpPr>
            <a:spLocks noGrp="1"/>
          </p:cNvSpPr>
          <p:nvPr>
            <p:ph type="title"/>
          </p:nvPr>
        </p:nvSpPr>
        <p:spPr>
          <a:xfrm>
            <a:off x="3274540" y="123125"/>
            <a:ext cx="8917459" cy="1096533"/>
          </a:xfrm>
        </p:spPr>
        <p:txBody>
          <a:bodyPr>
            <a:noAutofit/>
          </a:bodyPr>
          <a:lstStyle>
            <a:lvl1pPr marL="0" algn="l" defTabSz="914400" rtl="0" eaLnBrk="1" latinLnBrk="0" hangingPunct="1">
              <a:lnSpc>
                <a:spcPts val="3200"/>
              </a:lnSpc>
              <a:defRPr lang="en-US" sz="3200" b="1" kern="1200" dirty="0">
                <a:solidFill>
                  <a:srgbClr val="00C1D5"/>
                </a:solidFill>
                <a:latin typeface="Arial" panose="020B0604020202020204" pitchFamily="34" charset="0"/>
                <a:ea typeface="+mn-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18171454"/>
      </p:ext>
    </p:extLst>
  </p:cSld>
  <p:clrMapOvr>
    <a:masterClrMapping/>
  </p:clrMapOvr>
  <p:extLst>
    <p:ext uri="{DCECCB84-F9BA-43D5-87BE-67443E8EF086}">
      <p15:sldGuideLst xmlns:p15="http://schemas.microsoft.com/office/powerpoint/2012/main">
        <p15:guide id="1" orient="horz" pos="2160">
          <p15:clr>
            <a:srgbClr val="FBAE40"/>
          </p15:clr>
        </p15:guide>
        <p15:guide id="2" pos="256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pic>
        <p:nvPicPr>
          <p:cNvPr id="10" name="Picture 9" descr="A logo with a circle and eye&#10;&#10;Description automatically generated with medium confidence">
            <a:extLst>
              <a:ext uri="{FF2B5EF4-FFF2-40B4-BE49-F238E27FC236}">
                <a16:creationId xmlns:a16="http://schemas.microsoft.com/office/drawing/2014/main" id="{11E732DF-59F9-DDAE-6756-AA8ABF43FB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EBB507-C52D-BCA5-CE04-A469F093EB35}"/>
              </a:ext>
            </a:extLst>
          </p:cNvPr>
          <p:cNvSpPr>
            <a:spLocks noGrp="1"/>
          </p:cNvSpPr>
          <p:nvPr>
            <p:ph type="ctrTitle"/>
          </p:nvPr>
        </p:nvSpPr>
        <p:spPr>
          <a:xfrm>
            <a:off x="2225565" y="4066359"/>
            <a:ext cx="7740869" cy="1535184"/>
          </a:xfrm>
          <a:noFill/>
        </p:spPr>
        <p:txBody>
          <a:bodyPr wrap="square" anchor="b">
            <a:noAutofit/>
          </a:bodyPr>
          <a:lstStyle>
            <a:lvl1pPr algn="ctr">
              <a:lnSpc>
                <a:spcPts val="4400"/>
              </a:lnSpc>
              <a:defRPr lang="en-US" b="1" spc="30">
                <a:solidFill>
                  <a:srgbClr val="003865"/>
                </a:solidFill>
                <a:latin typeface="Arial" panose="020B0604020202020204" pitchFamily="34" charset="0"/>
                <a:ea typeface="+mn-ea"/>
                <a:cs typeface="Arial" panose="020B0604020202020204" pitchFamily="34" charset="0"/>
              </a:defRPr>
            </a:lvl1pPr>
          </a:lstStyle>
          <a:p>
            <a:pPr marL="0" lvl="0">
              <a:lnSpc>
                <a:spcPts val="4200"/>
              </a:lnSpc>
            </a:pPr>
            <a:r>
              <a:rPr lang="en-US"/>
              <a:t>Click to edit Master title style</a:t>
            </a:r>
          </a:p>
        </p:txBody>
      </p:sp>
      <p:sp>
        <p:nvSpPr>
          <p:cNvPr id="3" name="Subtitle 2">
            <a:extLst>
              <a:ext uri="{FF2B5EF4-FFF2-40B4-BE49-F238E27FC236}">
                <a16:creationId xmlns:a16="http://schemas.microsoft.com/office/drawing/2014/main" id="{1DEF7754-F9ED-97BC-B1D1-B95CD7D677E3}"/>
              </a:ext>
            </a:extLst>
          </p:cNvPr>
          <p:cNvSpPr>
            <a:spLocks noGrp="1"/>
          </p:cNvSpPr>
          <p:nvPr>
            <p:ph type="subTitle" idx="1"/>
          </p:nvPr>
        </p:nvSpPr>
        <p:spPr>
          <a:xfrm>
            <a:off x="3153104" y="5934177"/>
            <a:ext cx="5880538" cy="717316"/>
          </a:xfrm>
          <a:noFill/>
        </p:spPr>
        <p:txBody>
          <a:bodyPr wrap="square">
            <a:noAutofit/>
          </a:bodyPr>
          <a:lstStyle>
            <a:lvl1pPr marL="0" indent="0" algn="ctr">
              <a:buNone/>
              <a:defRPr lang="en-US" sz="2000" spc="30">
                <a:solidFill>
                  <a:srgbClr val="003865"/>
                </a:solidFill>
                <a:latin typeface="Arial" panose="020B0604020202020204" pitchFamily="34" charset="0"/>
                <a:cs typeface="Arial" panose="020B0604020202020204" pitchFamily="34" charset="0"/>
              </a:defRPr>
            </a:lvl1pPr>
          </a:lstStyle>
          <a:p>
            <a:pPr marL="0" lvl="0"/>
            <a:r>
              <a:rPr lang="en-US"/>
              <a:t>Click to edit Master subtitle style</a:t>
            </a:r>
          </a:p>
        </p:txBody>
      </p:sp>
    </p:spTree>
    <p:extLst>
      <p:ext uri="{BB962C8B-B14F-4D97-AF65-F5344CB8AC3E}">
        <p14:creationId xmlns:p14="http://schemas.microsoft.com/office/powerpoint/2010/main" val="39873294"/>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Cover Slide">
    <p:spTree>
      <p:nvGrpSpPr>
        <p:cNvPr id="1" name=""/>
        <p:cNvGrpSpPr/>
        <p:nvPr/>
      </p:nvGrpSpPr>
      <p:grpSpPr>
        <a:xfrm>
          <a:off x="0" y="0"/>
          <a:ext cx="0" cy="0"/>
          <a:chOff x="0" y="0"/>
          <a:chExt cx="0" cy="0"/>
        </a:xfrm>
      </p:grpSpPr>
      <p:pic>
        <p:nvPicPr>
          <p:cNvPr id="5" name="Picture 4" descr="A blue and white circle with orange text&#10;&#10;Description automatically generated">
            <a:extLst>
              <a:ext uri="{FF2B5EF4-FFF2-40B4-BE49-F238E27FC236}">
                <a16:creationId xmlns:a16="http://schemas.microsoft.com/office/drawing/2014/main" id="{3C3395B5-3C72-F54A-8017-FC2789F458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EBB507-C52D-BCA5-CE04-A469F093EB35}"/>
              </a:ext>
            </a:extLst>
          </p:cNvPr>
          <p:cNvSpPr>
            <a:spLocks noGrp="1"/>
          </p:cNvSpPr>
          <p:nvPr>
            <p:ph type="ctrTitle"/>
          </p:nvPr>
        </p:nvSpPr>
        <p:spPr>
          <a:xfrm>
            <a:off x="5943599" y="2377866"/>
            <a:ext cx="5800725" cy="1535184"/>
          </a:xfrm>
          <a:noFill/>
        </p:spPr>
        <p:txBody>
          <a:bodyPr wrap="square" anchor="b">
            <a:noAutofit/>
          </a:bodyPr>
          <a:lstStyle>
            <a:lvl1pPr>
              <a:lnSpc>
                <a:spcPts val="4400"/>
              </a:lnSpc>
              <a:defRPr lang="en-US" b="1" spc="30">
                <a:solidFill>
                  <a:srgbClr val="00C1D5"/>
                </a:solidFill>
                <a:latin typeface="Arial" panose="020B0604020202020204" pitchFamily="34" charset="0"/>
                <a:ea typeface="+mn-ea"/>
                <a:cs typeface="Arial" panose="020B0604020202020204" pitchFamily="34" charset="0"/>
              </a:defRPr>
            </a:lvl1pPr>
          </a:lstStyle>
          <a:p>
            <a:pPr marL="0" lvl="0">
              <a:lnSpc>
                <a:spcPts val="4200"/>
              </a:lnSpc>
            </a:pPr>
            <a:r>
              <a:rPr lang="en-US"/>
              <a:t>Click to edit Master title style</a:t>
            </a:r>
          </a:p>
        </p:txBody>
      </p:sp>
      <p:sp>
        <p:nvSpPr>
          <p:cNvPr id="3" name="Subtitle 2">
            <a:extLst>
              <a:ext uri="{FF2B5EF4-FFF2-40B4-BE49-F238E27FC236}">
                <a16:creationId xmlns:a16="http://schemas.microsoft.com/office/drawing/2014/main" id="{1DEF7754-F9ED-97BC-B1D1-B95CD7D677E3}"/>
              </a:ext>
            </a:extLst>
          </p:cNvPr>
          <p:cNvSpPr>
            <a:spLocks noGrp="1"/>
          </p:cNvSpPr>
          <p:nvPr>
            <p:ph type="subTitle" idx="1"/>
          </p:nvPr>
        </p:nvSpPr>
        <p:spPr>
          <a:xfrm>
            <a:off x="5962649" y="4087851"/>
            <a:ext cx="5800725" cy="717316"/>
          </a:xfrm>
          <a:noFill/>
        </p:spPr>
        <p:txBody>
          <a:bodyPr wrap="square">
            <a:noAutofit/>
          </a:bodyPr>
          <a:lstStyle>
            <a:lvl1pPr marL="0" indent="0">
              <a:buNone/>
              <a:defRPr lang="en-US" sz="2000" spc="30">
                <a:solidFill>
                  <a:schemeClr val="bg1"/>
                </a:solidFill>
                <a:latin typeface="Arial" panose="020B0604020202020204" pitchFamily="34" charset="0"/>
                <a:cs typeface="Arial" panose="020B0604020202020204" pitchFamily="34" charset="0"/>
              </a:defRPr>
            </a:lvl1pPr>
          </a:lstStyle>
          <a:p>
            <a:pPr marL="0" lvl="0"/>
            <a:r>
              <a:rPr lang="en-US"/>
              <a:t>Click to edit Master subtitle style</a:t>
            </a:r>
          </a:p>
        </p:txBody>
      </p:sp>
    </p:spTree>
    <p:extLst>
      <p:ext uri="{BB962C8B-B14F-4D97-AF65-F5344CB8AC3E}">
        <p14:creationId xmlns:p14="http://schemas.microsoft.com/office/powerpoint/2010/main" val="14200093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4EF3E-8FE2-6FA2-8E14-399201C2FC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9B2A07-E96B-85F4-3783-BD8B2873467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6EE38F-E56B-FA8A-0D5F-3E352FE46CDC}"/>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5" name="Footer Placeholder 4">
            <a:extLst>
              <a:ext uri="{FF2B5EF4-FFF2-40B4-BE49-F238E27FC236}">
                <a16:creationId xmlns:a16="http://schemas.microsoft.com/office/drawing/2014/main" id="{F820797B-F947-C0E7-C575-1A3E54E9E7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544CF-CFEC-C4C2-84ED-234B5371F32F}"/>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648156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0CD4E5-85D0-2A23-E116-8B519BC9CC38}"/>
              </a:ext>
            </a:extLst>
          </p:cNvPr>
          <p:cNvSpPr>
            <a:spLocks noGrp="1"/>
          </p:cNvSpPr>
          <p:nvPr>
            <p:ph type="ftr" sz="quarter" idx="11"/>
          </p:nvPr>
        </p:nvSpPr>
        <p:spPr>
          <a:xfrm>
            <a:off x="169971" y="6415516"/>
            <a:ext cx="11031429" cy="365125"/>
          </a:xfrm>
        </p:spPr>
        <p:txBody>
          <a:bodyPr vert="horz" lIns="91440" tIns="45720" rIns="91440" bIns="45720" rtlCol="0" anchor="b"/>
          <a:lstStyle>
            <a:lvl1pPr>
              <a:defRPr lang="en-US" sz="1000" dirty="0">
                <a:solidFill>
                  <a:schemeClr val="tx1"/>
                </a:solidFill>
              </a:defRPr>
            </a:lvl1pPr>
          </a:lstStyle>
          <a:p>
            <a:pPr algn="l"/>
            <a:endParaRPr lang="en-US"/>
          </a:p>
        </p:txBody>
      </p:sp>
      <p:sp>
        <p:nvSpPr>
          <p:cNvPr id="17" name="Slide Number Placeholder 5">
            <a:extLst>
              <a:ext uri="{FF2B5EF4-FFF2-40B4-BE49-F238E27FC236}">
                <a16:creationId xmlns:a16="http://schemas.microsoft.com/office/drawing/2014/main" id="{2FB8B8B4-B837-5887-5E0C-3EACB019E627}"/>
              </a:ext>
            </a:extLst>
          </p:cNvPr>
          <p:cNvSpPr>
            <a:spLocks noGrp="1"/>
          </p:cNvSpPr>
          <p:nvPr>
            <p:ph type="sldNum" sz="quarter" idx="12"/>
          </p:nvPr>
        </p:nvSpPr>
        <p:spPr>
          <a:xfrm>
            <a:off x="11410950" y="6451600"/>
            <a:ext cx="685800" cy="365125"/>
          </a:xfrm>
        </p:spPr>
        <p:txBody>
          <a:bodyPr/>
          <a:lstStyle>
            <a:lvl1pPr>
              <a:defRPr sz="1400">
                <a:solidFill>
                  <a:schemeClr val="tx1"/>
                </a:solidFill>
                <a:latin typeface="Arial" panose="020B0604020202020204" pitchFamily="34" charset="0"/>
                <a:cs typeface="Arial" panose="020B0604020202020204" pitchFamily="34" charset="0"/>
              </a:defRPr>
            </a:lvl1pPr>
          </a:lstStyle>
          <a:p>
            <a:fld id="{BE2B6535-AB6B-44B4-837D-2BEADB2BA517}" type="slidenum">
              <a:rPr lang="en-US" smtClean="0"/>
              <a:pPr/>
              <a:t>‹#›</a:t>
            </a:fld>
            <a:endParaRPr lang="en-US"/>
          </a:p>
        </p:txBody>
      </p:sp>
      <p:sp>
        <p:nvSpPr>
          <p:cNvPr id="3" name="Title 1">
            <a:extLst>
              <a:ext uri="{FF2B5EF4-FFF2-40B4-BE49-F238E27FC236}">
                <a16:creationId xmlns:a16="http://schemas.microsoft.com/office/drawing/2014/main" id="{BDD5332D-47F1-FFAD-682B-24CBFEEC03E9}"/>
              </a:ext>
            </a:extLst>
          </p:cNvPr>
          <p:cNvSpPr>
            <a:spLocks noGrp="1"/>
          </p:cNvSpPr>
          <p:nvPr>
            <p:ph type="title"/>
          </p:nvPr>
        </p:nvSpPr>
        <p:spPr>
          <a:xfrm>
            <a:off x="3273552" y="123125"/>
            <a:ext cx="8929816" cy="1096533"/>
          </a:xfrm>
        </p:spPr>
        <p:txBody>
          <a:bodyPr>
            <a:noAutofit/>
          </a:bodyPr>
          <a:lstStyle>
            <a:lvl1pPr marL="0" algn="l" defTabSz="914400" rtl="0" eaLnBrk="1" latinLnBrk="0" hangingPunct="1">
              <a:lnSpc>
                <a:spcPts val="3200"/>
              </a:lnSpc>
              <a:defRPr lang="en-US" sz="3200" b="1" kern="1200" dirty="0">
                <a:solidFill>
                  <a:srgbClr val="00C1D5"/>
                </a:solidFill>
                <a:latin typeface="+mj-lt"/>
                <a:ea typeface="+mn-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67328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0CD4E5-85D0-2A23-E116-8B519BC9CC38}"/>
              </a:ext>
            </a:extLst>
          </p:cNvPr>
          <p:cNvSpPr>
            <a:spLocks noGrp="1"/>
          </p:cNvSpPr>
          <p:nvPr>
            <p:ph type="ftr" sz="quarter" idx="11"/>
          </p:nvPr>
        </p:nvSpPr>
        <p:spPr>
          <a:xfrm>
            <a:off x="169971" y="6415516"/>
            <a:ext cx="10822707" cy="365125"/>
          </a:xfrm>
        </p:spPr>
        <p:txBody>
          <a:bodyPr vert="horz" lIns="91440" tIns="45720" rIns="91440" bIns="45720" rtlCol="0" anchor="b"/>
          <a:lstStyle>
            <a:lvl1pPr>
              <a:defRPr lang="en-US" sz="1000" dirty="0">
                <a:solidFill>
                  <a:schemeClr val="tx1"/>
                </a:solidFill>
              </a:defRPr>
            </a:lvl1pPr>
          </a:lstStyle>
          <a:p>
            <a:pPr algn="l"/>
            <a:endParaRPr lang="en-US"/>
          </a:p>
        </p:txBody>
      </p:sp>
      <p:sp>
        <p:nvSpPr>
          <p:cNvPr id="17" name="Slide Number Placeholder 5">
            <a:extLst>
              <a:ext uri="{FF2B5EF4-FFF2-40B4-BE49-F238E27FC236}">
                <a16:creationId xmlns:a16="http://schemas.microsoft.com/office/drawing/2014/main" id="{2FB8B8B4-B837-5887-5E0C-3EACB019E627}"/>
              </a:ext>
            </a:extLst>
          </p:cNvPr>
          <p:cNvSpPr>
            <a:spLocks noGrp="1"/>
          </p:cNvSpPr>
          <p:nvPr>
            <p:ph type="sldNum" sz="quarter" idx="12"/>
          </p:nvPr>
        </p:nvSpPr>
        <p:spPr>
          <a:xfrm>
            <a:off x="11410950" y="6451600"/>
            <a:ext cx="685800" cy="365125"/>
          </a:xfrm>
        </p:spPr>
        <p:txBody>
          <a:bodyPr/>
          <a:lstStyle>
            <a:lvl1pPr>
              <a:defRPr sz="1400">
                <a:solidFill>
                  <a:schemeClr val="tx1"/>
                </a:solidFill>
                <a:latin typeface="Arial" panose="020B0604020202020204" pitchFamily="34" charset="0"/>
                <a:cs typeface="Arial" panose="020B0604020202020204" pitchFamily="34" charset="0"/>
              </a:defRPr>
            </a:lvl1pPr>
          </a:lstStyle>
          <a:p>
            <a:fld id="{BE2B6535-AB6B-44B4-837D-2BEADB2BA517}" type="slidenum">
              <a:rPr lang="en-US" smtClean="0"/>
              <a:pPr/>
              <a:t>‹#›</a:t>
            </a:fld>
            <a:endParaRPr lang="en-US"/>
          </a:p>
        </p:txBody>
      </p:sp>
      <p:sp>
        <p:nvSpPr>
          <p:cNvPr id="3" name="Title 1">
            <a:extLst>
              <a:ext uri="{FF2B5EF4-FFF2-40B4-BE49-F238E27FC236}">
                <a16:creationId xmlns:a16="http://schemas.microsoft.com/office/drawing/2014/main" id="{BDD5332D-47F1-FFAD-682B-24CBFEEC03E9}"/>
              </a:ext>
            </a:extLst>
          </p:cNvPr>
          <p:cNvSpPr>
            <a:spLocks noGrp="1"/>
          </p:cNvSpPr>
          <p:nvPr>
            <p:ph type="title"/>
          </p:nvPr>
        </p:nvSpPr>
        <p:spPr>
          <a:xfrm>
            <a:off x="3273552" y="123125"/>
            <a:ext cx="8892746" cy="1096533"/>
          </a:xfrm>
        </p:spPr>
        <p:txBody>
          <a:bodyPr>
            <a:noAutofit/>
          </a:bodyPr>
          <a:lstStyle>
            <a:lvl1pPr marL="0" algn="l" defTabSz="914400" rtl="0" eaLnBrk="1" latinLnBrk="0" hangingPunct="1">
              <a:lnSpc>
                <a:spcPts val="3200"/>
              </a:lnSpc>
              <a:defRPr lang="en-US" sz="3200" b="1" kern="1200" dirty="0">
                <a:solidFill>
                  <a:srgbClr val="00C1D5"/>
                </a:solidFill>
                <a:latin typeface="+mj-lt"/>
                <a:ea typeface="+mn-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035448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line Quote">
    <p:spTree>
      <p:nvGrpSpPr>
        <p:cNvPr id="1" name=""/>
        <p:cNvGrpSpPr/>
        <p:nvPr/>
      </p:nvGrpSpPr>
      <p:grpSpPr>
        <a:xfrm>
          <a:off x="0" y="0"/>
          <a:ext cx="0" cy="0"/>
          <a:chOff x="0" y="0"/>
          <a:chExt cx="0" cy="0"/>
        </a:xfrm>
      </p:grpSpPr>
      <p:pic>
        <p:nvPicPr>
          <p:cNvPr id="9" name="Graphic 8" descr="Open quotation mark with solid fill">
            <a:extLst>
              <a:ext uri="{FF2B5EF4-FFF2-40B4-BE49-F238E27FC236}">
                <a16:creationId xmlns:a16="http://schemas.microsoft.com/office/drawing/2014/main" id="{D8B3C98C-C73D-296B-A26E-4FE10014B14C}"/>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V="1">
            <a:off x="2983106" y="1291875"/>
            <a:ext cx="914400" cy="914400"/>
          </a:xfrm>
          <a:prstGeom prst="rect">
            <a:avLst/>
          </a:prstGeom>
        </p:spPr>
      </p:pic>
      <p:sp>
        <p:nvSpPr>
          <p:cNvPr id="12" name="Text Placeholder 11">
            <a:extLst>
              <a:ext uri="{FF2B5EF4-FFF2-40B4-BE49-F238E27FC236}">
                <a16:creationId xmlns:a16="http://schemas.microsoft.com/office/drawing/2014/main" id="{53375EC7-14B6-C86A-865F-31BB70302CE9}"/>
              </a:ext>
            </a:extLst>
          </p:cNvPr>
          <p:cNvSpPr>
            <a:spLocks noGrp="1"/>
          </p:cNvSpPr>
          <p:nvPr>
            <p:ph type="body" sz="quarter" idx="13"/>
          </p:nvPr>
        </p:nvSpPr>
        <p:spPr>
          <a:xfrm>
            <a:off x="3273552" y="2058988"/>
            <a:ext cx="7955280" cy="3808412"/>
          </a:xfrm>
        </p:spPr>
        <p:txBody>
          <a:bodyPr>
            <a:noAutofit/>
          </a:bodyPr>
          <a:lstStyle>
            <a:lvl1pPr marL="0" indent="0" algn="l" defTabSz="914400" rtl="0" eaLnBrk="1" latinLnBrk="0" hangingPunct="1">
              <a:lnSpc>
                <a:spcPct val="114000"/>
              </a:lnSpc>
              <a:spcBef>
                <a:spcPts val="0"/>
              </a:spcBef>
              <a:spcAft>
                <a:spcPts val="1800"/>
              </a:spcAft>
              <a:buFont typeface="Arial" panose="020B0604020202020204" pitchFamily="34" charset="0"/>
              <a:buNone/>
              <a:defRPr lang="en-US" sz="2400" kern="1200" dirty="0" smtClean="0">
                <a:solidFill>
                  <a:schemeClr val="tx1"/>
                </a:solidFill>
                <a:latin typeface="+mn-lt"/>
                <a:ea typeface="+mn-ea"/>
                <a:cs typeface="Arial" panose="020B0604020202020204" pitchFamily="34" charset="0"/>
              </a:defRPr>
            </a:lvl1pPr>
            <a:lvl2pPr marL="0" indent="0" algn="l" defTabSz="914400" rtl="0" eaLnBrk="1" latinLnBrk="0" hangingPunct="1">
              <a:lnSpc>
                <a:spcPct val="114000"/>
              </a:lnSpc>
              <a:spcBef>
                <a:spcPts val="0"/>
              </a:spcBef>
              <a:spcAft>
                <a:spcPts val="1800"/>
              </a:spcAft>
              <a:buFont typeface="Arial" panose="020B0604020202020204" pitchFamily="34" charset="0"/>
              <a:buNone/>
              <a:defRPr lang="en-US" sz="2400" kern="1200" dirty="0" smtClean="0">
                <a:solidFill>
                  <a:schemeClr val="tx1"/>
                </a:solidFill>
                <a:latin typeface="+mn-lt"/>
                <a:ea typeface="+mn-ea"/>
                <a:cs typeface="Arial" panose="020B0604020202020204" pitchFamily="34" charset="0"/>
              </a:defRPr>
            </a:lvl2pPr>
            <a:lvl3pPr marL="0" indent="0" algn="l" defTabSz="914400" rtl="0" eaLnBrk="1" latinLnBrk="0" hangingPunct="1">
              <a:lnSpc>
                <a:spcPct val="114000"/>
              </a:lnSpc>
              <a:spcBef>
                <a:spcPts val="0"/>
              </a:spcBef>
              <a:spcAft>
                <a:spcPts val="1800"/>
              </a:spcAft>
              <a:buFont typeface="Arial" panose="020B0604020202020204" pitchFamily="34" charset="0"/>
              <a:buNone/>
              <a:defRPr lang="en-US" sz="2400" kern="1200" dirty="0" smtClean="0">
                <a:solidFill>
                  <a:schemeClr val="tx1"/>
                </a:solidFill>
                <a:latin typeface="+mn-lt"/>
                <a:ea typeface="+mn-ea"/>
                <a:cs typeface="Arial" panose="020B0604020202020204" pitchFamily="34" charset="0"/>
              </a:defRPr>
            </a:lvl3pPr>
            <a:lvl4pPr marL="0" indent="0" algn="l" defTabSz="914400" rtl="0" eaLnBrk="1" latinLnBrk="0" hangingPunct="1">
              <a:lnSpc>
                <a:spcPct val="114000"/>
              </a:lnSpc>
              <a:spcBef>
                <a:spcPts val="0"/>
              </a:spcBef>
              <a:spcAft>
                <a:spcPts val="1800"/>
              </a:spcAft>
              <a:buFont typeface="Arial" panose="020B0604020202020204" pitchFamily="34" charset="0"/>
              <a:buNone/>
              <a:defRPr lang="en-US" sz="2400" kern="1200" dirty="0" smtClean="0">
                <a:solidFill>
                  <a:schemeClr val="tx1"/>
                </a:solidFill>
                <a:latin typeface="+mn-lt"/>
                <a:ea typeface="+mn-ea"/>
                <a:cs typeface="Arial" panose="020B0604020202020204" pitchFamily="34" charset="0"/>
              </a:defRPr>
            </a:lvl4pPr>
            <a:lvl5pPr marL="0" indent="0" algn="l" defTabSz="914400" rtl="0" eaLnBrk="1" latinLnBrk="0" hangingPunct="1">
              <a:lnSpc>
                <a:spcPct val="114000"/>
              </a:lnSpc>
              <a:spcBef>
                <a:spcPts val="0"/>
              </a:spcBef>
              <a:spcAft>
                <a:spcPts val="1800"/>
              </a:spcAft>
              <a:buFont typeface="Arial" panose="020B0604020202020204" pitchFamily="34" charset="0"/>
              <a:buNone/>
              <a:defRPr lang="en-US" sz="2400" kern="1200" dirty="0">
                <a:solidFill>
                  <a:schemeClr val="tx1"/>
                </a:solidFill>
                <a:latin typeface="+mn-lt"/>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07569F74-3F9B-B264-6227-04DD978FD66C}"/>
              </a:ext>
            </a:extLst>
          </p:cNvPr>
          <p:cNvSpPr>
            <a:spLocks noGrp="1"/>
          </p:cNvSpPr>
          <p:nvPr>
            <p:ph type="ftr" sz="quarter" idx="11"/>
          </p:nvPr>
        </p:nvSpPr>
        <p:spPr>
          <a:xfrm>
            <a:off x="169971" y="6415516"/>
            <a:ext cx="10872403" cy="365125"/>
          </a:xfrm>
        </p:spPr>
        <p:txBody>
          <a:bodyPr vert="horz" lIns="91440" tIns="45720" rIns="91440" bIns="45720" rtlCol="0" anchor="b"/>
          <a:lstStyle>
            <a:lvl1pPr>
              <a:defRPr lang="en-US" sz="1000" dirty="0">
                <a:solidFill>
                  <a:schemeClr val="tx1"/>
                </a:solidFill>
              </a:defRPr>
            </a:lvl1pPr>
          </a:lstStyle>
          <a:p>
            <a:pPr algn="l"/>
            <a:endParaRPr lang="en-US"/>
          </a:p>
        </p:txBody>
      </p:sp>
      <p:sp>
        <p:nvSpPr>
          <p:cNvPr id="17" name="Slide Number Placeholder 5">
            <a:extLst>
              <a:ext uri="{FF2B5EF4-FFF2-40B4-BE49-F238E27FC236}">
                <a16:creationId xmlns:a16="http://schemas.microsoft.com/office/drawing/2014/main" id="{97236870-3EB0-7E41-A1B2-5C335BF4FEAA}"/>
              </a:ext>
            </a:extLst>
          </p:cNvPr>
          <p:cNvSpPr>
            <a:spLocks noGrp="1"/>
          </p:cNvSpPr>
          <p:nvPr>
            <p:ph type="sldNum" sz="quarter" idx="12"/>
          </p:nvPr>
        </p:nvSpPr>
        <p:spPr>
          <a:xfrm>
            <a:off x="11410950" y="6451600"/>
            <a:ext cx="685800" cy="365125"/>
          </a:xfrm>
        </p:spPr>
        <p:txBody>
          <a:bodyPr/>
          <a:lstStyle>
            <a:lvl1pPr>
              <a:defRPr sz="1400">
                <a:solidFill>
                  <a:schemeClr val="tx1"/>
                </a:solidFill>
                <a:latin typeface="Arial" panose="020B0604020202020204" pitchFamily="34" charset="0"/>
                <a:cs typeface="Arial" panose="020B0604020202020204" pitchFamily="34" charset="0"/>
              </a:defRPr>
            </a:lvl1pPr>
          </a:lstStyle>
          <a:p>
            <a:fld id="{BE2B6535-AB6B-44B4-837D-2BEADB2BA517}" type="slidenum">
              <a:rPr lang="en-US" smtClean="0"/>
              <a:pPr/>
              <a:t>‹#›</a:t>
            </a:fld>
            <a:endParaRPr lang="en-US"/>
          </a:p>
        </p:txBody>
      </p:sp>
      <p:sp>
        <p:nvSpPr>
          <p:cNvPr id="3" name="Title 1">
            <a:extLst>
              <a:ext uri="{FF2B5EF4-FFF2-40B4-BE49-F238E27FC236}">
                <a16:creationId xmlns:a16="http://schemas.microsoft.com/office/drawing/2014/main" id="{4E2EC96A-89B7-3DDD-003B-893F7389550D}"/>
              </a:ext>
            </a:extLst>
          </p:cNvPr>
          <p:cNvSpPr>
            <a:spLocks noGrp="1"/>
          </p:cNvSpPr>
          <p:nvPr>
            <p:ph type="title"/>
          </p:nvPr>
        </p:nvSpPr>
        <p:spPr>
          <a:xfrm>
            <a:off x="3273552" y="123125"/>
            <a:ext cx="8929816" cy="1096533"/>
          </a:xfrm>
        </p:spPr>
        <p:txBody>
          <a:bodyPr>
            <a:noAutofit/>
          </a:bodyPr>
          <a:lstStyle>
            <a:lvl1pPr marL="0" algn="l" defTabSz="914400" rtl="0" eaLnBrk="1" latinLnBrk="0" hangingPunct="1">
              <a:lnSpc>
                <a:spcPts val="3200"/>
              </a:lnSpc>
              <a:defRPr lang="en-US" sz="3200" b="1" kern="1200" dirty="0">
                <a:solidFill>
                  <a:srgbClr val="00C1D5"/>
                </a:solidFill>
                <a:latin typeface="Arial" panose="020B0604020202020204" pitchFamily="34" charset="0"/>
                <a:ea typeface="+mn-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70319661"/>
      </p:ext>
    </p:extLst>
  </p:cSld>
  <p:clrMapOvr>
    <a:masterClrMapping/>
  </p:clrMapOvr>
  <p:extLst>
    <p:ext uri="{DCECCB84-F9BA-43D5-87BE-67443E8EF086}">
      <p15:sldGuideLst xmlns:p15="http://schemas.microsoft.com/office/powerpoint/2012/main">
        <p15:guide id="1" orient="horz" pos="2160">
          <p15:clr>
            <a:srgbClr val="FBAE40"/>
          </p15:clr>
        </p15:guide>
        <p15:guide id="2" pos="148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line &amp; Body Copy">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3333849-715B-B2DD-7665-5D7AE51790E5}"/>
              </a:ext>
            </a:extLst>
          </p:cNvPr>
          <p:cNvSpPr>
            <a:spLocks noGrp="1"/>
          </p:cNvSpPr>
          <p:nvPr>
            <p:ph type="body" sz="quarter" idx="13"/>
          </p:nvPr>
        </p:nvSpPr>
        <p:spPr>
          <a:xfrm>
            <a:off x="3273552" y="1519331"/>
            <a:ext cx="8469630" cy="4495800"/>
          </a:xfrm>
        </p:spPr>
        <p:txBody>
          <a:bodyPr>
            <a:noAutofit/>
          </a:bodyPr>
          <a:lstStyle>
            <a:lvl1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smtClean="0">
                <a:solidFill>
                  <a:schemeClr val="tx1"/>
                </a:solidFill>
                <a:latin typeface="Arial" panose="020B0604020202020204" pitchFamily="34" charset="0"/>
                <a:ea typeface="+mn-ea"/>
                <a:cs typeface="Arial" panose="020B0604020202020204" pitchFamily="34" charset="0"/>
              </a:defRPr>
            </a:lvl1pPr>
            <a:lvl2pPr marL="342900" indent="-342900" algn="l" defTabSz="914400" rtl="0" eaLnBrk="1" latinLnBrk="0" hangingPunct="1">
              <a:lnSpc>
                <a:spcPct val="114000"/>
              </a:lnSpc>
              <a:spcBef>
                <a:spcPts val="0"/>
              </a:spcBef>
              <a:spcAft>
                <a:spcPts val="1800"/>
              </a:spcAft>
              <a:buClr>
                <a:srgbClr val="00C1D5"/>
              </a:buClr>
              <a:buSzPct val="150000"/>
              <a:buFont typeface="Arial" panose="020B0604020202020204" pitchFamily="34" charset="0"/>
              <a:buChar char="•"/>
              <a:defRPr lang="en-US" sz="2000" kern="1200" dirty="0" smtClean="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p>
        </p:txBody>
      </p:sp>
      <p:sp>
        <p:nvSpPr>
          <p:cNvPr id="13" name="Footer Placeholder 4">
            <a:extLst>
              <a:ext uri="{FF2B5EF4-FFF2-40B4-BE49-F238E27FC236}">
                <a16:creationId xmlns:a16="http://schemas.microsoft.com/office/drawing/2014/main" id="{B671B335-CE5A-EF5A-1252-83470FB0D8D8}"/>
              </a:ext>
            </a:extLst>
          </p:cNvPr>
          <p:cNvSpPr>
            <a:spLocks noGrp="1"/>
          </p:cNvSpPr>
          <p:nvPr>
            <p:ph type="ftr" sz="quarter" idx="11"/>
          </p:nvPr>
        </p:nvSpPr>
        <p:spPr>
          <a:xfrm>
            <a:off x="169971" y="6415516"/>
            <a:ext cx="10641077" cy="365125"/>
          </a:xfrm>
        </p:spPr>
        <p:txBody>
          <a:bodyPr vert="horz" lIns="91440" tIns="45720" rIns="91440" bIns="45720" rtlCol="0" anchor="b"/>
          <a:lstStyle>
            <a:lvl1pPr>
              <a:defRPr lang="en-US" sz="1000" dirty="0">
                <a:solidFill>
                  <a:schemeClr val="tx1"/>
                </a:solidFill>
              </a:defRPr>
            </a:lvl1pPr>
          </a:lstStyle>
          <a:p>
            <a:pPr algn="l"/>
            <a:endParaRPr lang="en-US"/>
          </a:p>
        </p:txBody>
      </p:sp>
      <p:sp>
        <p:nvSpPr>
          <p:cNvPr id="17" name="Slide Number Placeholder 5">
            <a:extLst>
              <a:ext uri="{FF2B5EF4-FFF2-40B4-BE49-F238E27FC236}">
                <a16:creationId xmlns:a16="http://schemas.microsoft.com/office/drawing/2014/main" id="{CD586CB2-EC29-6144-F363-2D7A300DBBFB}"/>
              </a:ext>
            </a:extLst>
          </p:cNvPr>
          <p:cNvSpPr>
            <a:spLocks noGrp="1"/>
          </p:cNvSpPr>
          <p:nvPr>
            <p:ph type="sldNum" sz="quarter" idx="12"/>
          </p:nvPr>
        </p:nvSpPr>
        <p:spPr>
          <a:xfrm>
            <a:off x="11410950" y="6451600"/>
            <a:ext cx="685800" cy="365125"/>
          </a:xfrm>
        </p:spPr>
        <p:txBody>
          <a:bodyPr/>
          <a:lstStyle>
            <a:lvl1pPr>
              <a:defRPr sz="1400">
                <a:solidFill>
                  <a:schemeClr val="tx1"/>
                </a:solidFill>
                <a:latin typeface="Arial" panose="020B0604020202020204" pitchFamily="34" charset="0"/>
                <a:cs typeface="Arial" panose="020B0604020202020204" pitchFamily="34" charset="0"/>
              </a:defRPr>
            </a:lvl1pPr>
          </a:lstStyle>
          <a:p>
            <a:fld id="{BE2B6535-AB6B-44B4-837D-2BEADB2BA517}" type="slidenum">
              <a:rPr lang="en-US" smtClean="0"/>
              <a:pPr/>
              <a:t>‹#›</a:t>
            </a:fld>
            <a:endParaRPr lang="en-US"/>
          </a:p>
        </p:txBody>
      </p:sp>
      <p:sp>
        <p:nvSpPr>
          <p:cNvPr id="3" name="Title 1">
            <a:extLst>
              <a:ext uri="{FF2B5EF4-FFF2-40B4-BE49-F238E27FC236}">
                <a16:creationId xmlns:a16="http://schemas.microsoft.com/office/drawing/2014/main" id="{08C3A64F-C243-B961-86DE-BAB208689F15}"/>
              </a:ext>
            </a:extLst>
          </p:cNvPr>
          <p:cNvSpPr>
            <a:spLocks noGrp="1"/>
          </p:cNvSpPr>
          <p:nvPr>
            <p:ph type="title"/>
          </p:nvPr>
        </p:nvSpPr>
        <p:spPr>
          <a:xfrm>
            <a:off x="3273552" y="123125"/>
            <a:ext cx="8945880" cy="1096533"/>
          </a:xfrm>
        </p:spPr>
        <p:txBody>
          <a:bodyPr>
            <a:noAutofit/>
          </a:bodyPr>
          <a:lstStyle>
            <a:lvl1pPr marL="0" algn="l" defTabSz="914400" rtl="0" eaLnBrk="1" latinLnBrk="0" hangingPunct="1">
              <a:lnSpc>
                <a:spcPts val="3200"/>
              </a:lnSpc>
              <a:defRPr lang="en-US" sz="3200" b="1" kern="1200" dirty="0">
                <a:solidFill>
                  <a:srgbClr val="00C1D5"/>
                </a:solidFill>
                <a:latin typeface="Arial" panose="020B0604020202020204" pitchFamily="34" charset="0"/>
                <a:ea typeface="+mn-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1132943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line and Bullet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3333849-715B-B2DD-7665-5D7AE51790E5}"/>
              </a:ext>
            </a:extLst>
          </p:cNvPr>
          <p:cNvSpPr>
            <a:spLocks noGrp="1"/>
          </p:cNvSpPr>
          <p:nvPr>
            <p:ph type="body" sz="quarter" idx="13"/>
          </p:nvPr>
        </p:nvSpPr>
        <p:spPr>
          <a:xfrm>
            <a:off x="3262184" y="1519331"/>
            <a:ext cx="8453566" cy="4495800"/>
          </a:xfrm>
        </p:spPr>
        <p:txBody>
          <a:bodyPr>
            <a:noAutofit/>
          </a:bodyPr>
          <a:lstStyle>
            <a:lvl1pPr marL="0" indent="0" algn="l" defTabSz="914400" rtl="0" eaLnBrk="1" latinLnBrk="0" hangingPunct="1">
              <a:lnSpc>
                <a:spcPct val="114000"/>
              </a:lnSpc>
              <a:spcBef>
                <a:spcPts val="1200"/>
              </a:spcBef>
              <a:spcAft>
                <a:spcPts val="600"/>
              </a:spcAft>
              <a:buClr>
                <a:srgbClr val="E3B923"/>
              </a:buClr>
              <a:buFont typeface="Arial" panose="020B0604020202020204" pitchFamily="34" charset="0"/>
              <a:buNone/>
              <a:defRPr lang="en-US" sz="3200" b="1" kern="1200" dirty="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14000"/>
              </a:lnSpc>
              <a:spcBef>
                <a:spcPts val="0"/>
              </a:spcBef>
              <a:spcAft>
                <a:spcPts val="1200"/>
              </a:spcAft>
              <a:buClr>
                <a:srgbClr val="00C1D5"/>
              </a:buClr>
              <a:buSzPct val="150000"/>
              <a:buFont typeface="Arial" panose="020B0604020202020204" pitchFamily="34" charset="0"/>
              <a:buChar char="•"/>
              <a:defRPr lang="en-US" sz="2000" kern="1200" dirty="0">
                <a:solidFill>
                  <a:schemeClr val="tx1"/>
                </a:solidFill>
                <a:latin typeface="Arial" panose="020B0604020202020204" pitchFamily="34" charset="0"/>
                <a:ea typeface="+mn-ea"/>
                <a:cs typeface="Arial" panose="020B0604020202020204" pitchFamily="34" charset="0"/>
              </a:defRPr>
            </a:lvl2pPr>
            <a:lvl3pPr marL="342900" indent="-342900" algn="l" defTabSz="914400" rtl="0" eaLnBrk="1" latinLnBrk="0" hangingPunct="1">
              <a:lnSpc>
                <a:spcPct val="114000"/>
              </a:lnSpc>
              <a:spcBef>
                <a:spcPts val="0"/>
              </a:spcBef>
              <a:spcAft>
                <a:spcPts val="1800"/>
              </a:spcAft>
              <a:buClr>
                <a:srgbClr val="D76F2C"/>
              </a:buClr>
              <a:buSzPct val="150000"/>
              <a:buFont typeface="Arial" panose="020B0604020202020204" pitchFamily="34" charset="0"/>
              <a:buChar char="•"/>
              <a:defRPr lang="en-US" sz="2000" kern="1200" dirty="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smtClean="0">
                <a:solidFill>
                  <a:schemeClr val="bg1"/>
                </a:solidFill>
                <a:latin typeface="Arial" panose="020B0604020202020204" pitchFamily="34" charset="0"/>
                <a:ea typeface="+mn-ea"/>
                <a:cs typeface="Arial" panose="020B0604020202020204" pitchFamily="34" charset="0"/>
              </a:defRPr>
            </a:lvl4pPr>
            <a:lvl5pPr marL="1143000" indent="-342900" algn="l" defTabSz="914400" rtl="0" eaLnBrk="1" latinLnBrk="0" hangingPunct="1">
              <a:lnSpc>
                <a:spcPct val="114000"/>
              </a:lnSpc>
              <a:spcBef>
                <a:spcPts val="0"/>
              </a:spcBef>
              <a:spcAft>
                <a:spcPts val="1800"/>
              </a:spcAft>
              <a:buClr>
                <a:srgbClr val="00C1D5"/>
              </a:buClr>
              <a:buSzPct val="150000"/>
              <a:buFont typeface="Arial" panose="020B0604020202020204" pitchFamily="34" charset="0"/>
              <a:buChar char="•"/>
              <a:defRPr lang="en-US" sz="2000" kern="1200" dirty="0">
                <a:solidFill>
                  <a:schemeClr val="tx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4"/>
            <a:r>
              <a:rPr lang="en-US"/>
              <a:t>Third level</a:t>
            </a:r>
          </a:p>
        </p:txBody>
      </p:sp>
      <p:sp>
        <p:nvSpPr>
          <p:cNvPr id="12" name="Footer Placeholder 4">
            <a:extLst>
              <a:ext uri="{FF2B5EF4-FFF2-40B4-BE49-F238E27FC236}">
                <a16:creationId xmlns:a16="http://schemas.microsoft.com/office/drawing/2014/main" id="{5761C117-71FC-F33E-987B-6ED143491D5E}"/>
              </a:ext>
            </a:extLst>
          </p:cNvPr>
          <p:cNvSpPr>
            <a:spLocks noGrp="1"/>
          </p:cNvSpPr>
          <p:nvPr>
            <p:ph type="ftr" sz="quarter" idx="11"/>
          </p:nvPr>
        </p:nvSpPr>
        <p:spPr>
          <a:xfrm>
            <a:off x="169971" y="6415516"/>
            <a:ext cx="8754953" cy="365125"/>
          </a:xfrm>
        </p:spPr>
        <p:txBody>
          <a:bodyPr vert="horz" lIns="91440" tIns="45720" rIns="91440" bIns="45720" rtlCol="0" anchor="b"/>
          <a:lstStyle>
            <a:lvl1pPr>
              <a:defRPr lang="en-US" sz="1000" dirty="0">
                <a:solidFill>
                  <a:schemeClr val="tx1"/>
                </a:solidFill>
              </a:defRPr>
            </a:lvl1pPr>
          </a:lstStyle>
          <a:p>
            <a:pPr algn="l"/>
            <a:endParaRPr lang="en-US"/>
          </a:p>
        </p:txBody>
      </p:sp>
      <p:sp>
        <p:nvSpPr>
          <p:cNvPr id="16" name="Slide Number Placeholder 5">
            <a:extLst>
              <a:ext uri="{FF2B5EF4-FFF2-40B4-BE49-F238E27FC236}">
                <a16:creationId xmlns:a16="http://schemas.microsoft.com/office/drawing/2014/main" id="{651E1CFC-4745-2061-9609-27C294257C77}"/>
              </a:ext>
            </a:extLst>
          </p:cNvPr>
          <p:cNvSpPr>
            <a:spLocks noGrp="1"/>
          </p:cNvSpPr>
          <p:nvPr>
            <p:ph type="sldNum" sz="quarter" idx="12"/>
          </p:nvPr>
        </p:nvSpPr>
        <p:spPr>
          <a:xfrm>
            <a:off x="11410950" y="6451600"/>
            <a:ext cx="685800" cy="365125"/>
          </a:xfrm>
        </p:spPr>
        <p:txBody>
          <a:bodyPr/>
          <a:lstStyle>
            <a:lvl1pPr>
              <a:defRPr sz="1400">
                <a:solidFill>
                  <a:schemeClr val="tx1"/>
                </a:solidFill>
                <a:latin typeface="Arial" panose="020B0604020202020204" pitchFamily="34" charset="0"/>
                <a:cs typeface="Arial" panose="020B0604020202020204" pitchFamily="34" charset="0"/>
              </a:defRPr>
            </a:lvl1pPr>
          </a:lstStyle>
          <a:p>
            <a:fld id="{BE2B6535-AB6B-44B4-837D-2BEADB2BA517}" type="slidenum">
              <a:rPr lang="en-US" smtClean="0"/>
              <a:pPr/>
              <a:t>‹#›</a:t>
            </a:fld>
            <a:endParaRPr lang="en-US"/>
          </a:p>
        </p:txBody>
      </p:sp>
      <p:sp>
        <p:nvSpPr>
          <p:cNvPr id="3" name="Title 1">
            <a:extLst>
              <a:ext uri="{FF2B5EF4-FFF2-40B4-BE49-F238E27FC236}">
                <a16:creationId xmlns:a16="http://schemas.microsoft.com/office/drawing/2014/main" id="{F1FF5AA6-CDD6-4DB5-083D-E994A3964F1D}"/>
              </a:ext>
            </a:extLst>
          </p:cNvPr>
          <p:cNvSpPr>
            <a:spLocks noGrp="1"/>
          </p:cNvSpPr>
          <p:nvPr>
            <p:ph type="title"/>
          </p:nvPr>
        </p:nvSpPr>
        <p:spPr>
          <a:xfrm>
            <a:off x="3273552" y="123125"/>
            <a:ext cx="8929816" cy="1096533"/>
          </a:xfrm>
        </p:spPr>
        <p:txBody>
          <a:bodyPr>
            <a:noAutofit/>
          </a:bodyPr>
          <a:lstStyle>
            <a:lvl1pPr marL="0" algn="l" defTabSz="914400" rtl="0" eaLnBrk="1" latinLnBrk="0" hangingPunct="1">
              <a:lnSpc>
                <a:spcPts val="3200"/>
              </a:lnSpc>
              <a:defRPr lang="en-US" sz="3200" b="1" kern="1200" dirty="0">
                <a:solidFill>
                  <a:srgbClr val="00C1D5"/>
                </a:solidFill>
                <a:latin typeface="Arial" panose="020B0604020202020204" pitchFamily="34" charset="0"/>
                <a:ea typeface="+mn-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756204491"/>
      </p:ext>
    </p:extLst>
  </p:cSld>
  <p:clrMapOvr>
    <a:masterClrMapping/>
  </p:clrMapOvr>
  <p:extLst>
    <p:ext uri="{DCECCB84-F9BA-43D5-87BE-67443E8EF086}">
      <p15:sldGuideLst xmlns:p15="http://schemas.microsoft.com/office/powerpoint/2012/main">
        <p15:guide id="1" orient="horz" pos="2160">
          <p15:clr>
            <a:srgbClr val="FBAE40"/>
          </p15:clr>
        </p15:guide>
        <p15:guide id="2" pos="148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hoto &amp; Headline &amp; 2Col">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3333849-715B-B2DD-7665-5D7AE51790E5}"/>
              </a:ext>
            </a:extLst>
          </p:cNvPr>
          <p:cNvSpPr>
            <a:spLocks noGrp="1"/>
          </p:cNvSpPr>
          <p:nvPr>
            <p:ph type="body" sz="quarter" idx="13"/>
          </p:nvPr>
        </p:nvSpPr>
        <p:spPr>
          <a:xfrm>
            <a:off x="506627" y="1528721"/>
            <a:ext cx="11571073" cy="4495800"/>
          </a:xfrm>
        </p:spPr>
        <p:txBody>
          <a:bodyPr numCol="2" spcCol="274320">
            <a:noAutofit/>
          </a:bodyPr>
          <a:lstStyle>
            <a:lvl1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smtClean="0">
                <a:solidFill>
                  <a:schemeClr val="tx1"/>
                </a:solidFill>
                <a:latin typeface="Arial" panose="020B0604020202020204" pitchFamily="34" charset="0"/>
                <a:ea typeface="+mn-ea"/>
                <a:cs typeface="Arial" panose="020B0604020202020204" pitchFamily="34" charset="0"/>
              </a:defRPr>
            </a:lvl1pPr>
            <a:lvl2pPr marL="342900" indent="-342900" algn="l" defTabSz="914400" rtl="0" eaLnBrk="1" latinLnBrk="0" hangingPunct="1">
              <a:lnSpc>
                <a:spcPct val="114000"/>
              </a:lnSpc>
              <a:spcBef>
                <a:spcPts val="0"/>
              </a:spcBef>
              <a:spcAft>
                <a:spcPts val="1800"/>
              </a:spcAft>
              <a:buClr>
                <a:srgbClr val="00C1D5"/>
              </a:buClr>
              <a:buSzPct val="150000"/>
              <a:buFont typeface="Arial" panose="020B0604020202020204" pitchFamily="34" charset="0"/>
              <a:buChar char="•"/>
              <a:defRPr lang="en-US" sz="2000" kern="1200" dirty="0" smtClean="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14000"/>
              </a:lnSpc>
              <a:spcBef>
                <a:spcPts val="0"/>
              </a:spcBef>
              <a:spcAft>
                <a:spcPts val="1800"/>
              </a:spcAft>
              <a:buClr>
                <a:srgbClr val="E3B923"/>
              </a:buClr>
              <a:buFont typeface="Arial" panose="020B0604020202020204" pitchFamily="34" charset="0"/>
              <a:buNone/>
              <a:defRPr lang="en-US" sz="2000" kern="120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p>
        </p:txBody>
      </p:sp>
      <p:sp>
        <p:nvSpPr>
          <p:cNvPr id="17" name="Footer Placeholder 4">
            <a:extLst>
              <a:ext uri="{FF2B5EF4-FFF2-40B4-BE49-F238E27FC236}">
                <a16:creationId xmlns:a16="http://schemas.microsoft.com/office/drawing/2014/main" id="{FA22975E-C316-5799-E762-9299D4498E27}"/>
              </a:ext>
            </a:extLst>
          </p:cNvPr>
          <p:cNvSpPr>
            <a:spLocks noGrp="1"/>
          </p:cNvSpPr>
          <p:nvPr>
            <p:ph type="ftr" sz="quarter" idx="11"/>
          </p:nvPr>
        </p:nvSpPr>
        <p:spPr>
          <a:xfrm>
            <a:off x="506627" y="6415516"/>
            <a:ext cx="10649053" cy="365125"/>
          </a:xfrm>
        </p:spPr>
        <p:txBody>
          <a:bodyPr vert="horz" lIns="91440" tIns="45720" rIns="91440" bIns="45720" rtlCol="0" anchor="b"/>
          <a:lstStyle>
            <a:lvl1pPr>
              <a:defRPr lang="en-US" sz="1000" dirty="0">
                <a:solidFill>
                  <a:schemeClr val="tx1"/>
                </a:solidFill>
              </a:defRPr>
            </a:lvl1pPr>
          </a:lstStyle>
          <a:p>
            <a:pPr algn="l"/>
            <a:endParaRPr lang="en-US"/>
          </a:p>
        </p:txBody>
      </p:sp>
      <p:sp>
        <p:nvSpPr>
          <p:cNvPr id="21" name="Slide Number Placeholder 5">
            <a:extLst>
              <a:ext uri="{FF2B5EF4-FFF2-40B4-BE49-F238E27FC236}">
                <a16:creationId xmlns:a16="http://schemas.microsoft.com/office/drawing/2014/main" id="{74D69750-B25C-B65F-ABCF-D43BB0355192}"/>
              </a:ext>
            </a:extLst>
          </p:cNvPr>
          <p:cNvSpPr>
            <a:spLocks noGrp="1"/>
          </p:cNvSpPr>
          <p:nvPr>
            <p:ph type="sldNum" sz="quarter" idx="12"/>
          </p:nvPr>
        </p:nvSpPr>
        <p:spPr>
          <a:xfrm>
            <a:off x="11410950" y="6451600"/>
            <a:ext cx="685800" cy="365125"/>
          </a:xfrm>
        </p:spPr>
        <p:txBody>
          <a:bodyPr/>
          <a:lstStyle>
            <a:lvl1pPr>
              <a:defRPr sz="1400">
                <a:solidFill>
                  <a:schemeClr val="tx1"/>
                </a:solidFill>
                <a:latin typeface="Arial" panose="020B0604020202020204" pitchFamily="34" charset="0"/>
                <a:cs typeface="Arial" panose="020B0604020202020204" pitchFamily="34" charset="0"/>
              </a:defRPr>
            </a:lvl1pPr>
          </a:lstStyle>
          <a:p>
            <a:fld id="{BE2B6535-AB6B-44B4-837D-2BEADB2BA517}" type="slidenum">
              <a:rPr lang="en-US" smtClean="0"/>
              <a:pPr/>
              <a:t>‹#›</a:t>
            </a:fld>
            <a:endParaRPr lang="en-US"/>
          </a:p>
        </p:txBody>
      </p:sp>
      <p:sp>
        <p:nvSpPr>
          <p:cNvPr id="3" name="Title 1">
            <a:extLst>
              <a:ext uri="{FF2B5EF4-FFF2-40B4-BE49-F238E27FC236}">
                <a16:creationId xmlns:a16="http://schemas.microsoft.com/office/drawing/2014/main" id="{3FE973A1-78A7-E846-6F9C-DD4D05105B84}"/>
              </a:ext>
            </a:extLst>
          </p:cNvPr>
          <p:cNvSpPr>
            <a:spLocks noGrp="1"/>
          </p:cNvSpPr>
          <p:nvPr>
            <p:ph type="title"/>
          </p:nvPr>
        </p:nvSpPr>
        <p:spPr>
          <a:xfrm>
            <a:off x="3274540" y="123125"/>
            <a:ext cx="8917459" cy="1096533"/>
          </a:xfrm>
        </p:spPr>
        <p:txBody>
          <a:bodyPr>
            <a:noAutofit/>
          </a:bodyPr>
          <a:lstStyle>
            <a:lvl1pPr marL="0" algn="l" defTabSz="914400" rtl="0" eaLnBrk="1" latinLnBrk="0" hangingPunct="1">
              <a:lnSpc>
                <a:spcPts val="3200"/>
              </a:lnSpc>
              <a:defRPr lang="en-US" sz="3200" b="1" kern="1200" dirty="0">
                <a:solidFill>
                  <a:srgbClr val="00C1D5"/>
                </a:solidFill>
                <a:latin typeface="Arial" panose="020B0604020202020204" pitchFamily="34" charset="0"/>
                <a:ea typeface="+mn-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24928114"/>
      </p:ext>
    </p:extLst>
  </p:cSld>
  <p:clrMapOvr>
    <a:masterClrMapping/>
  </p:clrMapOvr>
  <p:extLst>
    <p:ext uri="{DCECCB84-F9BA-43D5-87BE-67443E8EF086}">
      <p15:sldGuideLst xmlns:p15="http://schemas.microsoft.com/office/powerpoint/2012/main">
        <p15:guide id="1" orient="horz" pos="2160">
          <p15:clr>
            <a:srgbClr val="FBAE40"/>
          </p15:clr>
        </p15:guide>
        <p15:guide id="2" pos="256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defRPr>
            </a:lvl1pPr>
            <a:lvl2pPr>
              <a:buClr>
                <a:srgbClr val="00C1D5"/>
              </a:buClr>
              <a:defRPr>
                <a:latin typeface="Calibri" panose="020F0502020204030204" pitchFamily="34" charset="0"/>
              </a:defRPr>
            </a:lvl2pPr>
            <a:lvl3pPr>
              <a:buClr>
                <a:srgbClr val="00C1D5"/>
              </a:buClr>
              <a:defRPr>
                <a:latin typeface="Calibri" panose="020F0502020204030204" pitchFamily="34" charset="0"/>
              </a:defRPr>
            </a:lvl3pPr>
            <a:lvl4pPr>
              <a:buClr>
                <a:srgbClr val="00C1D5"/>
              </a:buClr>
              <a:defRPr>
                <a:solidFill>
                  <a:schemeClr val="tx1"/>
                </a:solidFill>
                <a:latin typeface="Calibri" panose="020F0502020204030204" pitchFamily="34" charset="0"/>
              </a:defRPr>
            </a:lvl4pPr>
            <a:lvl5pPr>
              <a:buClr>
                <a:srgbClr val="00C1D5"/>
              </a:buClr>
              <a:defRPr>
                <a:solidFill>
                  <a:schemeClr val="tx1"/>
                </a:solidFill>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C40B2-7C8D-42DE-9377-EDF90492D4FC}" type="datetime1">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D9AD5-F248-4919-864A-CFD76CC027D6}" type="slidenum">
              <a:rPr lang="en-US" smtClean="0"/>
              <a:t>‹#›</a:t>
            </a:fld>
            <a:endParaRPr lang="en-US"/>
          </a:p>
        </p:txBody>
      </p:sp>
    </p:spTree>
    <p:extLst>
      <p:ext uri="{BB962C8B-B14F-4D97-AF65-F5344CB8AC3E}">
        <p14:creationId xmlns:p14="http://schemas.microsoft.com/office/powerpoint/2010/main" val="405626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C1D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212449"/>
          </a:xfrm>
        </p:spPr>
        <p:txBody>
          <a:bodyPr anchor="b">
            <a:normAutofit/>
          </a:bodyPr>
          <a:lstStyle>
            <a:lvl1pPr algn="l">
              <a:lnSpc>
                <a:spcPct val="85000"/>
              </a:lnSpc>
              <a:defRPr sz="8000" spc="-51" baseline="0">
                <a:solidFill>
                  <a:schemeClr val="tx1">
                    <a:lumMod val="85000"/>
                    <a:lumOff val="15000"/>
                  </a:schemeClr>
                </a:solidFill>
                <a:latin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b="1" cap="all" spc="200" baseline="0">
                <a:solidFill>
                  <a:schemeClr val="tx1"/>
                </a:solidFill>
                <a:latin typeface="Calibri" panose="020F0502020204030204" pitchFamily="34" charset="0"/>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63CAFA96-F3D6-4703-8EE2-3FC786BB479B}" type="datetime1">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D9AD5-F248-4919-864A-CFD76CC027D6}" type="slidenum">
              <a:rPr lang="en-US" smtClean="0"/>
              <a:pPr/>
              <a:t>‹#›</a:t>
            </a:fld>
            <a:endParaRPr lang="en-US"/>
          </a:p>
        </p:txBody>
      </p:sp>
      <p:cxnSp>
        <p:nvCxnSpPr>
          <p:cNvPr id="9" name="Straight Connector 8"/>
          <p:cNvCxnSpPr/>
          <p:nvPr/>
        </p:nvCxnSpPr>
        <p:spPr>
          <a:xfrm>
            <a:off x="1207659" y="4065108"/>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2A23C3D-0057-D862-DA67-A05524F16499}"/>
              </a:ext>
            </a:extLst>
          </p:cNvPr>
          <p:cNvPicPr>
            <a:picLocks noChangeAspect="1"/>
          </p:cNvPicPr>
          <p:nvPr userDrawn="1"/>
        </p:nvPicPr>
        <p:blipFill>
          <a:blip r:embed="rId2"/>
          <a:stretch>
            <a:fillRect/>
          </a:stretch>
        </p:blipFill>
        <p:spPr>
          <a:xfrm>
            <a:off x="10034191" y="125741"/>
            <a:ext cx="2038015" cy="1595575"/>
          </a:xfrm>
          <a:prstGeom prst="rect">
            <a:avLst/>
          </a:prstGeom>
        </p:spPr>
      </p:pic>
    </p:spTree>
    <p:extLst>
      <p:ext uri="{BB962C8B-B14F-4D97-AF65-F5344CB8AC3E}">
        <p14:creationId xmlns:p14="http://schemas.microsoft.com/office/powerpoint/2010/main" val="2943995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104">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C1D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fld id="{2A3F69D7-3A79-421A-B99B-CB653E420B85}" type="datetime1">
              <a:rPr lang="en-US" smtClean="0"/>
              <a:t>5/4/2026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A8D9AD5-F248-4919-864A-CFD76CC027D6}" type="slidenum">
              <a:rPr lang="en-US" smtClean="0"/>
              <a:t>‹#›</a:t>
            </a:fld>
            <a:endParaRPr lang="en-US"/>
          </a:p>
        </p:txBody>
      </p:sp>
      <p:sp>
        <p:nvSpPr>
          <p:cNvPr id="2" name="Title 1">
            <a:extLst>
              <a:ext uri="{FF2B5EF4-FFF2-40B4-BE49-F238E27FC236}">
                <a16:creationId xmlns:a16="http://schemas.microsoft.com/office/drawing/2014/main" id="{FE2BA6C8-0380-0A4C-8C95-21BA6843E64E}"/>
              </a:ext>
            </a:extLst>
          </p:cNvPr>
          <p:cNvSpPr>
            <a:spLocks noGrp="1"/>
          </p:cNvSpPr>
          <p:nvPr>
            <p:ph type="title" hasCustomPrompt="1"/>
          </p:nvPr>
        </p:nvSpPr>
        <p:spPr>
          <a:xfrm>
            <a:off x="1097280" y="80496"/>
            <a:ext cx="10058400" cy="1196665"/>
          </a:xfrm>
        </p:spPr>
        <p:txBody>
          <a:bodyPr anchor="b" anchorCtr="0">
            <a:normAutofit/>
          </a:bodyPr>
          <a:lstStyle>
            <a:lvl1pPr>
              <a:defRPr sz="4400" baseline="0">
                <a:latin typeface="Calibri" panose="020F0502020204030204" pitchFamily="34" charset="0"/>
              </a:defRPr>
            </a:lvl1pPr>
          </a:lstStyle>
          <a:p>
            <a:r>
              <a:rPr lang="en-US"/>
              <a:t>title</a:t>
            </a:r>
          </a:p>
        </p:txBody>
      </p:sp>
      <p:sp>
        <p:nvSpPr>
          <p:cNvPr id="3" name="Content Placeholder 2">
            <a:extLst>
              <a:ext uri="{FF2B5EF4-FFF2-40B4-BE49-F238E27FC236}">
                <a16:creationId xmlns:a16="http://schemas.microsoft.com/office/drawing/2014/main" id="{1F3EF78A-A3CC-5284-B874-28EAA25E94CF}"/>
              </a:ext>
            </a:extLst>
          </p:cNvPr>
          <p:cNvSpPr>
            <a:spLocks noGrp="1"/>
          </p:cNvSpPr>
          <p:nvPr>
            <p:ph idx="1"/>
          </p:nvPr>
        </p:nvSpPr>
        <p:spPr>
          <a:xfrm>
            <a:off x="1097280" y="1481562"/>
            <a:ext cx="10058400" cy="4387535"/>
          </a:xfrm>
        </p:spPr>
        <p:txBody>
          <a:bodyPr/>
          <a:lstStyle>
            <a:lvl1pPr>
              <a:defRPr>
                <a:latin typeface="Calibri" panose="020F0502020204030204" pitchFamily="34" charset="0"/>
              </a:defRPr>
            </a:lvl1pPr>
            <a:lvl2pPr>
              <a:buClr>
                <a:srgbClr val="00C1D5"/>
              </a:buClr>
              <a:defRPr>
                <a:latin typeface="Calibri" panose="020F0502020204030204" pitchFamily="34" charset="0"/>
              </a:defRPr>
            </a:lvl2pPr>
            <a:lvl3pPr>
              <a:buClr>
                <a:srgbClr val="00C1D5"/>
              </a:buClr>
              <a:defRPr>
                <a:latin typeface="Calibri" panose="020F0502020204030204" pitchFamily="34" charset="0"/>
              </a:defRPr>
            </a:lvl3pPr>
            <a:lvl4pPr>
              <a:buClr>
                <a:srgbClr val="00C1D5"/>
              </a:buClr>
              <a:defRPr>
                <a:solidFill>
                  <a:schemeClr val="tx1"/>
                </a:solidFill>
                <a:latin typeface="Calibri" panose="020F0502020204030204" pitchFamily="34" charset="0"/>
              </a:defRPr>
            </a:lvl4pPr>
            <a:lvl5pPr>
              <a:buClr>
                <a:srgbClr val="00C1D5"/>
              </a:buClr>
              <a:defRPr>
                <a:solidFill>
                  <a:schemeClr val="tx1"/>
                </a:solidFill>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9EBF5BE9-5641-202D-F577-135CC0654677}"/>
              </a:ext>
            </a:extLst>
          </p:cNvPr>
          <p:cNvCxnSpPr/>
          <p:nvPr userDrawn="1"/>
        </p:nvCxnSpPr>
        <p:spPr>
          <a:xfrm>
            <a:off x="1097280" y="1284791"/>
            <a:ext cx="10058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125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5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C1D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fld id="{2A3F69D7-3A79-421A-B99B-CB653E420B85}" type="datetime1">
              <a:rPr lang="en-US" smtClean="0"/>
              <a:t>5/4/2026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A8D9AD5-F248-4919-864A-CFD76CC027D6}" type="slidenum">
              <a:rPr lang="en-US" smtClean="0"/>
              <a:t>‹#›</a:t>
            </a:fld>
            <a:endParaRPr lang="en-US"/>
          </a:p>
        </p:txBody>
      </p:sp>
      <p:sp>
        <p:nvSpPr>
          <p:cNvPr id="2" name="Title 1">
            <a:extLst>
              <a:ext uri="{FF2B5EF4-FFF2-40B4-BE49-F238E27FC236}">
                <a16:creationId xmlns:a16="http://schemas.microsoft.com/office/drawing/2014/main" id="{FE2BA6C8-0380-0A4C-8C95-21BA6843E64E}"/>
              </a:ext>
            </a:extLst>
          </p:cNvPr>
          <p:cNvSpPr>
            <a:spLocks noGrp="1"/>
          </p:cNvSpPr>
          <p:nvPr>
            <p:ph type="title" hasCustomPrompt="1"/>
          </p:nvPr>
        </p:nvSpPr>
        <p:spPr>
          <a:xfrm>
            <a:off x="1097280" y="107000"/>
            <a:ext cx="10058400" cy="1196665"/>
          </a:xfrm>
        </p:spPr>
        <p:txBody>
          <a:bodyPr anchor="b" anchorCtr="0">
            <a:normAutofit/>
          </a:bodyPr>
          <a:lstStyle>
            <a:lvl1pPr>
              <a:defRPr sz="4400" baseline="0">
                <a:latin typeface="Calibri" panose="020F0502020204030204" pitchFamily="34" charset="0"/>
              </a:defRPr>
            </a:lvl1pPr>
          </a:lstStyle>
          <a:p>
            <a:r>
              <a:rPr lang="en-US"/>
              <a:t>title</a:t>
            </a:r>
          </a:p>
        </p:txBody>
      </p:sp>
      <p:sp>
        <p:nvSpPr>
          <p:cNvPr id="3" name="Content Placeholder 2">
            <a:extLst>
              <a:ext uri="{FF2B5EF4-FFF2-40B4-BE49-F238E27FC236}">
                <a16:creationId xmlns:a16="http://schemas.microsoft.com/office/drawing/2014/main" id="{1F3EF78A-A3CC-5284-B874-28EAA25E94CF}"/>
              </a:ext>
            </a:extLst>
          </p:cNvPr>
          <p:cNvSpPr>
            <a:spLocks noGrp="1"/>
          </p:cNvSpPr>
          <p:nvPr>
            <p:ph idx="1"/>
          </p:nvPr>
        </p:nvSpPr>
        <p:spPr>
          <a:xfrm>
            <a:off x="1097280" y="1614082"/>
            <a:ext cx="10058400" cy="4387535"/>
          </a:xfrm>
        </p:spPr>
        <p:txBody>
          <a:bodyPr/>
          <a:lstStyle>
            <a:lvl1pPr>
              <a:defRPr>
                <a:latin typeface="Calibri" panose="020F0502020204030204" pitchFamily="34" charset="0"/>
              </a:defRPr>
            </a:lvl1pPr>
            <a:lvl2pPr>
              <a:buClr>
                <a:srgbClr val="00C1D5"/>
              </a:buClr>
              <a:defRPr>
                <a:latin typeface="Calibri" panose="020F0502020204030204" pitchFamily="34" charset="0"/>
              </a:defRPr>
            </a:lvl2pPr>
            <a:lvl3pPr>
              <a:buClr>
                <a:srgbClr val="00C1D5"/>
              </a:buClr>
              <a:defRPr>
                <a:latin typeface="Calibri" panose="020F0502020204030204" pitchFamily="34" charset="0"/>
              </a:defRPr>
            </a:lvl3pPr>
            <a:lvl4pPr>
              <a:buClr>
                <a:srgbClr val="00C1D5"/>
              </a:buClr>
              <a:defRPr>
                <a:solidFill>
                  <a:schemeClr val="tx1"/>
                </a:solidFill>
                <a:latin typeface="Calibri" panose="020F0502020204030204" pitchFamily="34" charset="0"/>
              </a:defRPr>
            </a:lvl4pPr>
            <a:lvl5pPr>
              <a:buClr>
                <a:srgbClr val="00C1D5"/>
              </a:buClr>
              <a:defRPr>
                <a:solidFill>
                  <a:schemeClr val="tx1"/>
                </a:solidFill>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9EBF5BE9-5641-202D-F577-135CC0654677}"/>
              </a:ext>
            </a:extLst>
          </p:cNvPr>
          <p:cNvCxnSpPr/>
          <p:nvPr userDrawn="1"/>
        </p:nvCxnSpPr>
        <p:spPr>
          <a:xfrm>
            <a:off x="1097280" y="1443815"/>
            <a:ext cx="10058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891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E9845-440D-1C7B-E77C-F5EE820CC0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79DB70-B5A7-65B7-C9D7-37551F0A9C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A75C7C-D50A-9AAE-4019-CEB8706B6F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8051C8-9D11-DCCF-5ED0-065184964E16}"/>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6" name="Footer Placeholder 5">
            <a:extLst>
              <a:ext uri="{FF2B5EF4-FFF2-40B4-BE49-F238E27FC236}">
                <a16:creationId xmlns:a16="http://schemas.microsoft.com/office/drawing/2014/main" id="{7CFC1869-96C4-E2B3-93E7-58A2BF47DA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A25FAB-17C9-D754-B7C9-588DCB33762B}"/>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147960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C1D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fld id="{2A3F69D7-3A79-421A-B99B-CB653E420B85}" type="datetime1">
              <a:rPr lang="en-US" smtClean="0"/>
              <a:t>5/4/2026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A8D9AD5-F248-4919-864A-CFD76CC027D6}" type="slidenum">
              <a:rPr lang="en-US" smtClean="0"/>
              <a:t>‹#›</a:t>
            </a:fld>
            <a:endParaRPr lang="en-US"/>
          </a:p>
        </p:txBody>
      </p:sp>
      <p:sp>
        <p:nvSpPr>
          <p:cNvPr id="2" name="Title 1">
            <a:extLst>
              <a:ext uri="{FF2B5EF4-FFF2-40B4-BE49-F238E27FC236}">
                <a16:creationId xmlns:a16="http://schemas.microsoft.com/office/drawing/2014/main" id="{FE2BA6C8-0380-0A4C-8C95-21BA6843E64E}"/>
              </a:ext>
            </a:extLst>
          </p:cNvPr>
          <p:cNvSpPr>
            <a:spLocks noGrp="1"/>
          </p:cNvSpPr>
          <p:nvPr>
            <p:ph type="title" hasCustomPrompt="1"/>
          </p:nvPr>
        </p:nvSpPr>
        <p:spPr>
          <a:xfrm>
            <a:off x="1097280" y="80496"/>
            <a:ext cx="10058400" cy="1196665"/>
          </a:xfrm>
        </p:spPr>
        <p:txBody>
          <a:bodyPr anchor="b" anchorCtr="0">
            <a:normAutofit/>
          </a:bodyPr>
          <a:lstStyle>
            <a:lvl1pPr>
              <a:defRPr sz="4400" baseline="0">
                <a:latin typeface="Calibri" panose="020F0502020204030204" pitchFamily="34" charset="0"/>
              </a:defRPr>
            </a:lvl1pPr>
          </a:lstStyle>
          <a:p>
            <a:r>
              <a:rPr lang="en-US"/>
              <a:t>title</a:t>
            </a:r>
          </a:p>
        </p:txBody>
      </p:sp>
      <p:cxnSp>
        <p:nvCxnSpPr>
          <p:cNvPr id="10" name="Straight Connector 9">
            <a:extLst>
              <a:ext uri="{FF2B5EF4-FFF2-40B4-BE49-F238E27FC236}">
                <a16:creationId xmlns:a16="http://schemas.microsoft.com/office/drawing/2014/main" id="{9EBF5BE9-5641-202D-F577-135CC0654677}"/>
              </a:ext>
            </a:extLst>
          </p:cNvPr>
          <p:cNvCxnSpPr/>
          <p:nvPr userDrawn="1"/>
        </p:nvCxnSpPr>
        <p:spPr>
          <a:xfrm>
            <a:off x="1097280" y="1284791"/>
            <a:ext cx="10058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6FB6C6C1-FDED-155D-0E27-0761555292F8}"/>
              </a:ext>
            </a:extLst>
          </p:cNvPr>
          <p:cNvSpPr>
            <a:spLocks noGrp="1"/>
          </p:cNvSpPr>
          <p:nvPr>
            <p:ph sz="half" idx="1"/>
          </p:nvPr>
        </p:nvSpPr>
        <p:spPr>
          <a:xfrm>
            <a:off x="1097279" y="1464168"/>
            <a:ext cx="4937760" cy="4404929"/>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54452903-E9B1-1131-784E-665E04EE27F6}"/>
              </a:ext>
            </a:extLst>
          </p:cNvPr>
          <p:cNvSpPr>
            <a:spLocks noGrp="1"/>
          </p:cNvSpPr>
          <p:nvPr>
            <p:ph sz="half" idx="2"/>
          </p:nvPr>
        </p:nvSpPr>
        <p:spPr>
          <a:xfrm>
            <a:off x="6217920" y="1464168"/>
            <a:ext cx="4937760" cy="4404929"/>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060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8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C1D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fld id="{2A3F69D7-3A79-421A-B99B-CB653E420B85}" type="datetime1">
              <a:rPr lang="en-US" smtClean="0"/>
              <a:t>5/4/2026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A8D9AD5-F248-4919-864A-CFD76CC027D6}" type="slidenum">
              <a:rPr lang="en-US" smtClean="0"/>
              <a:t>‹#›</a:t>
            </a:fld>
            <a:endParaRPr lang="en-US"/>
          </a:p>
        </p:txBody>
      </p:sp>
      <p:sp>
        <p:nvSpPr>
          <p:cNvPr id="2" name="Title 1">
            <a:extLst>
              <a:ext uri="{FF2B5EF4-FFF2-40B4-BE49-F238E27FC236}">
                <a16:creationId xmlns:a16="http://schemas.microsoft.com/office/drawing/2014/main" id="{FE2BA6C8-0380-0A4C-8C95-21BA6843E64E}"/>
              </a:ext>
            </a:extLst>
          </p:cNvPr>
          <p:cNvSpPr>
            <a:spLocks noGrp="1"/>
          </p:cNvSpPr>
          <p:nvPr>
            <p:ph type="title" hasCustomPrompt="1"/>
          </p:nvPr>
        </p:nvSpPr>
        <p:spPr>
          <a:xfrm>
            <a:off x="1097280" y="107000"/>
            <a:ext cx="10058400" cy="1196665"/>
          </a:xfrm>
        </p:spPr>
        <p:txBody>
          <a:bodyPr anchor="b" anchorCtr="0">
            <a:normAutofit/>
          </a:bodyPr>
          <a:lstStyle>
            <a:lvl1pPr>
              <a:defRPr sz="4400" baseline="0">
                <a:latin typeface="Calibri" panose="020F0502020204030204" pitchFamily="34" charset="0"/>
              </a:defRPr>
            </a:lvl1pPr>
          </a:lstStyle>
          <a:p>
            <a:r>
              <a:rPr lang="en-US"/>
              <a:t>title</a:t>
            </a:r>
          </a:p>
        </p:txBody>
      </p:sp>
      <p:cxnSp>
        <p:nvCxnSpPr>
          <p:cNvPr id="10" name="Straight Connector 9">
            <a:extLst>
              <a:ext uri="{FF2B5EF4-FFF2-40B4-BE49-F238E27FC236}">
                <a16:creationId xmlns:a16="http://schemas.microsoft.com/office/drawing/2014/main" id="{9EBF5BE9-5641-202D-F577-135CC0654677}"/>
              </a:ext>
            </a:extLst>
          </p:cNvPr>
          <p:cNvCxnSpPr/>
          <p:nvPr userDrawn="1"/>
        </p:nvCxnSpPr>
        <p:spPr>
          <a:xfrm>
            <a:off x="1097280" y="1443815"/>
            <a:ext cx="10058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6FB6C6C1-FDED-155D-0E27-0761555292F8}"/>
              </a:ext>
            </a:extLst>
          </p:cNvPr>
          <p:cNvSpPr>
            <a:spLocks noGrp="1"/>
          </p:cNvSpPr>
          <p:nvPr>
            <p:ph sz="half" idx="1"/>
          </p:nvPr>
        </p:nvSpPr>
        <p:spPr>
          <a:xfrm>
            <a:off x="1097279" y="1596688"/>
            <a:ext cx="4937760" cy="4404929"/>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54452903-E9B1-1131-784E-665E04EE27F6}"/>
              </a:ext>
            </a:extLst>
          </p:cNvPr>
          <p:cNvSpPr>
            <a:spLocks noGrp="1"/>
          </p:cNvSpPr>
          <p:nvPr>
            <p:ph sz="half" idx="2"/>
          </p:nvPr>
        </p:nvSpPr>
        <p:spPr>
          <a:xfrm>
            <a:off x="6217920" y="1596688"/>
            <a:ext cx="4937760" cy="4404929"/>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5353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C1D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fld id="{2A3F69D7-3A79-421A-B99B-CB653E420B85}" type="datetime1">
              <a:rPr lang="en-US" smtClean="0"/>
              <a:t>5/4/2026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A8D9AD5-F248-4919-864A-CFD76CC027D6}" type="slidenum">
              <a:rPr lang="en-US" smtClean="0"/>
              <a:t>‹#›</a:t>
            </a:fld>
            <a:endParaRPr lang="en-US"/>
          </a:p>
        </p:txBody>
      </p:sp>
      <p:pic>
        <p:nvPicPr>
          <p:cNvPr id="12" name="Picture 11">
            <a:extLst>
              <a:ext uri="{FF2B5EF4-FFF2-40B4-BE49-F238E27FC236}">
                <a16:creationId xmlns:a16="http://schemas.microsoft.com/office/drawing/2014/main" id="{1B212931-EFE7-802D-1A3D-016141400094}"/>
              </a:ext>
            </a:extLst>
          </p:cNvPr>
          <p:cNvPicPr>
            <a:picLocks noChangeAspect="1"/>
          </p:cNvPicPr>
          <p:nvPr userDrawn="1"/>
        </p:nvPicPr>
        <p:blipFill>
          <a:blip r:embed="rId2"/>
          <a:stretch>
            <a:fillRect/>
          </a:stretch>
        </p:blipFill>
        <p:spPr>
          <a:xfrm>
            <a:off x="10687332" y="115268"/>
            <a:ext cx="1371600" cy="1073739"/>
          </a:xfrm>
          <a:prstGeom prst="rect">
            <a:avLst/>
          </a:prstGeom>
        </p:spPr>
      </p:pic>
    </p:spTree>
    <p:extLst>
      <p:ext uri="{BB962C8B-B14F-4D97-AF65-F5344CB8AC3E}">
        <p14:creationId xmlns:p14="http://schemas.microsoft.com/office/powerpoint/2010/main" val="3768189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C1D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fld id="{2A3F69D7-3A79-421A-B99B-CB653E420B85}" type="datetime1">
              <a:rPr lang="en-US" smtClean="0"/>
              <a:t>5/4/2026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A8D9AD5-F248-4919-864A-CFD76CC027D6}" type="slidenum">
              <a:rPr lang="en-US" smtClean="0"/>
              <a:t>‹#›</a:t>
            </a:fld>
            <a:endParaRPr lang="en-US"/>
          </a:p>
        </p:txBody>
      </p:sp>
      <p:pic>
        <p:nvPicPr>
          <p:cNvPr id="12" name="Picture 11">
            <a:extLst>
              <a:ext uri="{FF2B5EF4-FFF2-40B4-BE49-F238E27FC236}">
                <a16:creationId xmlns:a16="http://schemas.microsoft.com/office/drawing/2014/main" id="{1B212931-EFE7-802D-1A3D-016141400094}"/>
              </a:ext>
            </a:extLst>
          </p:cNvPr>
          <p:cNvPicPr>
            <a:picLocks noChangeAspect="1"/>
          </p:cNvPicPr>
          <p:nvPr userDrawn="1"/>
        </p:nvPicPr>
        <p:blipFill>
          <a:blip r:embed="rId2"/>
          <a:stretch>
            <a:fillRect/>
          </a:stretch>
        </p:blipFill>
        <p:spPr>
          <a:xfrm>
            <a:off x="9900461" y="139336"/>
            <a:ext cx="2127015" cy="1665107"/>
          </a:xfrm>
          <a:prstGeom prst="rect">
            <a:avLst/>
          </a:prstGeom>
        </p:spPr>
      </p:pic>
    </p:spTree>
    <p:extLst>
      <p:ext uri="{BB962C8B-B14F-4D97-AF65-F5344CB8AC3E}">
        <p14:creationId xmlns:p14="http://schemas.microsoft.com/office/powerpoint/2010/main" val="2814472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C1D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82255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755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defRPr>
            </a:lvl1pPr>
            <a:lvl2pPr>
              <a:buClr>
                <a:srgbClr val="00C1D5"/>
              </a:buClr>
              <a:defRPr>
                <a:latin typeface="Calibri" panose="020F0502020204030204" pitchFamily="34" charset="0"/>
              </a:defRPr>
            </a:lvl2pPr>
            <a:lvl3pPr>
              <a:buClr>
                <a:srgbClr val="00C1D5"/>
              </a:buClr>
              <a:defRPr>
                <a:latin typeface="Calibri" panose="020F0502020204030204" pitchFamily="34" charset="0"/>
              </a:defRPr>
            </a:lvl3pPr>
            <a:lvl4pPr>
              <a:buClr>
                <a:srgbClr val="00C1D5"/>
              </a:buClr>
              <a:defRPr>
                <a:solidFill>
                  <a:schemeClr val="tx1"/>
                </a:solidFill>
                <a:latin typeface="Calibri" panose="020F0502020204030204" pitchFamily="34" charset="0"/>
              </a:defRPr>
            </a:lvl4pPr>
            <a:lvl5pPr>
              <a:buClr>
                <a:srgbClr val="00C1D5"/>
              </a:buClr>
              <a:defRPr>
                <a:solidFill>
                  <a:schemeClr val="tx1"/>
                </a:solidFill>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C40B2-7C8D-42DE-9377-EDF90492D4FC}" type="datetime1">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D9AD5-F248-4919-864A-CFD76CC027D6}" type="slidenum">
              <a:rPr lang="en-US" smtClean="0"/>
              <a:t>‹#›</a:t>
            </a:fld>
            <a:endParaRPr lang="en-US"/>
          </a:p>
        </p:txBody>
      </p:sp>
    </p:spTree>
    <p:extLst>
      <p:ext uri="{BB962C8B-B14F-4D97-AF65-F5344CB8AC3E}">
        <p14:creationId xmlns:p14="http://schemas.microsoft.com/office/powerpoint/2010/main" val="128664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p:spPr>
        <p:txBody>
          <a:bodyPr/>
          <a:lstStyle>
            <a:lvl1pPr>
              <a:defRPr>
                <a:latin typeface="Calibri" panose="020F0502020204030204" pitchFamily="34" charset="0"/>
              </a:defRPr>
            </a:lvl1pPr>
          </a:lstStyle>
          <a:p>
            <a:r>
              <a:rPr lang="en-US"/>
              <a:t>Click to edit Master title style</a:t>
            </a:r>
          </a:p>
        </p:txBody>
      </p:sp>
      <p:sp>
        <p:nvSpPr>
          <p:cNvPr id="3" name="Content Placeholder 2"/>
          <p:cNvSpPr>
            <a:spLocks noGrp="1"/>
          </p:cNvSpPr>
          <p:nvPr>
            <p:ph sz="half" idx="1"/>
          </p:nvPr>
        </p:nvSpPr>
        <p:spPr>
          <a:xfrm>
            <a:off x="1097279" y="1845735"/>
            <a:ext cx="4937760" cy="4023360"/>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7ED695-644C-4C1F-9427-69F96E6B1DA9}" type="datetime1">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06EF73-9DB8-4763-865F-2F88181A4732}" type="slidenum">
              <a:rPr lang="en-US" smtClean="0"/>
              <a:t>‹#›</a:t>
            </a:fld>
            <a:endParaRPr lang="en-US"/>
          </a:p>
        </p:txBody>
      </p:sp>
    </p:spTree>
    <p:extLst>
      <p:ext uri="{BB962C8B-B14F-4D97-AF65-F5344CB8AC3E}">
        <p14:creationId xmlns:p14="http://schemas.microsoft.com/office/powerpoint/2010/main" val="966054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p:spPr>
        <p:txBody>
          <a:bodyPr/>
          <a:lstStyle>
            <a:lvl1pPr>
              <a:defRPr>
                <a:latin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1097280" y="1846052"/>
            <a:ext cx="4937760" cy="736283"/>
          </a:xfrm>
        </p:spPr>
        <p:txBody>
          <a:bodyPr lIns="91440" rIns="91440" anchor="ctr">
            <a:normAutofit/>
          </a:bodyPr>
          <a:lstStyle>
            <a:lvl1pPr marL="0" indent="0">
              <a:buNone/>
              <a:defRPr sz="2000" b="0" cap="all" baseline="0">
                <a:solidFill>
                  <a:schemeClr val="tx2"/>
                </a:solidFill>
                <a:latin typeface="Calibri" panose="020F0502020204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3"/>
            <a:ext cx="4937760" cy="3378200"/>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3"/>
          </a:xfrm>
        </p:spPr>
        <p:txBody>
          <a:bodyPr lIns="91440" rIns="91440" anchor="ctr">
            <a:normAutofit/>
          </a:bodyPr>
          <a:lstStyle>
            <a:lvl1pPr marL="0" indent="0">
              <a:buNone/>
              <a:defRPr sz="2000" b="0" cap="all" baseline="0">
                <a:solidFill>
                  <a:schemeClr val="tx2"/>
                </a:solidFill>
                <a:latin typeface="Calibri" panose="020F0502020204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3"/>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ECF27D-A26F-4735-ADFB-313D29112FDB}" type="datetime1">
              <a:rPr lang="en-US" smtClean="0"/>
              <a:t>5/4/2026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8D9AD5-F248-4919-864A-CFD76CC027D6}" type="slidenum">
              <a:rPr lang="en-US" smtClean="0"/>
              <a:t>‹#›</a:t>
            </a:fld>
            <a:endParaRPr lang="en-US"/>
          </a:p>
        </p:txBody>
      </p:sp>
    </p:spTree>
    <p:extLst>
      <p:ext uri="{BB962C8B-B14F-4D97-AF65-F5344CB8AC3E}">
        <p14:creationId xmlns:p14="http://schemas.microsoft.com/office/powerpoint/2010/main" val="2790719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C51D03EA-CB8C-4E0C-A1D7-56FEA0B95B2A}" type="datetime1">
              <a:rPr lang="en-US" smtClean="0"/>
              <a:t>5/4/2026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8D9AD5-F248-4919-864A-CFD76CC027D6}" type="slidenum">
              <a:rPr lang="en-US" smtClean="0"/>
              <a:t>‹#›</a:t>
            </a:fld>
            <a:endParaRPr lang="en-US"/>
          </a:p>
        </p:txBody>
      </p:sp>
    </p:spTree>
    <p:extLst>
      <p:ext uri="{BB962C8B-B14F-4D97-AF65-F5344CB8AC3E}">
        <p14:creationId xmlns:p14="http://schemas.microsoft.com/office/powerpoint/2010/main" val="3737656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7E8AA-2C95-C54D-CCE5-F736E47BEE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A5C78A-DED4-CB30-DBFC-DB9B6E6BB0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5A907-4120-5F68-2E96-54EAC36038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090799-1478-7175-C4EF-1F5297BFB2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3475CA-1F73-80FB-9FEC-85355C5686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B15CB3-3D27-76BB-83C3-910930E249E8}"/>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8" name="Footer Placeholder 7">
            <a:extLst>
              <a:ext uri="{FF2B5EF4-FFF2-40B4-BE49-F238E27FC236}">
                <a16:creationId xmlns:a16="http://schemas.microsoft.com/office/drawing/2014/main" id="{C19F6311-8EDE-BF8F-DBDB-19ED942BE3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9E43E0-C47E-9A13-D96A-2168438CA281}"/>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7065783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C1D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fld id="{2A3F69D7-3A79-421A-B99B-CB653E420B85}" type="datetime1">
              <a:rPr lang="en-US" smtClean="0"/>
              <a:t>5/4/2026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A8D9AD5-F248-4919-864A-CFD76CC027D6}" type="slidenum">
              <a:rPr lang="en-US" smtClean="0"/>
              <a:t>‹#›</a:t>
            </a:fld>
            <a:endParaRPr lang="en-US"/>
          </a:p>
        </p:txBody>
      </p:sp>
      <p:pic>
        <p:nvPicPr>
          <p:cNvPr id="12" name="Picture 11">
            <a:extLst>
              <a:ext uri="{FF2B5EF4-FFF2-40B4-BE49-F238E27FC236}">
                <a16:creationId xmlns:a16="http://schemas.microsoft.com/office/drawing/2014/main" id="{37B7F13D-ECB9-88C7-2A55-9257CDABD29C}"/>
              </a:ext>
            </a:extLst>
          </p:cNvPr>
          <p:cNvPicPr>
            <a:picLocks noChangeAspect="1"/>
          </p:cNvPicPr>
          <p:nvPr userDrawn="1"/>
        </p:nvPicPr>
        <p:blipFill>
          <a:blip r:embed="rId2"/>
          <a:stretch>
            <a:fillRect/>
          </a:stretch>
        </p:blipFill>
        <p:spPr>
          <a:xfrm>
            <a:off x="10038046" y="33090"/>
            <a:ext cx="2038015" cy="1595575"/>
          </a:xfrm>
          <a:prstGeom prst="rect">
            <a:avLst/>
          </a:prstGeom>
        </p:spPr>
      </p:pic>
    </p:spTree>
    <p:extLst>
      <p:ext uri="{BB962C8B-B14F-4D97-AF65-F5344CB8AC3E}">
        <p14:creationId xmlns:p14="http://schemas.microsoft.com/office/powerpoint/2010/main" val="4183650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rgbClr val="00C1D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4040071" y="0"/>
            <a:ext cx="64008" cy="6858000"/>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1"/>
            <a:ext cx="3200400" cy="3379124"/>
          </a:xfrm>
        </p:spPr>
        <p:txBody>
          <a:bodyPr lIns="91440" rIns="91440">
            <a:normAutofit/>
          </a:bodyPr>
          <a:lstStyle>
            <a:lvl1pPr marL="0" indent="0">
              <a:buNone/>
              <a:defRPr sz="1500">
                <a:solidFill>
                  <a:srgbClr val="FFFFFF"/>
                </a:solidFill>
                <a:latin typeface="Calibri" panose="020F0502020204030204"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465513" y="6459786"/>
            <a:ext cx="2618511" cy="365125"/>
          </a:xfrm>
        </p:spPr>
        <p:txBody>
          <a:bodyPr/>
          <a:lstStyle>
            <a:lvl1pPr algn="l">
              <a:defRPr/>
            </a:lvl1pPr>
          </a:lstStyle>
          <a:p>
            <a:fld id="{B1AC330F-D961-46F2-8194-4A078C1EA2E8}" type="datetime1">
              <a:rPr lang="en-US" smtClean="0"/>
              <a:t>5/4/2026</a:t>
            </a:fld>
            <a:endParaRPr lang="en-US"/>
          </a:p>
        </p:txBody>
      </p:sp>
      <p:sp>
        <p:nvSpPr>
          <p:cNvPr id="6" name="Footer Placeholder 5"/>
          <p:cNvSpPr>
            <a:spLocks noGrp="1"/>
          </p:cNvSpPr>
          <p:nvPr>
            <p:ph type="ftr" sz="quarter" idx="11"/>
          </p:nvPr>
        </p:nvSpPr>
        <p:spPr>
          <a:xfrm>
            <a:off x="4800600" y="6459786"/>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lang="en-US" smtClean="0"/>
              <a:t>‹#›</a:t>
            </a:fld>
            <a:endParaRPr lang="en-US"/>
          </a:p>
        </p:txBody>
      </p:sp>
      <p:pic>
        <p:nvPicPr>
          <p:cNvPr id="11" name="Picture 10"/>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150005" y="154984"/>
            <a:ext cx="1889291" cy="1503336"/>
          </a:xfrm>
          <a:prstGeom prst="rect">
            <a:avLst/>
          </a:prstGeom>
          <a:noFill/>
          <a:ln>
            <a:noFill/>
          </a:ln>
        </p:spPr>
      </p:pic>
      <p:pic>
        <p:nvPicPr>
          <p:cNvPr id="13" name="Picture 12">
            <a:extLst>
              <a:ext uri="{FF2B5EF4-FFF2-40B4-BE49-F238E27FC236}">
                <a16:creationId xmlns:a16="http://schemas.microsoft.com/office/drawing/2014/main" id="{CBDF5094-3D2E-3CDE-DDC9-1FD6BD5B83D0}"/>
              </a:ext>
            </a:extLst>
          </p:cNvPr>
          <p:cNvPicPr>
            <a:picLocks noChangeAspect="1"/>
          </p:cNvPicPr>
          <p:nvPr userDrawn="1"/>
        </p:nvPicPr>
        <p:blipFill>
          <a:blip r:embed="rId3"/>
          <a:stretch>
            <a:fillRect/>
          </a:stretch>
        </p:blipFill>
        <p:spPr>
          <a:xfrm>
            <a:off x="10064171" y="140730"/>
            <a:ext cx="2038015" cy="1595575"/>
          </a:xfrm>
          <a:prstGeom prst="rect">
            <a:avLst/>
          </a:prstGeom>
        </p:spPr>
      </p:pic>
    </p:spTree>
    <p:extLst>
      <p:ext uri="{BB962C8B-B14F-4D97-AF65-F5344CB8AC3E}">
        <p14:creationId xmlns:p14="http://schemas.microsoft.com/office/powerpoint/2010/main" val="468015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rgbClr val="00C1D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5" y="4915076"/>
            <a:ext cx="12188825" cy="6400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latin typeface="Calibri" panose="020F0502020204030204"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15" y="1"/>
            <a:ext cx="12191985" cy="4915076"/>
          </a:xfrm>
          <a:solidFill>
            <a:schemeClr val="bg2">
              <a:lumMod val="90000"/>
            </a:schemeClr>
          </a:solidFill>
        </p:spPr>
        <p:txBody>
          <a:bodyPr lIns="457200" tIns="457200"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latin typeface="Calibri" panose="020F0502020204030204"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6A14602-70C9-4A60-9B5B-E1891C08A54A}" type="datetime1">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D9AD5-F248-4919-864A-CFD76CC027D6}" type="slidenum">
              <a:rPr lang="en-US" smtClean="0"/>
              <a:t>‹#›</a:t>
            </a:fld>
            <a:endParaRPr lang="en-US"/>
          </a:p>
        </p:txBody>
      </p:sp>
      <p:pic>
        <p:nvPicPr>
          <p:cNvPr id="13" name="Picture 12">
            <a:extLst>
              <a:ext uri="{FF2B5EF4-FFF2-40B4-BE49-F238E27FC236}">
                <a16:creationId xmlns:a16="http://schemas.microsoft.com/office/drawing/2014/main" id="{81814452-0294-E187-2B9C-722AE8C0E422}"/>
              </a:ext>
            </a:extLst>
          </p:cNvPr>
          <p:cNvPicPr>
            <a:picLocks noChangeAspect="1"/>
          </p:cNvPicPr>
          <p:nvPr userDrawn="1"/>
        </p:nvPicPr>
        <p:blipFill>
          <a:blip r:embed="rId2"/>
          <a:stretch>
            <a:fillRect/>
          </a:stretch>
        </p:blipFill>
        <p:spPr>
          <a:xfrm>
            <a:off x="10064171" y="140730"/>
            <a:ext cx="2038015" cy="1595575"/>
          </a:xfrm>
          <a:prstGeom prst="rect">
            <a:avLst/>
          </a:prstGeom>
        </p:spPr>
      </p:pic>
    </p:spTree>
    <p:extLst>
      <p:ext uri="{BB962C8B-B14F-4D97-AF65-F5344CB8AC3E}">
        <p14:creationId xmlns:p14="http://schemas.microsoft.com/office/powerpoint/2010/main" val="3311246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C1D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Vertical Title 1"/>
          <p:cNvSpPr>
            <a:spLocks noGrp="1"/>
          </p:cNvSpPr>
          <p:nvPr>
            <p:ph type="title" orient="vert"/>
          </p:nvPr>
        </p:nvSpPr>
        <p:spPr>
          <a:xfrm>
            <a:off x="8724901" y="412301"/>
            <a:ext cx="2628900" cy="5759899"/>
          </a:xfrm>
        </p:spPr>
        <p:txBody>
          <a:bodyPr vert="eaVert"/>
          <a:lstStyle>
            <a:lvl1pPr>
              <a:defRPr>
                <a:latin typeface="Calibri" panose="020F050202020403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1" y="412301"/>
            <a:ext cx="7734300" cy="5759899"/>
          </a:xfrm>
        </p:spPr>
        <p:txBody>
          <a:bodyPr vert="eaVert" lIns="45720" tIns="0" rIns="45720" bIns="0"/>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E26EFF-218D-4F5F-B5A7-1B949430B45A}" type="datetime1">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D9AD5-F248-4919-864A-CFD76CC027D6}" type="slidenum">
              <a:rPr lang="en-US" smtClean="0"/>
              <a:t>‹#›</a:t>
            </a:fld>
            <a:endParaRPr lang="en-US"/>
          </a:p>
        </p:txBody>
      </p:sp>
      <p:pic>
        <p:nvPicPr>
          <p:cNvPr id="12" name="Picture 11">
            <a:extLst>
              <a:ext uri="{FF2B5EF4-FFF2-40B4-BE49-F238E27FC236}">
                <a16:creationId xmlns:a16="http://schemas.microsoft.com/office/drawing/2014/main" id="{974554A2-53A6-F41C-F348-0297B65FD52C}"/>
              </a:ext>
            </a:extLst>
          </p:cNvPr>
          <p:cNvPicPr>
            <a:picLocks noChangeAspect="1"/>
          </p:cNvPicPr>
          <p:nvPr userDrawn="1"/>
        </p:nvPicPr>
        <p:blipFill>
          <a:blip r:embed="rId2"/>
          <a:stretch>
            <a:fillRect/>
          </a:stretch>
        </p:blipFill>
        <p:spPr>
          <a:xfrm>
            <a:off x="10064171" y="140730"/>
            <a:ext cx="2038015" cy="1595575"/>
          </a:xfrm>
          <a:prstGeom prst="rect">
            <a:avLst/>
          </a:prstGeom>
        </p:spPr>
      </p:pic>
    </p:spTree>
    <p:extLst>
      <p:ext uri="{BB962C8B-B14F-4D97-AF65-F5344CB8AC3E}">
        <p14:creationId xmlns:p14="http://schemas.microsoft.com/office/powerpoint/2010/main" val="3077140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GB" altLang="en-US" dirty="0">
                <a:latin typeface="Arial" panose="020B0604020202020204" pitchFamily="34" charset="0"/>
              </a:rPr>
              <a:t>‹#›</a:t>
            </a:fld>
            <a:endParaRPr lang="en-GB" altLang="en-US" dirty="0">
              <a:latin typeface="Arial" panose="020B0604020202020204" pitchFamily="34" charset="0"/>
            </a:endParaRPr>
          </a:p>
        </p:txBody>
      </p:sp>
    </p:spTree>
    <p:extLst>
      <p:ext uri="{BB962C8B-B14F-4D97-AF65-F5344CB8AC3E}">
        <p14:creationId xmlns:p14="http://schemas.microsoft.com/office/powerpoint/2010/main" val="280180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GB" altLang="en-US" dirty="0">
                <a:latin typeface="Arial" panose="020B0604020202020204" pitchFamily="34" charset="0"/>
              </a:rPr>
              <a:t>‹#›</a:t>
            </a:fld>
            <a:endParaRPr lang="en-GB" altLang="en-US" dirty="0">
              <a:latin typeface="Arial" panose="020B0604020202020204" pitchFamily="34" charset="0"/>
            </a:endParaRPr>
          </a:p>
        </p:txBody>
      </p:sp>
    </p:spTree>
    <p:extLst>
      <p:ext uri="{BB962C8B-B14F-4D97-AF65-F5344CB8AC3E}">
        <p14:creationId xmlns:p14="http://schemas.microsoft.com/office/powerpoint/2010/main" val="8754803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GB" altLang="en-US" dirty="0">
                <a:latin typeface="Arial" panose="020B0604020202020204" pitchFamily="34" charset="0"/>
              </a:rPr>
              <a:t>‹#›</a:t>
            </a:fld>
            <a:endParaRPr lang="en-GB" altLang="en-US" dirty="0">
              <a:latin typeface="Arial" panose="020B0604020202020204" pitchFamily="34" charset="0"/>
            </a:endParaRPr>
          </a:p>
        </p:txBody>
      </p:sp>
    </p:spTree>
    <p:extLst>
      <p:ext uri="{BB962C8B-B14F-4D97-AF65-F5344CB8AC3E}">
        <p14:creationId xmlns:p14="http://schemas.microsoft.com/office/powerpoint/2010/main" val="30419159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en-US"/>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GB" altLang="en-US" dirty="0">
                <a:latin typeface="Arial" panose="020B0604020202020204" pitchFamily="34" charset="0"/>
              </a:rPr>
              <a:t>‹#›</a:t>
            </a:fld>
            <a:endParaRPr lang="en-GB" altLang="en-US" dirty="0">
              <a:latin typeface="Arial" panose="020B0604020202020204" pitchFamily="34" charset="0"/>
            </a:endParaRPr>
          </a:p>
        </p:txBody>
      </p:sp>
    </p:spTree>
    <p:extLst>
      <p:ext uri="{BB962C8B-B14F-4D97-AF65-F5344CB8AC3E}">
        <p14:creationId xmlns:p14="http://schemas.microsoft.com/office/powerpoint/2010/main" val="37389106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en-US" altLang="en-US"/>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ltLang="en-US"/>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GB" altLang="en-US" dirty="0">
                <a:latin typeface="Arial" panose="020B0604020202020204" pitchFamily="34" charset="0"/>
              </a:rPr>
              <a:t>‹#›</a:t>
            </a:fld>
            <a:endParaRPr lang="en-GB" altLang="en-US" dirty="0">
              <a:latin typeface="Arial" panose="020B0604020202020204" pitchFamily="34" charset="0"/>
            </a:endParaRPr>
          </a:p>
        </p:txBody>
      </p:sp>
    </p:spTree>
    <p:extLst>
      <p:ext uri="{BB962C8B-B14F-4D97-AF65-F5344CB8AC3E}">
        <p14:creationId xmlns:p14="http://schemas.microsoft.com/office/powerpoint/2010/main" val="25096342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ltLang="en-US"/>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ltLang="en-US"/>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GB" altLang="en-US" dirty="0">
                <a:latin typeface="Arial" panose="020B0604020202020204" pitchFamily="34" charset="0"/>
              </a:rPr>
              <a:t>‹#›</a:t>
            </a:fld>
            <a:endParaRPr lang="en-GB" altLang="en-US" dirty="0">
              <a:latin typeface="Arial" panose="020B0604020202020204" pitchFamily="34" charset="0"/>
            </a:endParaRPr>
          </a:p>
        </p:txBody>
      </p:sp>
    </p:spTree>
    <p:extLst>
      <p:ext uri="{BB962C8B-B14F-4D97-AF65-F5344CB8AC3E}">
        <p14:creationId xmlns:p14="http://schemas.microsoft.com/office/powerpoint/2010/main" val="353703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5A55-514A-C98A-2216-3852D3DBCB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067A0F-18F1-23AB-3049-35C492FCF3DB}"/>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4" name="Footer Placeholder 3">
            <a:extLst>
              <a:ext uri="{FF2B5EF4-FFF2-40B4-BE49-F238E27FC236}">
                <a16:creationId xmlns:a16="http://schemas.microsoft.com/office/drawing/2014/main" id="{EF9B6FD7-509E-37C6-876E-639B37EB3B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4619BF-1872-1CD6-A463-7F8170D8A866}"/>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20480850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en-US" altLang="en-US"/>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altLang="en-US"/>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GB" altLang="en-US" dirty="0">
                <a:latin typeface="Arial" panose="020B0604020202020204" pitchFamily="34" charset="0"/>
              </a:rPr>
              <a:t>‹#›</a:t>
            </a:fld>
            <a:endParaRPr lang="en-GB" altLang="en-US" dirty="0">
              <a:latin typeface="Arial" panose="020B0604020202020204" pitchFamily="34" charset="0"/>
            </a:endParaRPr>
          </a:p>
        </p:txBody>
      </p:sp>
    </p:spTree>
    <p:extLst>
      <p:ext uri="{BB962C8B-B14F-4D97-AF65-F5344CB8AC3E}">
        <p14:creationId xmlns:p14="http://schemas.microsoft.com/office/powerpoint/2010/main" val="12724543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en-US"/>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GB" altLang="en-US" dirty="0">
                <a:latin typeface="Arial" panose="020B0604020202020204" pitchFamily="34" charset="0"/>
              </a:rPr>
              <a:t>‹#›</a:t>
            </a:fld>
            <a:endParaRPr lang="en-GB" altLang="en-US" dirty="0">
              <a:latin typeface="Arial" panose="020B0604020202020204" pitchFamily="34" charset="0"/>
            </a:endParaRPr>
          </a:p>
        </p:txBody>
      </p:sp>
    </p:spTree>
    <p:extLst>
      <p:ext uri="{BB962C8B-B14F-4D97-AF65-F5344CB8AC3E}">
        <p14:creationId xmlns:p14="http://schemas.microsoft.com/office/powerpoint/2010/main" val="26272808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S PGothic" panose="020B0600070205080204" pitchFamily="34" charset="-128"/>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en-US"/>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GB" altLang="en-US" dirty="0">
                <a:latin typeface="Arial" panose="020B0604020202020204" pitchFamily="34" charset="0"/>
              </a:rPr>
              <a:t>‹#›</a:t>
            </a:fld>
            <a:endParaRPr lang="en-GB" altLang="en-US" dirty="0">
              <a:latin typeface="Arial" panose="020B0604020202020204" pitchFamily="34" charset="0"/>
            </a:endParaRPr>
          </a:p>
        </p:txBody>
      </p:sp>
    </p:spTree>
    <p:extLst>
      <p:ext uri="{BB962C8B-B14F-4D97-AF65-F5344CB8AC3E}">
        <p14:creationId xmlns:p14="http://schemas.microsoft.com/office/powerpoint/2010/main" val="9867125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GB" altLang="en-US" dirty="0">
                <a:latin typeface="Arial" panose="020B0604020202020204" pitchFamily="34" charset="0"/>
              </a:rPr>
              <a:t>‹#›</a:t>
            </a:fld>
            <a:endParaRPr lang="en-GB" altLang="en-US" dirty="0">
              <a:latin typeface="Arial" panose="020B0604020202020204" pitchFamily="34" charset="0"/>
            </a:endParaRPr>
          </a:p>
        </p:txBody>
      </p:sp>
    </p:spTree>
    <p:extLst>
      <p:ext uri="{BB962C8B-B14F-4D97-AF65-F5344CB8AC3E}">
        <p14:creationId xmlns:p14="http://schemas.microsoft.com/office/powerpoint/2010/main" val="38032651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GB" altLang="en-US" dirty="0">
                <a:latin typeface="Arial" panose="020B0604020202020204" pitchFamily="34" charset="0"/>
              </a:rPr>
              <a:t>‹#›</a:t>
            </a:fld>
            <a:endParaRPr lang="en-GB" altLang="en-US" dirty="0">
              <a:latin typeface="Arial" panose="020B0604020202020204" pitchFamily="34" charset="0"/>
            </a:endParaRPr>
          </a:p>
        </p:txBody>
      </p:sp>
    </p:spTree>
    <p:extLst>
      <p:ext uri="{BB962C8B-B14F-4D97-AF65-F5344CB8AC3E}">
        <p14:creationId xmlns:p14="http://schemas.microsoft.com/office/powerpoint/2010/main" val="6569535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n-US" sz="3200" b="0" i="0" u="none" strike="noStrike" kern="0" cap="none" spc="0" normalizeH="0" baseline="0" noProof="0">
              <a:ln>
                <a:noFill/>
              </a:ln>
              <a:solidFill>
                <a:schemeClr val="tx1"/>
              </a:solidFill>
              <a:effectLst/>
              <a:uLnTx/>
              <a:uFillTx/>
              <a:latin typeface="+mn-lt"/>
              <a:ea typeface="MS PGothic" panose="020B0600070205080204" pitchFamily="34" charset="-128"/>
              <a:cs typeface="+mn-cs"/>
            </a:endParaRP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GB" altLang="en-US" dirty="0">
                <a:latin typeface="Arial" panose="020B0604020202020204" pitchFamily="34" charset="0"/>
              </a:rPr>
              <a:t>‹#›</a:t>
            </a:fld>
            <a:endParaRPr lang="en-GB" altLang="en-US" dirty="0">
              <a:latin typeface="Arial" panose="020B0604020202020204" pitchFamily="34" charset="0"/>
            </a:endParaRPr>
          </a:p>
        </p:txBody>
      </p:sp>
    </p:spTree>
    <p:extLst>
      <p:ext uri="{BB962C8B-B14F-4D97-AF65-F5344CB8AC3E}">
        <p14:creationId xmlns:p14="http://schemas.microsoft.com/office/powerpoint/2010/main" val="21861102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ltLang="en-US"/>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ltLang="en-US"/>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GB" altLang="en-US" dirty="0">
                <a:latin typeface="Arial" panose="020B0604020202020204" pitchFamily="34" charset="0"/>
              </a:rPr>
              <a:t>‹#›</a:t>
            </a:fld>
            <a:endParaRPr lang="en-GB" altLang="en-US" dirty="0">
              <a:latin typeface="Arial" panose="020B0604020202020204" pitchFamily="34" charset="0"/>
            </a:endParaRPr>
          </a:p>
        </p:txBody>
      </p:sp>
    </p:spTree>
    <p:extLst>
      <p:ext uri="{BB962C8B-B14F-4D97-AF65-F5344CB8AC3E}">
        <p14:creationId xmlns:p14="http://schemas.microsoft.com/office/powerpoint/2010/main" val="12248110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12192000" cy="650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1107190" y="1588342"/>
            <a:ext cx="994351" cy="61101"/>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txBox="1">
            <a:spLocks noGrp="1"/>
          </p:cNvSpPr>
          <p:nvPr>
            <p:ph type="ctrTitle"/>
          </p:nvPr>
        </p:nvSpPr>
        <p:spPr>
          <a:xfrm>
            <a:off x="972600" y="1763267"/>
            <a:ext cx="10250800" cy="22196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5600"/>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5" name="Google Shape;15;p2"/>
          <p:cNvSpPr txBox="1">
            <a:spLocks noGrp="1"/>
          </p:cNvSpPr>
          <p:nvPr>
            <p:ph type="subTitle" idx="1"/>
          </p:nvPr>
        </p:nvSpPr>
        <p:spPr>
          <a:xfrm>
            <a:off x="972836" y="4230533"/>
            <a:ext cx="10250800" cy="721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2133"/>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16" name="Google Shape;16;p2"/>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799879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1107190" y="1588342"/>
            <a:ext cx="994351" cy="61101"/>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3"/>
          <p:cNvSpPr txBox="1">
            <a:spLocks noGrp="1"/>
          </p:cNvSpPr>
          <p:nvPr>
            <p:ph type="title"/>
          </p:nvPr>
        </p:nvSpPr>
        <p:spPr>
          <a:xfrm>
            <a:off x="972600" y="1763267"/>
            <a:ext cx="10251200" cy="20248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22" name="Google Shape;22;p3"/>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83813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64994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76A1F-F6CB-54C4-AC7F-346E27B06B55}"/>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3" name="Footer Placeholder 2">
            <a:extLst>
              <a:ext uri="{FF2B5EF4-FFF2-40B4-BE49-F238E27FC236}">
                <a16:creationId xmlns:a16="http://schemas.microsoft.com/office/drawing/2014/main" id="{A9C3CCF4-0F59-9297-9D39-2BE3208BC3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924253-4D8A-D9F1-ED8E-0B46580F8ED8}"/>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7380527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sp>
        <p:nvSpPr>
          <p:cNvPr id="32" name="Google Shape;32;p5"/>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5"/>
          <p:cNvGrpSpPr/>
          <p:nvPr/>
        </p:nvGrpSpPr>
        <p:grpSpPr>
          <a:xfrm>
            <a:off x="1107190" y="1588342"/>
            <a:ext cx="994351" cy="61101"/>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5"/>
          <p:cNvSpPr txBox="1">
            <a:spLocks noGrp="1"/>
          </p:cNvSpPr>
          <p:nvPr>
            <p:ph type="title"/>
          </p:nvPr>
        </p:nvSpPr>
        <p:spPr>
          <a:xfrm>
            <a:off x="972600" y="1758200"/>
            <a:ext cx="102512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37" name="Google Shape;37;p5"/>
          <p:cNvSpPr txBox="1">
            <a:spLocks noGrp="1"/>
          </p:cNvSpPr>
          <p:nvPr>
            <p:ph type="body" idx="1"/>
          </p:nvPr>
        </p:nvSpPr>
        <p:spPr>
          <a:xfrm>
            <a:off x="972433" y="2771833"/>
            <a:ext cx="50324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6191472" y="2771833"/>
            <a:ext cx="50324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798316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 name="Google Shape;42;p6"/>
          <p:cNvGrpSpPr/>
          <p:nvPr/>
        </p:nvGrpSpPr>
        <p:grpSpPr>
          <a:xfrm>
            <a:off x="1107190" y="1588342"/>
            <a:ext cx="994351" cy="61101"/>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 name="Google Shape;45;p6"/>
          <p:cNvSpPr txBox="1">
            <a:spLocks noGrp="1"/>
          </p:cNvSpPr>
          <p:nvPr>
            <p:ph type="title"/>
          </p:nvPr>
        </p:nvSpPr>
        <p:spPr>
          <a:xfrm>
            <a:off x="972600" y="1758200"/>
            <a:ext cx="102512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46" name="Google Shape;46;p6"/>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174603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
        <p:cNvGrpSpPr/>
        <p:nvPr/>
      </p:nvGrpSpPr>
      <p:grpSpPr>
        <a:xfrm>
          <a:off x="0" y="0"/>
          <a:ext cx="0" cy="0"/>
          <a:chOff x="0" y="0"/>
          <a:chExt cx="0" cy="0"/>
        </a:xfrm>
      </p:grpSpPr>
      <p:sp>
        <p:nvSpPr>
          <p:cNvPr id="48" name="Google Shape;48;p7"/>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 name="Google Shape;49;p7"/>
          <p:cNvGrpSpPr/>
          <p:nvPr/>
        </p:nvGrpSpPr>
        <p:grpSpPr>
          <a:xfrm>
            <a:off x="1107190" y="1588342"/>
            <a:ext cx="994351" cy="61101"/>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7"/>
          <p:cNvSpPr txBox="1">
            <a:spLocks noGrp="1"/>
          </p:cNvSpPr>
          <p:nvPr>
            <p:ph type="title"/>
          </p:nvPr>
        </p:nvSpPr>
        <p:spPr>
          <a:xfrm>
            <a:off x="973333" y="1758200"/>
            <a:ext cx="4401200" cy="18420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53" name="Google Shape;53;p7"/>
          <p:cNvSpPr txBox="1">
            <a:spLocks noGrp="1"/>
          </p:cNvSpPr>
          <p:nvPr>
            <p:ph type="body" idx="1"/>
          </p:nvPr>
        </p:nvSpPr>
        <p:spPr>
          <a:xfrm>
            <a:off x="961633" y="3708967"/>
            <a:ext cx="4401200" cy="21300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97230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1107190" y="5558840"/>
            <a:ext cx="994351" cy="61101"/>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8"/>
          <p:cNvSpPr txBox="1">
            <a:spLocks noGrp="1"/>
          </p:cNvSpPr>
          <p:nvPr>
            <p:ph type="title"/>
          </p:nvPr>
        </p:nvSpPr>
        <p:spPr>
          <a:xfrm>
            <a:off x="972600" y="1152400"/>
            <a:ext cx="9361600" cy="3980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60" name="Google Shape;60;p8"/>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827274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2" name="Google Shape;62;p9"/>
          <p:cNvSpPr/>
          <p:nvPr/>
        </p:nvSpPr>
        <p:spPr>
          <a:xfrm>
            <a:off x="0" y="0"/>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 name="Google Shape;63;p9"/>
          <p:cNvGrpSpPr/>
          <p:nvPr/>
        </p:nvGrpSpPr>
        <p:grpSpPr>
          <a:xfrm>
            <a:off x="1107190" y="1588342"/>
            <a:ext cx="994351" cy="61101"/>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 name="Google Shape;66;p9"/>
          <p:cNvSpPr txBox="1">
            <a:spLocks noGrp="1"/>
          </p:cNvSpPr>
          <p:nvPr>
            <p:ph type="title"/>
          </p:nvPr>
        </p:nvSpPr>
        <p:spPr>
          <a:xfrm>
            <a:off x="973333" y="1758200"/>
            <a:ext cx="4401200" cy="2249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67" name="Google Shape;67;p9"/>
          <p:cNvSpPr txBox="1">
            <a:spLocks noGrp="1"/>
          </p:cNvSpPr>
          <p:nvPr>
            <p:ph type="subTitle" idx="1"/>
          </p:nvPr>
        </p:nvSpPr>
        <p:spPr>
          <a:xfrm>
            <a:off x="966600" y="4215367"/>
            <a:ext cx="4401200" cy="1012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2133"/>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68" name="Google Shape;68;p9"/>
          <p:cNvSpPr txBox="1">
            <a:spLocks noGrp="1"/>
          </p:cNvSpPr>
          <p:nvPr>
            <p:ph type="body" idx="2"/>
          </p:nvPr>
        </p:nvSpPr>
        <p:spPr>
          <a:xfrm>
            <a:off x="6898967" y="1803500"/>
            <a:ext cx="4499200" cy="40340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088354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966600" y="5830068"/>
            <a:ext cx="10263200" cy="6140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335849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1107190" y="5558840"/>
            <a:ext cx="994351" cy="61101"/>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 name="Google Shape;77;p11"/>
          <p:cNvSpPr txBox="1">
            <a:spLocks noGrp="1"/>
          </p:cNvSpPr>
          <p:nvPr>
            <p:ph type="title" hasCustomPrompt="1"/>
          </p:nvPr>
        </p:nvSpPr>
        <p:spPr>
          <a:xfrm>
            <a:off x="972600" y="978600"/>
            <a:ext cx="10251200" cy="165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10666">
                <a:solidFill>
                  <a:schemeClr val="lt1"/>
                </a:solidFill>
              </a:defRPr>
            </a:lvl1pPr>
            <a:lvl2pPr lvl="1">
              <a:spcBef>
                <a:spcPts val="0"/>
              </a:spcBef>
              <a:spcAft>
                <a:spcPts val="0"/>
              </a:spcAft>
              <a:buClr>
                <a:schemeClr val="lt1"/>
              </a:buClr>
              <a:buSzPts val="8000"/>
              <a:buNone/>
              <a:defRPr sz="10666">
                <a:solidFill>
                  <a:schemeClr val="lt1"/>
                </a:solidFill>
              </a:defRPr>
            </a:lvl2pPr>
            <a:lvl3pPr lvl="2">
              <a:spcBef>
                <a:spcPts val="0"/>
              </a:spcBef>
              <a:spcAft>
                <a:spcPts val="0"/>
              </a:spcAft>
              <a:buClr>
                <a:schemeClr val="lt1"/>
              </a:buClr>
              <a:buSzPts val="8000"/>
              <a:buNone/>
              <a:defRPr sz="10666">
                <a:solidFill>
                  <a:schemeClr val="lt1"/>
                </a:solidFill>
              </a:defRPr>
            </a:lvl3pPr>
            <a:lvl4pPr lvl="3">
              <a:spcBef>
                <a:spcPts val="0"/>
              </a:spcBef>
              <a:spcAft>
                <a:spcPts val="0"/>
              </a:spcAft>
              <a:buClr>
                <a:schemeClr val="lt1"/>
              </a:buClr>
              <a:buSzPts val="8000"/>
              <a:buNone/>
              <a:defRPr sz="10666">
                <a:solidFill>
                  <a:schemeClr val="lt1"/>
                </a:solidFill>
              </a:defRPr>
            </a:lvl4pPr>
            <a:lvl5pPr lvl="4">
              <a:spcBef>
                <a:spcPts val="0"/>
              </a:spcBef>
              <a:spcAft>
                <a:spcPts val="0"/>
              </a:spcAft>
              <a:buClr>
                <a:schemeClr val="lt1"/>
              </a:buClr>
              <a:buSzPts val="8000"/>
              <a:buNone/>
              <a:defRPr sz="10666">
                <a:solidFill>
                  <a:schemeClr val="lt1"/>
                </a:solidFill>
              </a:defRPr>
            </a:lvl5pPr>
            <a:lvl6pPr lvl="5">
              <a:spcBef>
                <a:spcPts val="0"/>
              </a:spcBef>
              <a:spcAft>
                <a:spcPts val="0"/>
              </a:spcAft>
              <a:buClr>
                <a:schemeClr val="lt1"/>
              </a:buClr>
              <a:buSzPts val="8000"/>
              <a:buNone/>
              <a:defRPr sz="10666">
                <a:solidFill>
                  <a:schemeClr val="lt1"/>
                </a:solidFill>
              </a:defRPr>
            </a:lvl6pPr>
            <a:lvl7pPr lvl="6">
              <a:spcBef>
                <a:spcPts val="0"/>
              </a:spcBef>
              <a:spcAft>
                <a:spcPts val="0"/>
              </a:spcAft>
              <a:buClr>
                <a:schemeClr val="lt1"/>
              </a:buClr>
              <a:buSzPts val="8000"/>
              <a:buNone/>
              <a:defRPr sz="10666">
                <a:solidFill>
                  <a:schemeClr val="lt1"/>
                </a:solidFill>
              </a:defRPr>
            </a:lvl7pPr>
            <a:lvl8pPr lvl="7">
              <a:spcBef>
                <a:spcPts val="0"/>
              </a:spcBef>
              <a:spcAft>
                <a:spcPts val="0"/>
              </a:spcAft>
              <a:buClr>
                <a:schemeClr val="lt1"/>
              </a:buClr>
              <a:buSzPts val="8000"/>
              <a:buNone/>
              <a:defRPr sz="10666">
                <a:solidFill>
                  <a:schemeClr val="lt1"/>
                </a:solidFill>
              </a:defRPr>
            </a:lvl8pPr>
            <a:lvl9pPr lvl="8">
              <a:spcBef>
                <a:spcPts val="0"/>
              </a:spcBef>
              <a:spcAft>
                <a:spcPts val="0"/>
              </a:spcAft>
              <a:buClr>
                <a:schemeClr val="lt1"/>
              </a:buClr>
              <a:buSzPts val="8000"/>
              <a:buNone/>
              <a:defRPr sz="10666">
                <a:solidFill>
                  <a:schemeClr val="lt1"/>
                </a:solidFill>
              </a:defRPr>
            </a:lvl9pPr>
          </a:lstStyle>
          <a:p>
            <a:r>
              <a:t>xx%</a:t>
            </a:r>
          </a:p>
        </p:txBody>
      </p:sp>
      <p:sp>
        <p:nvSpPr>
          <p:cNvPr id="78" name="Google Shape;78;p11"/>
          <p:cNvSpPr txBox="1">
            <a:spLocks noGrp="1"/>
          </p:cNvSpPr>
          <p:nvPr>
            <p:ph type="body" idx="1"/>
          </p:nvPr>
        </p:nvSpPr>
        <p:spPr>
          <a:xfrm>
            <a:off x="972600" y="3030517"/>
            <a:ext cx="10251200" cy="21072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Clr>
                <a:schemeClr val="lt1"/>
              </a:buClr>
              <a:buSzPts val="1300"/>
              <a:buChar char="●"/>
              <a:defRPr>
                <a:solidFill>
                  <a:schemeClr val="lt1"/>
                </a:solidFill>
              </a:defRPr>
            </a:lvl1pPr>
            <a:lvl2pPr marL="1219170" lvl="1" indent="-397923">
              <a:spcBef>
                <a:spcPts val="0"/>
              </a:spcBef>
              <a:spcAft>
                <a:spcPts val="0"/>
              </a:spcAft>
              <a:buClr>
                <a:schemeClr val="lt1"/>
              </a:buClr>
              <a:buSzPts val="1100"/>
              <a:buChar char="○"/>
              <a:defRPr>
                <a:solidFill>
                  <a:schemeClr val="lt1"/>
                </a:solidFill>
              </a:defRPr>
            </a:lvl2pPr>
            <a:lvl3pPr marL="1828754" lvl="2" indent="-397923">
              <a:spcBef>
                <a:spcPts val="0"/>
              </a:spcBef>
              <a:spcAft>
                <a:spcPts val="0"/>
              </a:spcAft>
              <a:buClr>
                <a:schemeClr val="lt1"/>
              </a:buClr>
              <a:buSzPts val="1100"/>
              <a:buChar char="■"/>
              <a:defRPr>
                <a:solidFill>
                  <a:schemeClr val="lt1"/>
                </a:solidFill>
              </a:defRPr>
            </a:lvl3pPr>
            <a:lvl4pPr marL="2438339" lvl="3" indent="-397923">
              <a:spcBef>
                <a:spcPts val="0"/>
              </a:spcBef>
              <a:spcAft>
                <a:spcPts val="0"/>
              </a:spcAft>
              <a:buClr>
                <a:schemeClr val="lt1"/>
              </a:buClr>
              <a:buSzPts val="1100"/>
              <a:buChar char="●"/>
              <a:defRPr>
                <a:solidFill>
                  <a:schemeClr val="lt1"/>
                </a:solidFill>
              </a:defRPr>
            </a:lvl4pPr>
            <a:lvl5pPr marL="3047924" lvl="4" indent="-397923">
              <a:spcBef>
                <a:spcPts val="0"/>
              </a:spcBef>
              <a:spcAft>
                <a:spcPts val="0"/>
              </a:spcAft>
              <a:buClr>
                <a:schemeClr val="lt1"/>
              </a:buClr>
              <a:buSzPts val="1100"/>
              <a:buChar char="○"/>
              <a:defRPr>
                <a:solidFill>
                  <a:schemeClr val="lt1"/>
                </a:solidFill>
              </a:defRPr>
            </a:lvl5pPr>
            <a:lvl6pPr marL="3657509" lvl="5" indent="-397923">
              <a:spcBef>
                <a:spcPts val="0"/>
              </a:spcBef>
              <a:spcAft>
                <a:spcPts val="0"/>
              </a:spcAft>
              <a:buClr>
                <a:schemeClr val="lt1"/>
              </a:buClr>
              <a:buSzPts val="1100"/>
              <a:buChar char="■"/>
              <a:defRPr>
                <a:solidFill>
                  <a:schemeClr val="lt1"/>
                </a:solidFill>
              </a:defRPr>
            </a:lvl6pPr>
            <a:lvl7pPr marL="4267093" lvl="6" indent="-397923">
              <a:spcBef>
                <a:spcPts val="0"/>
              </a:spcBef>
              <a:spcAft>
                <a:spcPts val="0"/>
              </a:spcAft>
              <a:buClr>
                <a:schemeClr val="lt1"/>
              </a:buClr>
              <a:buSzPts val="1100"/>
              <a:buChar char="●"/>
              <a:defRPr>
                <a:solidFill>
                  <a:schemeClr val="lt1"/>
                </a:solidFill>
              </a:defRPr>
            </a:lvl7pPr>
            <a:lvl8pPr marL="4876678" lvl="7" indent="-397923">
              <a:spcBef>
                <a:spcPts val="0"/>
              </a:spcBef>
              <a:spcAft>
                <a:spcPts val="0"/>
              </a:spcAft>
              <a:buClr>
                <a:schemeClr val="lt1"/>
              </a:buClr>
              <a:buSzPts val="1100"/>
              <a:buChar char="○"/>
              <a:defRPr>
                <a:solidFill>
                  <a:schemeClr val="lt1"/>
                </a:solidFill>
              </a:defRPr>
            </a:lvl8pPr>
            <a:lvl9pPr marL="5486263" lvl="8" indent="-397923">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99949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96414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3B883-C7F0-451F-5028-C9EB66D503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8EF19E-CDAA-8044-D600-EB32740EAB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611FC8-3659-54FF-F1BE-46C92A8D0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8954B-8668-5D5B-B02B-071FC1A11716}"/>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6" name="Footer Placeholder 5">
            <a:extLst>
              <a:ext uri="{FF2B5EF4-FFF2-40B4-BE49-F238E27FC236}">
                <a16:creationId xmlns:a16="http://schemas.microsoft.com/office/drawing/2014/main" id="{89DA48A4-9B3E-2408-9614-B39511FD0D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180B93-D7BE-7B07-4C74-B11C310CE659}"/>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1369470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C204-6762-DBA9-71FF-648CD26C23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E37B3A-BE8F-E6EB-0BCA-3284B59714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01B7A6-D482-45AE-1082-02F4B7450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F80451-8AAE-C698-0EC9-C4AC46504411}"/>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6" name="Footer Placeholder 5">
            <a:extLst>
              <a:ext uri="{FF2B5EF4-FFF2-40B4-BE49-F238E27FC236}">
                <a16:creationId xmlns:a16="http://schemas.microsoft.com/office/drawing/2014/main" id="{BEA5B6B3-D4C3-DE1D-B3B5-DA2AD35306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66207A-FDA5-AEF4-F9EE-2A583C548C88}"/>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1591769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jpeg"/><Relationship Id="rId5" Type="http://schemas.openxmlformats.org/officeDocument/2006/relationships/slideLayout" Target="../slideLayouts/slideLayout32.xml"/><Relationship Id="rId10"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5.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B9151-A683-A67A-420D-A5815DC6B6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2276B6-2713-9390-0549-5A2E99FBAE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DA2B1-545E-B4A5-3FB4-763580D0E2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22D8E0-EFF9-42B9-9D3F-7CDA2EEAF855}" type="datetimeFigureOut">
              <a:rPr lang="en-US" smtClean="0"/>
              <a:t>5/4/2026</a:t>
            </a:fld>
            <a:endParaRPr lang="en-US"/>
          </a:p>
        </p:txBody>
      </p:sp>
      <p:sp>
        <p:nvSpPr>
          <p:cNvPr id="5" name="Footer Placeholder 4">
            <a:extLst>
              <a:ext uri="{FF2B5EF4-FFF2-40B4-BE49-F238E27FC236}">
                <a16:creationId xmlns:a16="http://schemas.microsoft.com/office/drawing/2014/main" id="{A99CB79B-B4E9-4990-FA30-EC522762A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9A0879D-CE11-77F9-85B0-00CEF8FA66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82CB6D-8528-4BF6-9A81-F1DA06584073}" type="slidenum">
              <a:rPr lang="en-US" smtClean="0"/>
              <a:t>‹#›</a:t>
            </a:fld>
            <a:endParaRPr lang="en-US"/>
          </a:p>
        </p:txBody>
      </p:sp>
    </p:spTree>
    <p:extLst>
      <p:ext uri="{BB962C8B-B14F-4D97-AF65-F5344CB8AC3E}">
        <p14:creationId xmlns:p14="http://schemas.microsoft.com/office/powerpoint/2010/main" val="1445029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386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14B2DE-6F6B-6282-6E14-B4897CBCE3DC}"/>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 y="-6222"/>
            <a:ext cx="12192001" cy="1270000"/>
          </a:xfrm>
          <a:prstGeom prst="rect">
            <a:avLst/>
          </a:prstGeom>
        </p:spPr>
      </p:pic>
      <p:sp>
        <p:nvSpPr>
          <p:cNvPr id="2" name="Title Placeholder 1">
            <a:extLst>
              <a:ext uri="{FF2B5EF4-FFF2-40B4-BE49-F238E27FC236}">
                <a16:creationId xmlns:a16="http://schemas.microsoft.com/office/drawing/2014/main" id="{674ABC74-92AF-2721-C98F-A64EF7A41B4C}"/>
              </a:ext>
            </a:extLst>
          </p:cNvPr>
          <p:cNvSpPr>
            <a:spLocks noGrp="1"/>
          </p:cNvSpPr>
          <p:nvPr>
            <p:ph type="title"/>
          </p:nvPr>
        </p:nvSpPr>
        <p:spPr>
          <a:xfrm>
            <a:off x="3274540" y="18255"/>
            <a:ext cx="807925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FDF465-9031-58BF-87CF-0E1E3F2EDD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C76DA-A94A-0B63-5C65-25F37DEC1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a:extLst>
              <a:ext uri="{FF2B5EF4-FFF2-40B4-BE49-F238E27FC236}">
                <a16:creationId xmlns:a16="http://schemas.microsoft.com/office/drawing/2014/main" id="{10EBD58A-9C91-CFE5-88B9-FA8C40BA8D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BC4E7AA-BAD8-E49B-2052-8CE582AD2C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E2B6535-AB6B-44B4-837D-2BEADB2BA517}" type="slidenum">
              <a:rPr lang="en-US" smtClean="0"/>
              <a:pPr/>
              <a:t>‹#›</a:t>
            </a:fld>
            <a:endParaRPr lang="en-US"/>
          </a:p>
        </p:txBody>
      </p:sp>
    </p:spTree>
    <p:extLst>
      <p:ext uri="{BB962C8B-B14F-4D97-AF65-F5344CB8AC3E}">
        <p14:creationId xmlns:p14="http://schemas.microsoft.com/office/powerpoint/2010/main" val="934110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dt="0"/>
  <p:txStyles>
    <p:titleStyle>
      <a:lvl1pPr algn="l" defTabSz="914400" rtl="0" eaLnBrk="1" latinLnBrk="0" hangingPunct="1">
        <a:lnSpc>
          <a:spcPct val="90000"/>
        </a:lnSpc>
        <a:spcBef>
          <a:spcPct val="0"/>
        </a:spcBef>
        <a:buNone/>
        <a:defRPr sz="4400" kern="1200">
          <a:solidFill>
            <a:srgbClr val="00C1D5"/>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C1D5"/>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rgbClr val="00C1D5"/>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rgbClr val="00C1D5"/>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rgbClr val="00C1D5"/>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rgbClr val="00C1D5"/>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14B2DE-6F6B-6282-6E14-B4897CBCE3D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 y="-6222"/>
            <a:ext cx="12192001" cy="1270000"/>
          </a:xfrm>
          <a:prstGeom prst="rect">
            <a:avLst/>
          </a:prstGeom>
        </p:spPr>
      </p:pic>
      <p:sp>
        <p:nvSpPr>
          <p:cNvPr id="2" name="Title Placeholder 1">
            <a:extLst>
              <a:ext uri="{FF2B5EF4-FFF2-40B4-BE49-F238E27FC236}">
                <a16:creationId xmlns:a16="http://schemas.microsoft.com/office/drawing/2014/main" id="{674ABC74-92AF-2721-C98F-A64EF7A41B4C}"/>
              </a:ext>
            </a:extLst>
          </p:cNvPr>
          <p:cNvSpPr>
            <a:spLocks noGrp="1"/>
          </p:cNvSpPr>
          <p:nvPr>
            <p:ph type="title"/>
          </p:nvPr>
        </p:nvSpPr>
        <p:spPr>
          <a:xfrm>
            <a:off x="3274540" y="18255"/>
            <a:ext cx="807925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FDF465-9031-58BF-87CF-0E1E3F2EDD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C76DA-A94A-0B63-5C65-25F37DEC1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10EBD58A-9C91-CFE5-88B9-FA8C40BA8D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C4E7AA-BAD8-E49B-2052-8CE582AD2C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B6535-AB6B-44B4-837D-2BEADB2BA517}" type="slidenum">
              <a:rPr lang="en-US" smtClean="0"/>
              <a:t>‹#›</a:t>
            </a:fld>
            <a:endParaRPr lang="en-US"/>
          </a:p>
        </p:txBody>
      </p:sp>
    </p:spTree>
    <p:extLst>
      <p:ext uri="{BB962C8B-B14F-4D97-AF65-F5344CB8AC3E}">
        <p14:creationId xmlns:p14="http://schemas.microsoft.com/office/powerpoint/2010/main" val="17637087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Lst>
  <p:hf hdr="0" dt="0"/>
  <p:txStyles>
    <p:titleStyle>
      <a:lvl1pPr algn="l" defTabSz="914400" rtl="0" eaLnBrk="1" latinLnBrk="0" hangingPunct="1">
        <a:lnSpc>
          <a:spcPct val="90000"/>
        </a:lnSpc>
        <a:spcBef>
          <a:spcPct val="0"/>
        </a:spcBef>
        <a:buNone/>
        <a:defRPr sz="4400" kern="1200">
          <a:solidFill>
            <a:srgbClr val="00C1D5"/>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C1D5"/>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C1D5"/>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C1D5"/>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C1D5"/>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C1D5"/>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00C1D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5" y="6334317"/>
            <a:ext cx="12191985" cy="66484"/>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4"/>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5"/>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2" y="6459786"/>
            <a:ext cx="2472271" cy="365125"/>
          </a:xfrm>
          <a:prstGeom prst="rect">
            <a:avLst/>
          </a:prstGeom>
        </p:spPr>
        <p:txBody>
          <a:bodyPr vert="horz" lIns="91440" tIns="45720" rIns="91440" bIns="45720" rtlCol="0" anchor="ctr"/>
          <a:lstStyle>
            <a:lvl1pPr algn="l">
              <a:defRPr sz="900">
                <a:solidFill>
                  <a:srgbClr val="FFFFFF"/>
                </a:solidFill>
              </a:defRPr>
            </a:lvl1pPr>
          </a:lstStyle>
          <a:p>
            <a:fld id="{BB182484-C174-4118-BC1C-29AA67119CBC}" type="datetime1">
              <a:rPr lang="en-US" smtClean="0"/>
              <a:t>5/4/2026</a:t>
            </a:fld>
            <a:endParaRPr lang="en-US"/>
          </a:p>
        </p:txBody>
      </p:sp>
      <p:sp>
        <p:nvSpPr>
          <p:cNvPr id="5" name="Footer Placeholder 4"/>
          <p:cNvSpPr>
            <a:spLocks noGrp="1"/>
          </p:cNvSpPr>
          <p:nvPr>
            <p:ph type="ftr" sz="quarter" idx="3"/>
          </p:nvPr>
        </p:nvSpPr>
        <p:spPr>
          <a:xfrm>
            <a:off x="3686186" y="6459786"/>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6"/>
            <a:ext cx="1312025" cy="365125"/>
          </a:xfrm>
          <a:prstGeom prst="rect">
            <a:avLst/>
          </a:prstGeom>
        </p:spPr>
        <p:txBody>
          <a:bodyPr vert="horz" lIns="91440" tIns="45720" rIns="91440" bIns="45720" rtlCol="0" anchor="ctr"/>
          <a:lstStyle>
            <a:lvl1pPr algn="r">
              <a:defRPr sz="1051">
                <a:solidFill>
                  <a:srgbClr val="FFFFFF"/>
                </a:solidFill>
              </a:defRPr>
            </a:lvl1pPr>
          </a:lstStyle>
          <a:p>
            <a:fld id="{CA8D9AD5-F248-4919-864A-CFD76CC027D6}"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1EDB7DD-AAAE-8ECB-B5A8-75F0104D2B84}"/>
              </a:ext>
            </a:extLst>
          </p:cNvPr>
          <p:cNvPicPr>
            <a:picLocks noChangeAspect="1"/>
          </p:cNvPicPr>
          <p:nvPr userDrawn="1"/>
        </p:nvPicPr>
        <p:blipFill>
          <a:blip r:embed="rId19"/>
          <a:stretch>
            <a:fillRect/>
          </a:stretch>
        </p:blipFill>
        <p:spPr>
          <a:xfrm>
            <a:off x="10075714" y="83286"/>
            <a:ext cx="2038015" cy="1595575"/>
          </a:xfrm>
          <a:prstGeom prst="rect">
            <a:avLst/>
          </a:prstGeom>
        </p:spPr>
      </p:pic>
    </p:spTree>
    <p:extLst>
      <p:ext uri="{BB962C8B-B14F-4D97-AF65-F5344CB8AC3E}">
        <p14:creationId xmlns:p14="http://schemas.microsoft.com/office/powerpoint/2010/main" val="680788346"/>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defTabSz="914377" rtl="0" eaLnBrk="1" latinLnBrk="0" hangingPunct="1">
        <a:lnSpc>
          <a:spcPct val="85000"/>
        </a:lnSpc>
        <a:spcBef>
          <a:spcPct val="0"/>
        </a:spcBef>
        <a:buNone/>
        <a:defRPr sz="4800" b="1" kern="1200" spc="-51" baseline="0">
          <a:solidFill>
            <a:schemeClr val="tx1">
              <a:lumMod val="75000"/>
              <a:lumOff val="25000"/>
            </a:schemeClr>
          </a:solidFill>
          <a:latin typeface="Calibri" panose="020F0502020204030204" pitchFamily="34" charset="0"/>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800" b="1" kern="1200">
          <a:solidFill>
            <a:schemeClr val="tx1">
              <a:lumMod val="75000"/>
              <a:lumOff val="25000"/>
            </a:schemeClr>
          </a:solidFill>
          <a:latin typeface="Calibri" panose="020F0502020204030204" pitchFamily="34" charset="0"/>
          <a:ea typeface="+mn-ea"/>
          <a:cs typeface="+mn-cs"/>
        </a:defRPr>
      </a:lvl1pPr>
      <a:lvl2pPr marL="384038" indent="-182875" algn="l" defTabSz="914377" rtl="0" eaLnBrk="1" latinLnBrk="0" hangingPunct="1">
        <a:lnSpc>
          <a:spcPct val="90000"/>
        </a:lnSpc>
        <a:spcBef>
          <a:spcPts val="200"/>
        </a:spcBef>
        <a:spcAft>
          <a:spcPts val="400"/>
        </a:spcAft>
        <a:buClr>
          <a:srgbClr val="00C1D5"/>
        </a:buClr>
        <a:buFont typeface="Calibri" pitchFamily="34" charset="0"/>
        <a:buChar char="◦"/>
        <a:defRPr sz="2400" b="1" kern="1200">
          <a:solidFill>
            <a:schemeClr val="tx1">
              <a:lumMod val="75000"/>
              <a:lumOff val="25000"/>
            </a:schemeClr>
          </a:solidFill>
          <a:latin typeface="Calibri" panose="020F0502020204030204" pitchFamily="34" charset="0"/>
          <a:ea typeface="+mn-ea"/>
          <a:cs typeface="+mn-cs"/>
        </a:defRPr>
      </a:lvl2pPr>
      <a:lvl3pPr marL="566914" indent="-182875" algn="l" defTabSz="914377" rtl="0" eaLnBrk="1" latinLnBrk="0" hangingPunct="1">
        <a:lnSpc>
          <a:spcPct val="90000"/>
        </a:lnSpc>
        <a:spcBef>
          <a:spcPts val="200"/>
        </a:spcBef>
        <a:spcAft>
          <a:spcPts val="400"/>
        </a:spcAft>
        <a:buClr>
          <a:srgbClr val="00C1D5"/>
        </a:buClr>
        <a:buFont typeface="Calibri" pitchFamily="34" charset="0"/>
        <a:buChar char="◦"/>
        <a:defRPr sz="2000" b="1" kern="1200">
          <a:solidFill>
            <a:schemeClr val="tx1">
              <a:lumMod val="75000"/>
              <a:lumOff val="25000"/>
            </a:schemeClr>
          </a:solidFill>
          <a:latin typeface="Calibri" panose="020F0502020204030204" pitchFamily="34" charset="0"/>
          <a:ea typeface="+mn-ea"/>
          <a:cs typeface="+mn-cs"/>
        </a:defRPr>
      </a:lvl3pPr>
      <a:lvl4pPr marL="749789" indent="-182875" algn="l" defTabSz="914377" rtl="0" eaLnBrk="1" latinLnBrk="0" hangingPunct="1">
        <a:lnSpc>
          <a:spcPct val="90000"/>
        </a:lnSpc>
        <a:spcBef>
          <a:spcPts val="200"/>
        </a:spcBef>
        <a:spcAft>
          <a:spcPts val="400"/>
        </a:spcAft>
        <a:buClr>
          <a:srgbClr val="00C1D5"/>
        </a:buClr>
        <a:buFont typeface="Calibri" pitchFamily="34" charset="0"/>
        <a:buChar char="◦"/>
        <a:defRPr sz="1800" b="1" kern="1200">
          <a:solidFill>
            <a:schemeClr val="tx1">
              <a:lumMod val="75000"/>
              <a:lumOff val="25000"/>
            </a:schemeClr>
          </a:solidFill>
          <a:latin typeface="Calibri" panose="020F0502020204030204" pitchFamily="34" charset="0"/>
          <a:ea typeface="+mn-ea"/>
          <a:cs typeface="+mn-cs"/>
        </a:defRPr>
      </a:lvl4pPr>
      <a:lvl5pPr marL="932665" indent="-182875" algn="l" defTabSz="914377" rtl="0" eaLnBrk="1" latinLnBrk="0" hangingPunct="1">
        <a:lnSpc>
          <a:spcPct val="90000"/>
        </a:lnSpc>
        <a:spcBef>
          <a:spcPts val="200"/>
        </a:spcBef>
        <a:spcAft>
          <a:spcPts val="400"/>
        </a:spcAft>
        <a:buClr>
          <a:srgbClr val="00C1D5"/>
        </a:buClr>
        <a:buFont typeface="Calibri" pitchFamily="34" charset="0"/>
        <a:buChar char="◦"/>
        <a:defRPr sz="1600" b="1" kern="1200">
          <a:solidFill>
            <a:schemeClr val="tx1">
              <a:lumMod val="75000"/>
              <a:lumOff val="25000"/>
            </a:schemeClr>
          </a:solidFill>
          <a:latin typeface="Calibri" panose="020F0502020204030204" pitchFamily="34" charset="0"/>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lstStyle/>
          <a:p>
            <a:pPr lvl="0"/>
            <a:r>
              <a:rPr lang="en-GB" altLang="en-US" dirty="0"/>
              <a:t>Click to edit Master title style</a:t>
            </a:r>
          </a:p>
        </p:txBody>
      </p:sp>
      <p:sp>
        <p:nvSpPr>
          <p:cNvPr id="1027" name="Rectangle 3"/>
          <p:cNvSpPr>
            <a:spLocks noGrp="1"/>
          </p:cNvSpPr>
          <p:nvPr>
            <p:ph type="body" idx="1"/>
          </p:nvPr>
        </p:nvSpPr>
        <p:spPr>
          <a:xfrm>
            <a:off x="609600" y="1600201"/>
            <a:ext cx="10972800" cy="4525963"/>
          </a:xfrm>
          <a:prstGeom prst="rect">
            <a:avLst/>
          </a:prstGeom>
          <a:noFill/>
          <a:ln w="9525">
            <a:noFill/>
          </a:ln>
        </p:spPr>
        <p:txBody>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ea typeface="MS PGothic" panose="020B0600070205080204" pitchFamily="34" charset="-128"/>
                <a:cs typeface="+mn-cs"/>
              </a:defRPr>
            </a:lvl1pPr>
          </a:lstStyle>
          <a:p>
            <a:pPr fontAlgn="base">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ea typeface="MS PGothic" panose="020B0600070205080204" pitchFamily="34" charset="-128"/>
                <a:cs typeface="+mn-cs"/>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hangingPunct="1">
              <a:buNone/>
            </a:pPr>
            <a:fld id="{9A0DB2DC-4C9A-4742-B13C-FB6460FD3503}" type="slidenum">
              <a:rPr lang="en-GB" altLang="en-US" dirty="0">
                <a:latin typeface="Arial" panose="020B0604020202020204" pitchFamily="34" charset="0"/>
              </a:rPr>
              <a:t>‹#›</a:t>
            </a:fld>
            <a:endParaRPr lang="en-GB" altLang="en-US" dirty="0">
              <a:latin typeface="Arial" panose="020B0604020202020204" pitchFamily="34" charset="0"/>
            </a:endParaRPr>
          </a:p>
        </p:txBody>
      </p:sp>
    </p:spTree>
    <p:extLst>
      <p:ext uri="{BB962C8B-B14F-4D97-AF65-F5344CB8AC3E}">
        <p14:creationId xmlns:p14="http://schemas.microsoft.com/office/powerpoint/2010/main" val="226616109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ea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ea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ea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ea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accent1"/>
                </a:solidFill>
                <a:latin typeface="Lato"/>
                <a:ea typeface="Lato"/>
                <a:cs typeface="Lato"/>
                <a:sym typeface="Lato"/>
              </a:defRPr>
            </a:lvl1pPr>
            <a:lvl2pPr lvl="1" algn="r">
              <a:buNone/>
              <a:defRPr sz="1333">
                <a:solidFill>
                  <a:schemeClr val="accent1"/>
                </a:solidFill>
                <a:latin typeface="Lato"/>
                <a:ea typeface="Lato"/>
                <a:cs typeface="Lato"/>
                <a:sym typeface="Lato"/>
              </a:defRPr>
            </a:lvl2pPr>
            <a:lvl3pPr lvl="2" algn="r">
              <a:buNone/>
              <a:defRPr sz="1333">
                <a:solidFill>
                  <a:schemeClr val="accent1"/>
                </a:solidFill>
                <a:latin typeface="Lato"/>
                <a:ea typeface="Lato"/>
                <a:cs typeface="Lato"/>
                <a:sym typeface="Lato"/>
              </a:defRPr>
            </a:lvl3pPr>
            <a:lvl4pPr lvl="3" algn="r">
              <a:buNone/>
              <a:defRPr sz="1333">
                <a:solidFill>
                  <a:schemeClr val="accent1"/>
                </a:solidFill>
                <a:latin typeface="Lato"/>
                <a:ea typeface="Lato"/>
                <a:cs typeface="Lato"/>
                <a:sym typeface="Lato"/>
              </a:defRPr>
            </a:lvl4pPr>
            <a:lvl5pPr lvl="4" algn="r">
              <a:buNone/>
              <a:defRPr sz="1333">
                <a:solidFill>
                  <a:schemeClr val="accent1"/>
                </a:solidFill>
                <a:latin typeface="Lato"/>
                <a:ea typeface="Lato"/>
                <a:cs typeface="Lato"/>
                <a:sym typeface="Lato"/>
              </a:defRPr>
            </a:lvl5pPr>
            <a:lvl6pPr lvl="5" algn="r">
              <a:buNone/>
              <a:defRPr sz="1333">
                <a:solidFill>
                  <a:schemeClr val="accent1"/>
                </a:solidFill>
                <a:latin typeface="Lato"/>
                <a:ea typeface="Lato"/>
                <a:cs typeface="Lato"/>
                <a:sym typeface="Lato"/>
              </a:defRPr>
            </a:lvl6pPr>
            <a:lvl7pPr lvl="6" algn="r">
              <a:buNone/>
              <a:defRPr sz="1333">
                <a:solidFill>
                  <a:schemeClr val="accent1"/>
                </a:solidFill>
                <a:latin typeface="Lato"/>
                <a:ea typeface="Lato"/>
                <a:cs typeface="Lato"/>
                <a:sym typeface="Lato"/>
              </a:defRPr>
            </a:lvl7pPr>
            <a:lvl8pPr lvl="7" algn="r">
              <a:buNone/>
              <a:defRPr sz="1333">
                <a:solidFill>
                  <a:schemeClr val="accent1"/>
                </a:solidFill>
                <a:latin typeface="Lato"/>
                <a:ea typeface="Lato"/>
                <a:cs typeface="Lato"/>
                <a:sym typeface="Lato"/>
              </a:defRPr>
            </a:lvl8pPr>
            <a:lvl9pPr lvl="8" algn="r">
              <a:buNone/>
              <a:defRPr sz="1333">
                <a:solidFill>
                  <a:schemeClr val="accent1"/>
                </a:solidFill>
                <a:latin typeface="Lato"/>
                <a:ea typeface="Lato"/>
                <a:cs typeface="Lato"/>
                <a:sym typeface="Lato"/>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30284996"/>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6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7.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9.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9.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6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6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5.xml"/><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6.xml"/><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36.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5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Layout" Target="../diagrams/layout1.xml"/><Relationship Id="rId7" Type="http://schemas.openxmlformats.org/officeDocument/2006/relationships/image" Target="../media/image7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tiff"/><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tif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9.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9.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974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txBox="1">
            <a:spLocks noGrp="1"/>
          </p:cNvSpPr>
          <p:nvPr>
            <p:ph type="ctrTitle"/>
          </p:nvPr>
        </p:nvSpPr>
        <p:spPr>
          <a:xfrm>
            <a:off x="224600" y="0"/>
            <a:ext cx="11742800" cy="778400"/>
          </a:xfrm>
          <a:prstGeom prst="rect">
            <a:avLst/>
          </a:prstGeom>
        </p:spPr>
        <p:txBody>
          <a:bodyPr spcFirstLastPara="1" wrap="square" lIns="121900" tIns="121900" rIns="121900" bIns="121900" anchor="t" anchorCtr="0">
            <a:normAutofit fontScale="90000"/>
          </a:bodyPr>
          <a:lstStyle/>
          <a:p>
            <a:r>
              <a:rPr lang="en-GB" sz="3600">
                <a:latin typeface="Lato"/>
                <a:ea typeface="Lato"/>
                <a:cs typeface="Lato"/>
                <a:sym typeface="Lato"/>
              </a:rPr>
              <a:t>Why New York? New York City is immense and diverse</a:t>
            </a:r>
            <a:endParaRPr sz="9066">
              <a:latin typeface="Lato"/>
              <a:ea typeface="Lato"/>
              <a:cs typeface="Lato"/>
              <a:sym typeface="Lato"/>
            </a:endParaRPr>
          </a:p>
        </p:txBody>
      </p:sp>
      <p:pic>
        <p:nvPicPr>
          <p:cNvPr id="162" name="Google Shape;162;p21"/>
          <p:cNvPicPr preferRelativeResize="0"/>
          <p:nvPr/>
        </p:nvPicPr>
        <p:blipFill>
          <a:blip r:embed="rId3">
            <a:alphaModFix/>
          </a:blip>
          <a:stretch>
            <a:fillRect/>
          </a:stretch>
        </p:blipFill>
        <p:spPr>
          <a:xfrm>
            <a:off x="543333" y="1180156"/>
            <a:ext cx="2452968" cy="1635301"/>
          </a:xfrm>
          <a:prstGeom prst="rect">
            <a:avLst/>
          </a:prstGeom>
          <a:noFill/>
          <a:ln>
            <a:noFill/>
          </a:ln>
        </p:spPr>
      </p:pic>
      <p:pic>
        <p:nvPicPr>
          <p:cNvPr id="163" name="Google Shape;163;p21"/>
          <p:cNvPicPr preferRelativeResize="0"/>
          <p:nvPr/>
        </p:nvPicPr>
        <p:blipFill>
          <a:blip r:embed="rId4">
            <a:alphaModFix/>
          </a:blip>
          <a:stretch>
            <a:fillRect/>
          </a:stretch>
        </p:blipFill>
        <p:spPr>
          <a:xfrm>
            <a:off x="3240500" y="1180167"/>
            <a:ext cx="7688253" cy="5273467"/>
          </a:xfrm>
          <a:prstGeom prst="rect">
            <a:avLst/>
          </a:prstGeom>
          <a:noFill/>
          <a:ln>
            <a:noFill/>
          </a:ln>
        </p:spPr>
      </p:pic>
      <p:pic>
        <p:nvPicPr>
          <p:cNvPr id="164" name="Google Shape;164;p21"/>
          <p:cNvPicPr preferRelativeResize="0"/>
          <p:nvPr/>
        </p:nvPicPr>
        <p:blipFill>
          <a:blip r:embed="rId5">
            <a:alphaModFix/>
          </a:blip>
          <a:stretch>
            <a:fillRect/>
          </a:stretch>
        </p:blipFill>
        <p:spPr>
          <a:xfrm>
            <a:off x="3242432" y="1180168"/>
            <a:ext cx="7895435" cy="5273465"/>
          </a:xfrm>
          <a:prstGeom prst="rect">
            <a:avLst/>
          </a:prstGeom>
          <a:noFill/>
          <a:ln>
            <a:noFill/>
          </a:ln>
        </p:spPr>
      </p:pic>
      <p:sp>
        <p:nvSpPr>
          <p:cNvPr id="165" name="Google Shape;165;p21"/>
          <p:cNvSpPr txBox="1"/>
          <p:nvPr/>
        </p:nvSpPr>
        <p:spPr>
          <a:xfrm>
            <a:off x="543333" y="2983334"/>
            <a:ext cx="2561600" cy="2092840"/>
          </a:xfrm>
          <a:prstGeom prst="rect">
            <a:avLst/>
          </a:prstGeom>
          <a:noFill/>
          <a:ln>
            <a:noFill/>
          </a:ln>
        </p:spPr>
        <p:txBody>
          <a:bodyPr spcFirstLastPara="1" wrap="square" lIns="121900" tIns="121900" rIns="121900" bIns="121900" anchor="t" anchorCtr="0">
            <a:spAutoFit/>
          </a:bodyPr>
          <a:lstStyle/>
          <a:p>
            <a:pPr marL="609585" indent="-457189" defTabSz="1219170">
              <a:buClr>
                <a:srgbClr val="1A9988"/>
              </a:buClr>
              <a:buSzPts val="1800"/>
              <a:buFont typeface="Lato"/>
              <a:buChar char="●"/>
            </a:pPr>
            <a:r>
              <a:rPr lang="en-GB" sz="2400" kern="0">
                <a:solidFill>
                  <a:srgbClr val="1A9988"/>
                </a:solidFill>
                <a:latin typeface="Lato"/>
                <a:ea typeface="Lato"/>
                <a:cs typeface="Lato"/>
                <a:sym typeface="Lato"/>
              </a:rPr>
              <a:t>&gt;800 languages spoken</a:t>
            </a:r>
            <a:endParaRPr sz="2400" kern="0">
              <a:solidFill>
                <a:srgbClr val="1A9988"/>
              </a:solidFill>
              <a:latin typeface="Lato"/>
              <a:ea typeface="Lato"/>
              <a:cs typeface="Lato"/>
              <a:sym typeface="Lato"/>
            </a:endParaRPr>
          </a:p>
          <a:p>
            <a:pPr marL="609585" indent="-457189" defTabSz="1219170">
              <a:buClr>
                <a:srgbClr val="1A9988"/>
              </a:buClr>
              <a:buSzPts val="1800"/>
              <a:buFont typeface="Lato"/>
              <a:buChar char="●"/>
            </a:pPr>
            <a:r>
              <a:rPr lang="en-GB" sz="2400" kern="0">
                <a:solidFill>
                  <a:srgbClr val="1A9988"/>
                </a:solidFill>
                <a:latin typeface="Lato"/>
                <a:ea typeface="Lato"/>
                <a:cs typeface="Lato"/>
                <a:sym typeface="Lato"/>
              </a:rPr>
              <a:t>8.6 million residents</a:t>
            </a:r>
            <a:endParaRPr sz="2400" kern="0">
              <a:solidFill>
                <a:srgbClr val="1A9988"/>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700"/>
                                        <p:tgtEl>
                                          <p:spTgt spid="164"/>
                                        </p:tgtEl>
                                      </p:cBhvr>
                                    </p:animEffect>
                                    <p:set>
                                      <p:cBhvr>
                                        <p:cTn id="7" dur="1" fill="hold">
                                          <p:stCondLst>
                                            <p:cond delay="3700"/>
                                          </p:stCondLst>
                                        </p:cTn>
                                        <p:tgtEl>
                                          <p:spTgt spid="16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2"/>
          <p:cNvSpPr txBox="1">
            <a:spLocks noGrp="1"/>
          </p:cNvSpPr>
          <p:nvPr>
            <p:ph type="ctrTitle"/>
          </p:nvPr>
        </p:nvSpPr>
        <p:spPr>
          <a:xfrm>
            <a:off x="314933" y="0"/>
            <a:ext cx="11557200" cy="778400"/>
          </a:xfrm>
          <a:prstGeom prst="rect">
            <a:avLst/>
          </a:prstGeom>
        </p:spPr>
        <p:txBody>
          <a:bodyPr spcFirstLastPara="1" wrap="square" lIns="121900" tIns="121900" rIns="121900" bIns="121900" anchor="t" anchorCtr="0">
            <a:noAutofit/>
          </a:bodyPr>
          <a:lstStyle/>
          <a:p>
            <a:pPr>
              <a:buSzPts val="990"/>
            </a:pPr>
            <a:r>
              <a:rPr lang="en-GB" sz="2973">
                <a:latin typeface="Lato"/>
                <a:ea typeface="Lato"/>
                <a:cs typeface="Lato"/>
                <a:sym typeface="Lato"/>
              </a:rPr>
              <a:t>We identified 17 IBD groups in New York City</a:t>
            </a:r>
            <a:endParaRPr sz="7893" i="1">
              <a:latin typeface="Lato"/>
              <a:ea typeface="Lato"/>
              <a:cs typeface="Lato"/>
              <a:sym typeface="Lato"/>
            </a:endParaRPr>
          </a:p>
        </p:txBody>
      </p:sp>
      <p:pic>
        <p:nvPicPr>
          <p:cNvPr id="171" name="Google Shape;171;p22"/>
          <p:cNvPicPr preferRelativeResize="0"/>
          <p:nvPr/>
        </p:nvPicPr>
        <p:blipFill>
          <a:blip r:embed="rId3">
            <a:alphaModFix/>
          </a:blip>
          <a:stretch>
            <a:fillRect/>
          </a:stretch>
        </p:blipFill>
        <p:spPr>
          <a:xfrm>
            <a:off x="2712567" y="1167434"/>
            <a:ext cx="6454901" cy="52293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3"/>
          <p:cNvSpPr txBox="1">
            <a:spLocks noGrp="1"/>
          </p:cNvSpPr>
          <p:nvPr>
            <p:ph type="ctrTitle"/>
          </p:nvPr>
        </p:nvSpPr>
        <p:spPr>
          <a:xfrm>
            <a:off x="134000" y="0"/>
            <a:ext cx="11557200" cy="778400"/>
          </a:xfrm>
          <a:prstGeom prst="rect">
            <a:avLst/>
          </a:prstGeom>
        </p:spPr>
        <p:txBody>
          <a:bodyPr spcFirstLastPara="1" wrap="square" lIns="121900" tIns="121900" rIns="121900" bIns="121900" anchor="t" anchorCtr="0">
            <a:normAutofit fontScale="90000"/>
          </a:bodyPr>
          <a:lstStyle/>
          <a:p>
            <a:r>
              <a:rPr lang="en-GB" sz="3600">
                <a:latin typeface="Lato"/>
                <a:ea typeface="Lato"/>
                <a:cs typeface="Lato"/>
                <a:sym typeface="Lato"/>
              </a:rPr>
              <a:t>Identifying a strong founder effect in the Bronx</a:t>
            </a:r>
            <a:endParaRPr sz="9066">
              <a:latin typeface="Lato"/>
              <a:ea typeface="Lato"/>
              <a:cs typeface="Lato"/>
              <a:sym typeface="Lato"/>
            </a:endParaRPr>
          </a:p>
        </p:txBody>
      </p:sp>
      <p:pic>
        <p:nvPicPr>
          <p:cNvPr id="177" name="Google Shape;177;p23"/>
          <p:cNvPicPr preferRelativeResize="0"/>
          <p:nvPr/>
        </p:nvPicPr>
        <p:blipFill>
          <a:blip r:embed="rId3">
            <a:alphaModFix/>
          </a:blip>
          <a:stretch>
            <a:fillRect/>
          </a:stretch>
        </p:blipFill>
        <p:spPr>
          <a:xfrm>
            <a:off x="500817" y="1724300"/>
            <a:ext cx="11190368" cy="39286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4"/>
          <p:cNvSpPr txBox="1">
            <a:spLocks noGrp="1"/>
          </p:cNvSpPr>
          <p:nvPr>
            <p:ph type="ctrTitle"/>
          </p:nvPr>
        </p:nvSpPr>
        <p:spPr>
          <a:xfrm>
            <a:off x="134000" y="0"/>
            <a:ext cx="11557200" cy="778400"/>
          </a:xfrm>
          <a:prstGeom prst="rect">
            <a:avLst/>
          </a:prstGeom>
        </p:spPr>
        <p:txBody>
          <a:bodyPr spcFirstLastPara="1" wrap="square" lIns="121900" tIns="121900" rIns="121900" bIns="121900" anchor="t" anchorCtr="0">
            <a:normAutofit fontScale="90000"/>
          </a:bodyPr>
          <a:lstStyle/>
          <a:p>
            <a:r>
              <a:rPr lang="en-GB" sz="3600">
                <a:latin typeface="Lato"/>
                <a:ea typeface="Lato"/>
                <a:cs typeface="Lato"/>
                <a:sym typeface="Lato"/>
              </a:rPr>
              <a:t>Who are the Garifuna?</a:t>
            </a:r>
            <a:endParaRPr sz="9066">
              <a:latin typeface="Lato"/>
              <a:ea typeface="Lato"/>
              <a:cs typeface="Lato"/>
              <a:sym typeface="Lato"/>
            </a:endParaRPr>
          </a:p>
        </p:txBody>
      </p:sp>
      <p:pic>
        <p:nvPicPr>
          <p:cNvPr id="183" name="Google Shape;183;p24"/>
          <p:cNvPicPr preferRelativeResize="0"/>
          <p:nvPr/>
        </p:nvPicPr>
        <p:blipFill>
          <a:blip r:embed="rId3">
            <a:alphaModFix/>
          </a:blip>
          <a:stretch>
            <a:fillRect/>
          </a:stretch>
        </p:blipFill>
        <p:spPr>
          <a:xfrm>
            <a:off x="498467" y="778401"/>
            <a:ext cx="10828253" cy="56732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5"/>
          <p:cNvSpPr txBox="1">
            <a:spLocks noGrp="1"/>
          </p:cNvSpPr>
          <p:nvPr>
            <p:ph type="ctrTitle"/>
          </p:nvPr>
        </p:nvSpPr>
        <p:spPr>
          <a:xfrm>
            <a:off x="317400" y="82700"/>
            <a:ext cx="11557200" cy="778400"/>
          </a:xfrm>
          <a:prstGeom prst="rect">
            <a:avLst/>
          </a:prstGeom>
        </p:spPr>
        <p:txBody>
          <a:bodyPr spcFirstLastPara="1" wrap="square" lIns="121900" tIns="121900" rIns="121900" bIns="121900" anchor="t" anchorCtr="0">
            <a:normAutofit fontScale="90000"/>
          </a:bodyPr>
          <a:lstStyle/>
          <a:p>
            <a:r>
              <a:rPr lang="en-GB" sz="3600">
                <a:latin typeface="Lato"/>
                <a:ea typeface="Lato"/>
                <a:cs typeface="Lato"/>
                <a:sym typeface="Lato"/>
              </a:rPr>
              <a:t>Defining rare disease risk - ClinVar P/LP variants</a:t>
            </a:r>
            <a:endParaRPr sz="9066">
              <a:latin typeface="Lato"/>
              <a:ea typeface="Lato"/>
              <a:cs typeface="Lato"/>
              <a:sym typeface="Lato"/>
            </a:endParaRPr>
          </a:p>
        </p:txBody>
      </p:sp>
      <p:pic>
        <p:nvPicPr>
          <p:cNvPr id="189" name="Google Shape;189;p25"/>
          <p:cNvPicPr preferRelativeResize="0"/>
          <p:nvPr/>
        </p:nvPicPr>
        <p:blipFill>
          <a:blip r:embed="rId3">
            <a:alphaModFix/>
          </a:blip>
          <a:stretch>
            <a:fillRect/>
          </a:stretch>
        </p:blipFill>
        <p:spPr>
          <a:xfrm>
            <a:off x="524865" y="1012300"/>
            <a:ext cx="5123032" cy="5509032"/>
          </a:xfrm>
          <a:prstGeom prst="rect">
            <a:avLst/>
          </a:prstGeom>
          <a:noFill/>
          <a:ln>
            <a:noFill/>
          </a:ln>
        </p:spPr>
      </p:pic>
      <p:sp>
        <p:nvSpPr>
          <p:cNvPr id="190" name="Google Shape;190;p25"/>
          <p:cNvSpPr txBox="1"/>
          <p:nvPr/>
        </p:nvSpPr>
        <p:spPr>
          <a:xfrm>
            <a:off x="5986300" y="1134734"/>
            <a:ext cx="5723200" cy="172350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400" kern="0">
                <a:solidFill>
                  <a:srgbClr val="000000"/>
                </a:solidFill>
                <a:latin typeface="Lato"/>
                <a:ea typeface="Lato"/>
                <a:cs typeface="Lato"/>
                <a:sym typeface="Lato"/>
              </a:rPr>
              <a:t>ClinVar - 3,616 Pathogenic/Likely Pathogenic (P/LP) variants </a:t>
            </a:r>
            <a:endParaRPr sz="2400" kern="0">
              <a:solidFill>
                <a:srgbClr val="000000"/>
              </a:solidFill>
              <a:latin typeface="Lato"/>
              <a:ea typeface="Lato"/>
              <a:cs typeface="Lato"/>
              <a:sym typeface="Lato"/>
            </a:endParaRPr>
          </a:p>
          <a:p>
            <a:pPr indent="609585" defTabSz="1219170">
              <a:buClr>
                <a:srgbClr val="000000"/>
              </a:buClr>
            </a:pPr>
            <a:r>
              <a:rPr lang="en-GB" sz="2400" kern="0">
                <a:solidFill>
                  <a:srgbClr val="000000"/>
                </a:solidFill>
                <a:latin typeface="Lato"/>
                <a:ea typeface="Lato"/>
                <a:cs typeface="Lato"/>
                <a:sym typeface="Lato"/>
              </a:rPr>
              <a:t>-genotype rate &gt; 0.9</a:t>
            </a:r>
            <a:endParaRPr sz="2400" kern="0">
              <a:solidFill>
                <a:srgbClr val="000000"/>
              </a:solidFill>
              <a:latin typeface="Lato"/>
              <a:ea typeface="Lato"/>
              <a:cs typeface="Lato"/>
              <a:sym typeface="Lato"/>
            </a:endParaRPr>
          </a:p>
          <a:p>
            <a:pPr indent="609585" defTabSz="1219170">
              <a:buClr>
                <a:srgbClr val="000000"/>
              </a:buClr>
            </a:pPr>
            <a:r>
              <a:rPr lang="en-GB" sz="2400" kern="0">
                <a:solidFill>
                  <a:srgbClr val="000000"/>
                </a:solidFill>
                <a:latin typeface="Lato"/>
                <a:ea typeface="Lato"/>
                <a:cs typeface="Lato"/>
                <a:sym typeface="Lato"/>
              </a:rPr>
              <a:t>- appear &gt; 1x in NYC dataset</a:t>
            </a:r>
            <a:endParaRPr sz="2400" kern="0">
              <a:solidFill>
                <a:srgbClr val="000000"/>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6"/>
          <p:cNvSpPr txBox="1">
            <a:spLocks noGrp="1"/>
          </p:cNvSpPr>
          <p:nvPr>
            <p:ph type="ctrTitle"/>
          </p:nvPr>
        </p:nvSpPr>
        <p:spPr>
          <a:xfrm>
            <a:off x="89667" y="0"/>
            <a:ext cx="11557200" cy="778400"/>
          </a:xfrm>
          <a:prstGeom prst="rect">
            <a:avLst/>
          </a:prstGeom>
        </p:spPr>
        <p:txBody>
          <a:bodyPr spcFirstLastPara="1" wrap="square" lIns="121900" tIns="121900" rIns="121900" bIns="121900" anchor="t" anchorCtr="0">
            <a:noAutofit/>
          </a:bodyPr>
          <a:lstStyle/>
          <a:p>
            <a:pPr>
              <a:buSzPts val="990"/>
            </a:pPr>
            <a:r>
              <a:rPr lang="en-GB" sz="2973">
                <a:latin typeface="Lato"/>
                <a:ea typeface="Lato"/>
                <a:cs typeface="Lato"/>
                <a:sym typeface="Lato"/>
              </a:rPr>
              <a:t>Uncovering founder effects for clinical pathogenic variants</a:t>
            </a:r>
            <a:endParaRPr sz="7893">
              <a:latin typeface="Lato"/>
              <a:ea typeface="Lato"/>
              <a:cs typeface="Lato"/>
              <a:sym typeface="Lato"/>
            </a:endParaRPr>
          </a:p>
        </p:txBody>
      </p:sp>
      <p:graphicFrame>
        <p:nvGraphicFramePr>
          <p:cNvPr id="196" name="Google Shape;196;p26"/>
          <p:cNvGraphicFramePr/>
          <p:nvPr/>
        </p:nvGraphicFramePr>
        <p:xfrm>
          <a:off x="266718" y="1638585"/>
          <a:ext cx="6746333" cy="2228809"/>
        </p:xfrm>
        <a:graphic>
          <a:graphicData uri="http://schemas.openxmlformats.org/drawingml/2006/table">
            <a:tbl>
              <a:tblPr>
                <a:noFill/>
              </a:tblPr>
              <a:tblGrid>
                <a:gridCol w="954700">
                  <a:extLst>
                    <a:ext uri="{9D8B030D-6E8A-4147-A177-3AD203B41FA5}">
                      <a16:colId xmlns:a16="http://schemas.microsoft.com/office/drawing/2014/main" val="20000"/>
                    </a:ext>
                  </a:extLst>
                </a:gridCol>
                <a:gridCol w="1968100">
                  <a:extLst>
                    <a:ext uri="{9D8B030D-6E8A-4147-A177-3AD203B41FA5}">
                      <a16:colId xmlns:a16="http://schemas.microsoft.com/office/drawing/2014/main" val="20001"/>
                    </a:ext>
                  </a:extLst>
                </a:gridCol>
                <a:gridCol w="1446967">
                  <a:extLst>
                    <a:ext uri="{9D8B030D-6E8A-4147-A177-3AD203B41FA5}">
                      <a16:colId xmlns:a16="http://schemas.microsoft.com/office/drawing/2014/main" val="20002"/>
                    </a:ext>
                  </a:extLst>
                </a:gridCol>
                <a:gridCol w="2376567">
                  <a:extLst>
                    <a:ext uri="{9D8B030D-6E8A-4147-A177-3AD203B41FA5}">
                      <a16:colId xmlns:a16="http://schemas.microsoft.com/office/drawing/2014/main" val="20003"/>
                    </a:ext>
                  </a:extLst>
                </a:gridCol>
              </a:tblGrid>
              <a:tr h="550533">
                <a:tc>
                  <a:txBody>
                    <a:bodyPr/>
                    <a:lstStyle/>
                    <a:p>
                      <a:pPr marL="72000" marR="0" lvl="0" indent="0" algn="l" rtl="0">
                        <a:spcBef>
                          <a:spcPts val="0"/>
                        </a:spcBef>
                        <a:spcAft>
                          <a:spcPts val="0"/>
                        </a:spcAft>
                        <a:buNone/>
                      </a:pPr>
                      <a:r>
                        <a:rPr lang="en-GB" sz="1700">
                          <a:latin typeface="Lato"/>
                          <a:ea typeface="Lato"/>
                          <a:cs typeface="Lato"/>
                          <a:sym typeface="Lato"/>
                        </a:rPr>
                        <a:t>Gene</a:t>
                      </a:r>
                      <a:endParaRPr sz="1700">
                        <a:latin typeface="Lato"/>
                        <a:ea typeface="Lato"/>
                        <a:cs typeface="Lato"/>
                        <a:sym typeface="Lato"/>
                      </a:endParaRPr>
                    </a:p>
                  </a:txBody>
                  <a:tcPr marL="0" marR="0" marT="0" marB="0" anchor="ctr">
                    <a:lnR w="9525" cap="flat" cmpd="sng">
                      <a:solidFill>
                        <a:srgbClr val="9E9E9E"/>
                      </a:solidFill>
                      <a:prstDash val="solid"/>
                      <a:round/>
                      <a:headEnd type="none" w="sm" len="sm"/>
                      <a:tailEnd type="none" w="sm" len="sm"/>
                    </a:lnR>
                  </a:tcPr>
                </a:tc>
                <a:tc>
                  <a:txBody>
                    <a:bodyPr/>
                    <a:lstStyle/>
                    <a:p>
                      <a:pPr marL="72000" marR="0" lvl="0" indent="0" algn="l" rtl="0">
                        <a:spcBef>
                          <a:spcPts val="0"/>
                        </a:spcBef>
                        <a:spcAft>
                          <a:spcPts val="0"/>
                        </a:spcAft>
                        <a:buNone/>
                      </a:pPr>
                      <a:r>
                        <a:rPr lang="en-GB" sz="1700">
                          <a:latin typeface="Lato"/>
                          <a:ea typeface="Lato"/>
                          <a:cs typeface="Lato"/>
                          <a:sym typeface="Lato"/>
                        </a:rPr>
                        <a:t>Condition</a:t>
                      </a:r>
                      <a:endParaRPr sz="1700">
                        <a:latin typeface="Lato"/>
                        <a:ea typeface="Lato"/>
                        <a:cs typeface="Lato"/>
                        <a:sym typeface="Lato"/>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72000" marR="0" lvl="0" indent="0" algn="l" rtl="0">
                        <a:spcBef>
                          <a:spcPts val="0"/>
                        </a:spcBef>
                        <a:spcAft>
                          <a:spcPts val="0"/>
                        </a:spcAft>
                        <a:buNone/>
                      </a:pPr>
                      <a:r>
                        <a:rPr lang="en-GB" sz="1700">
                          <a:latin typeface="Lato"/>
                          <a:ea typeface="Lato"/>
                          <a:cs typeface="Lato"/>
                          <a:sym typeface="Lato"/>
                        </a:rPr>
                        <a:t>Frequency in founder</a:t>
                      </a:r>
                      <a:endParaRPr sz="1700">
                        <a:latin typeface="Lato"/>
                        <a:ea typeface="Lato"/>
                        <a:cs typeface="Lato"/>
                        <a:sym typeface="Lato"/>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72000" marR="0" lvl="0" indent="0" algn="l" rtl="0">
                        <a:spcBef>
                          <a:spcPts val="0"/>
                        </a:spcBef>
                        <a:spcAft>
                          <a:spcPts val="0"/>
                        </a:spcAft>
                        <a:buNone/>
                      </a:pPr>
                      <a:r>
                        <a:rPr lang="en-GB" sz="1700">
                          <a:latin typeface="Lato"/>
                          <a:ea typeface="Lato"/>
                          <a:cs typeface="Lato"/>
                          <a:sym typeface="Lato"/>
                        </a:rPr>
                        <a:t>Frequency in everyone else (~20k people)</a:t>
                      </a:r>
                      <a:endParaRPr sz="1700">
                        <a:latin typeface="Lato"/>
                        <a:ea typeface="Lato"/>
                        <a:cs typeface="Lato"/>
                        <a:sym typeface="Lato"/>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0"/>
                  </a:ext>
                </a:extLst>
              </a:tr>
              <a:tr h="822328">
                <a:tc>
                  <a:txBody>
                    <a:bodyPr/>
                    <a:lstStyle/>
                    <a:p>
                      <a:pPr marL="72000" marR="0" lvl="0" indent="0" algn="l" rtl="0">
                        <a:spcBef>
                          <a:spcPts val="0"/>
                        </a:spcBef>
                        <a:spcAft>
                          <a:spcPts val="0"/>
                        </a:spcAft>
                        <a:buNone/>
                      </a:pPr>
                      <a:r>
                        <a:rPr lang="en-GB" sz="1700" i="1">
                          <a:solidFill>
                            <a:schemeClr val="dk1"/>
                          </a:solidFill>
                          <a:latin typeface="Lato"/>
                          <a:ea typeface="Lato"/>
                          <a:cs typeface="Lato"/>
                          <a:sym typeface="Lato"/>
                        </a:rPr>
                        <a:t>F11</a:t>
                      </a:r>
                      <a:endParaRPr sz="1700" i="1">
                        <a:solidFill>
                          <a:srgbClr val="212121"/>
                        </a:solidFill>
                        <a:latin typeface="Lato"/>
                        <a:ea typeface="Lato"/>
                        <a:cs typeface="Lato"/>
                        <a:sym typeface="Lato"/>
                      </a:endParaRPr>
                    </a:p>
                  </a:txBody>
                  <a:tcPr marL="0" marR="0" marT="0" marB="0" anchor="ctr"/>
                </a:tc>
                <a:tc>
                  <a:txBody>
                    <a:bodyPr/>
                    <a:lstStyle/>
                    <a:p>
                      <a:pPr marL="0" lvl="0" indent="0" algn="l" rtl="0">
                        <a:lnSpc>
                          <a:spcPct val="115000"/>
                        </a:lnSpc>
                        <a:spcBef>
                          <a:spcPts val="0"/>
                        </a:spcBef>
                        <a:spcAft>
                          <a:spcPts val="0"/>
                        </a:spcAft>
                        <a:buNone/>
                      </a:pPr>
                      <a:r>
                        <a:rPr lang="en-GB" sz="1700">
                          <a:latin typeface="Lato"/>
                          <a:ea typeface="Lato"/>
                          <a:cs typeface="Lato"/>
                          <a:sym typeface="Lato"/>
                        </a:rPr>
                        <a:t>Hereditary factor XI deficiency</a:t>
                      </a:r>
                      <a:endParaRPr sz="1700">
                        <a:latin typeface="Lato"/>
                        <a:ea typeface="Lato"/>
                        <a:cs typeface="Lato"/>
                        <a:sym typeface="Lato"/>
                      </a:endParaRPr>
                    </a:p>
                  </a:txBody>
                  <a:tcPr marL="91433" marR="91433" marT="121900" marB="121900"/>
                </a:tc>
                <a:tc>
                  <a:txBody>
                    <a:bodyPr/>
                    <a:lstStyle/>
                    <a:p>
                      <a:pPr marL="72000" marR="0" lvl="0" indent="0" algn="l" rtl="0">
                        <a:lnSpc>
                          <a:spcPct val="115000"/>
                        </a:lnSpc>
                        <a:spcBef>
                          <a:spcPts val="0"/>
                        </a:spcBef>
                        <a:spcAft>
                          <a:spcPts val="0"/>
                        </a:spcAft>
                        <a:buNone/>
                      </a:pPr>
                      <a:r>
                        <a:rPr lang="en-GB" sz="1700">
                          <a:solidFill>
                            <a:schemeClr val="dk1"/>
                          </a:solidFill>
                          <a:latin typeface="Lato"/>
                          <a:ea typeface="Lato"/>
                          <a:cs typeface="Lato"/>
                          <a:sym typeface="Lato"/>
                        </a:rPr>
                        <a:t>0.0248</a:t>
                      </a:r>
                      <a:endParaRPr sz="1700">
                        <a:latin typeface="Lato"/>
                        <a:ea typeface="Lato"/>
                        <a:cs typeface="Lato"/>
                        <a:sym typeface="Lato"/>
                      </a:endParaRPr>
                    </a:p>
                  </a:txBody>
                  <a:tcPr marL="0" marR="0" marT="0" marB="0" anchor="ctr"/>
                </a:tc>
                <a:tc>
                  <a:txBody>
                    <a:bodyPr/>
                    <a:lstStyle/>
                    <a:p>
                      <a:pPr marL="72000" marR="0" lvl="0" indent="0" algn="l" rtl="0">
                        <a:lnSpc>
                          <a:spcPct val="115000"/>
                        </a:lnSpc>
                        <a:spcBef>
                          <a:spcPts val="0"/>
                        </a:spcBef>
                        <a:spcAft>
                          <a:spcPts val="0"/>
                        </a:spcAft>
                        <a:buNone/>
                      </a:pPr>
                      <a:r>
                        <a:rPr lang="en-GB" sz="1700">
                          <a:latin typeface="Lato"/>
                          <a:ea typeface="Lato"/>
                          <a:cs typeface="Lato"/>
                          <a:sym typeface="Lato"/>
                        </a:rPr>
                        <a:t>0</a:t>
                      </a:r>
                      <a:endParaRPr sz="1700">
                        <a:latin typeface="Lato"/>
                        <a:ea typeface="Lato"/>
                        <a:cs typeface="Lato"/>
                        <a:sym typeface="Lato"/>
                      </a:endParaRPr>
                    </a:p>
                  </a:txBody>
                  <a:tcPr marL="0" marR="0" marT="0" marB="0" anchor="ctr"/>
                </a:tc>
                <a:extLst>
                  <a:ext uri="{0D108BD9-81ED-4DB2-BD59-A6C34878D82A}">
                    <a16:rowId xmlns:a16="http://schemas.microsoft.com/office/drawing/2014/main" val="10001"/>
                  </a:ext>
                </a:extLst>
              </a:tr>
              <a:tr h="528333">
                <a:tc>
                  <a:txBody>
                    <a:bodyPr/>
                    <a:lstStyle/>
                    <a:p>
                      <a:pPr marL="72000" marR="0" lvl="0" indent="0" algn="l" rtl="0">
                        <a:spcBef>
                          <a:spcPts val="0"/>
                        </a:spcBef>
                        <a:spcAft>
                          <a:spcPts val="0"/>
                        </a:spcAft>
                        <a:buNone/>
                      </a:pPr>
                      <a:r>
                        <a:rPr lang="en-GB" sz="1700" i="1">
                          <a:solidFill>
                            <a:srgbClr val="FF0000"/>
                          </a:solidFill>
                          <a:latin typeface="Lato"/>
                          <a:ea typeface="Lato"/>
                          <a:cs typeface="Lato"/>
                          <a:sym typeface="Lato"/>
                        </a:rPr>
                        <a:t>KRT18</a:t>
                      </a:r>
                      <a:endParaRPr sz="1700" i="1">
                        <a:solidFill>
                          <a:srgbClr val="FF0000"/>
                        </a:solidFill>
                        <a:latin typeface="Lato"/>
                        <a:ea typeface="Lato"/>
                        <a:cs typeface="Lato"/>
                        <a:sym typeface="Lato"/>
                      </a:endParaRPr>
                    </a:p>
                  </a:txBody>
                  <a:tcPr marL="0" marR="0" marT="0" marB="0" anchor="ctr"/>
                </a:tc>
                <a:tc>
                  <a:txBody>
                    <a:bodyPr/>
                    <a:lstStyle/>
                    <a:p>
                      <a:pPr marL="72000" marR="0" lvl="0" indent="0" algn="l" rtl="0">
                        <a:spcBef>
                          <a:spcPts val="0"/>
                        </a:spcBef>
                        <a:spcAft>
                          <a:spcPts val="0"/>
                        </a:spcAft>
                        <a:buNone/>
                      </a:pPr>
                      <a:r>
                        <a:rPr lang="en-GB" sz="1700">
                          <a:solidFill>
                            <a:srgbClr val="212121"/>
                          </a:solidFill>
                          <a:latin typeface="Lato"/>
                          <a:ea typeface="Lato"/>
                          <a:cs typeface="Lato"/>
                          <a:sym typeface="Lato"/>
                        </a:rPr>
                        <a:t>Cryptogenic cirrhosis</a:t>
                      </a:r>
                      <a:endParaRPr sz="1700">
                        <a:solidFill>
                          <a:srgbClr val="212121"/>
                        </a:solidFill>
                        <a:latin typeface="Lato"/>
                        <a:ea typeface="Lato"/>
                        <a:cs typeface="Lato"/>
                        <a:sym typeface="Lato"/>
                      </a:endParaRPr>
                    </a:p>
                  </a:txBody>
                  <a:tcPr marL="0" marR="0" marT="0" marB="0" anchor="ctr"/>
                </a:tc>
                <a:tc>
                  <a:txBody>
                    <a:bodyPr/>
                    <a:lstStyle/>
                    <a:p>
                      <a:pPr marL="72000" marR="0" lvl="0" indent="0" algn="l" rtl="0">
                        <a:lnSpc>
                          <a:spcPct val="115000"/>
                        </a:lnSpc>
                        <a:spcBef>
                          <a:spcPts val="0"/>
                        </a:spcBef>
                        <a:spcAft>
                          <a:spcPts val="0"/>
                        </a:spcAft>
                        <a:buNone/>
                      </a:pPr>
                      <a:r>
                        <a:rPr lang="en-GB" sz="1700">
                          <a:latin typeface="Lato"/>
                          <a:ea typeface="Lato"/>
                          <a:cs typeface="Lato"/>
                          <a:sym typeface="Lato"/>
                        </a:rPr>
                        <a:t>0.0098</a:t>
                      </a:r>
                      <a:endParaRPr sz="1700">
                        <a:latin typeface="Lato"/>
                        <a:ea typeface="Lato"/>
                        <a:cs typeface="Lato"/>
                        <a:sym typeface="Lato"/>
                      </a:endParaRPr>
                    </a:p>
                  </a:txBody>
                  <a:tcPr marL="0" marR="0" marT="0" marB="0" anchor="ctr"/>
                </a:tc>
                <a:tc>
                  <a:txBody>
                    <a:bodyPr/>
                    <a:lstStyle/>
                    <a:p>
                      <a:pPr marL="72000" marR="0" lvl="0" indent="0" algn="l" rtl="0">
                        <a:spcBef>
                          <a:spcPts val="0"/>
                        </a:spcBef>
                        <a:spcAft>
                          <a:spcPts val="0"/>
                        </a:spcAft>
                        <a:buNone/>
                      </a:pPr>
                      <a:r>
                        <a:rPr lang="en-GB" sz="1700">
                          <a:latin typeface="Lato"/>
                          <a:ea typeface="Lato"/>
                          <a:cs typeface="Lato"/>
                          <a:sym typeface="Lato"/>
                        </a:rPr>
                        <a:t>0</a:t>
                      </a:r>
                      <a:endParaRPr sz="1700">
                        <a:latin typeface="Lato"/>
                        <a:ea typeface="Lato"/>
                        <a:cs typeface="Lato"/>
                        <a:sym typeface="Lato"/>
                      </a:endParaRPr>
                    </a:p>
                  </a:txBody>
                  <a:tcPr marL="0" marR="0" marT="0" marB="0" anchor="ctr"/>
                </a:tc>
                <a:extLst>
                  <a:ext uri="{0D108BD9-81ED-4DB2-BD59-A6C34878D82A}">
                    <a16:rowId xmlns:a16="http://schemas.microsoft.com/office/drawing/2014/main" val="10002"/>
                  </a:ext>
                </a:extLst>
              </a:tr>
              <a:tr h="327700">
                <a:tc>
                  <a:txBody>
                    <a:bodyPr/>
                    <a:lstStyle/>
                    <a:p>
                      <a:pPr marL="72000" marR="0" lvl="0" indent="0" algn="l" rtl="0">
                        <a:spcBef>
                          <a:spcPts val="0"/>
                        </a:spcBef>
                        <a:spcAft>
                          <a:spcPts val="0"/>
                        </a:spcAft>
                        <a:buNone/>
                      </a:pPr>
                      <a:r>
                        <a:rPr lang="en-GB" sz="1700" i="1">
                          <a:latin typeface="Lato"/>
                          <a:ea typeface="Lato"/>
                          <a:cs typeface="Lato"/>
                          <a:sym typeface="Lato"/>
                        </a:rPr>
                        <a:t>CFTR</a:t>
                      </a:r>
                      <a:endParaRPr sz="1700" i="1">
                        <a:latin typeface="Lato"/>
                        <a:ea typeface="Lato"/>
                        <a:cs typeface="Lato"/>
                        <a:sym typeface="Lato"/>
                      </a:endParaRPr>
                    </a:p>
                  </a:txBody>
                  <a:tcPr marL="0" marR="0" marT="0" marB="0" anchor="ctr"/>
                </a:tc>
                <a:tc>
                  <a:txBody>
                    <a:bodyPr/>
                    <a:lstStyle/>
                    <a:p>
                      <a:pPr marL="72000" marR="0" lvl="0" indent="0" algn="l" rtl="0">
                        <a:spcBef>
                          <a:spcPts val="0"/>
                        </a:spcBef>
                        <a:spcAft>
                          <a:spcPts val="0"/>
                        </a:spcAft>
                        <a:buNone/>
                      </a:pPr>
                      <a:r>
                        <a:rPr lang="en-GB" sz="1700">
                          <a:latin typeface="Lato"/>
                          <a:ea typeface="Lato"/>
                          <a:cs typeface="Lato"/>
                          <a:sym typeface="Lato"/>
                        </a:rPr>
                        <a:t>Cystic Fibrosis </a:t>
                      </a:r>
                      <a:endParaRPr sz="1700">
                        <a:latin typeface="Lato"/>
                        <a:ea typeface="Lato"/>
                        <a:cs typeface="Lato"/>
                        <a:sym typeface="Lato"/>
                      </a:endParaRPr>
                    </a:p>
                  </a:txBody>
                  <a:tcPr marL="0" marR="0" marT="0" marB="0" anchor="ctr"/>
                </a:tc>
                <a:tc>
                  <a:txBody>
                    <a:bodyPr/>
                    <a:lstStyle/>
                    <a:p>
                      <a:pPr marL="72000" marR="0" lvl="0" indent="0" algn="l" rtl="0">
                        <a:lnSpc>
                          <a:spcPct val="115000"/>
                        </a:lnSpc>
                        <a:spcBef>
                          <a:spcPts val="0"/>
                        </a:spcBef>
                        <a:spcAft>
                          <a:spcPts val="0"/>
                        </a:spcAft>
                        <a:buNone/>
                      </a:pPr>
                      <a:r>
                        <a:rPr lang="en-GB" sz="1700">
                          <a:latin typeface="Lato"/>
                          <a:ea typeface="Lato"/>
                          <a:cs typeface="Lato"/>
                          <a:sym typeface="Lato"/>
                        </a:rPr>
                        <a:t>0.0094</a:t>
                      </a:r>
                      <a:endParaRPr sz="1700">
                        <a:latin typeface="Lato"/>
                        <a:ea typeface="Lato"/>
                        <a:cs typeface="Lato"/>
                        <a:sym typeface="Lato"/>
                      </a:endParaRPr>
                    </a:p>
                  </a:txBody>
                  <a:tcPr marL="0" marR="0" marT="0" marB="0" anchor="ctr"/>
                </a:tc>
                <a:tc>
                  <a:txBody>
                    <a:bodyPr/>
                    <a:lstStyle/>
                    <a:p>
                      <a:pPr marL="72000" marR="0" lvl="0" indent="0" algn="l" rtl="0">
                        <a:spcBef>
                          <a:spcPts val="0"/>
                        </a:spcBef>
                        <a:spcAft>
                          <a:spcPts val="0"/>
                        </a:spcAft>
                        <a:buNone/>
                      </a:pPr>
                      <a:r>
                        <a:rPr lang="en-GB" sz="1700">
                          <a:latin typeface="Lato"/>
                          <a:ea typeface="Lato"/>
                          <a:cs typeface="Lato"/>
                          <a:sym typeface="Lato"/>
                        </a:rPr>
                        <a:t>0</a:t>
                      </a:r>
                      <a:endParaRPr sz="1700">
                        <a:latin typeface="Lato"/>
                        <a:ea typeface="Lato"/>
                        <a:cs typeface="Lato"/>
                        <a:sym typeface="Lato"/>
                      </a:endParaRPr>
                    </a:p>
                  </a:txBody>
                  <a:tcPr marL="0" marR="0" marT="0" marB="0" anchor="ctr"/>
                </a:tc>
                <a:extLst>
                  <a:ext uri="{0D108BD9-81ED-4DB2-BD59-A6C34878D82A}">
                    <a16:rowId xmlns:a16="http://schemas.microsoft.com/office/drawing/2014/main" val="10003"/>
                  </a:ext>
                </a:extLst>
              </a:tr>
            </a:tbl>
          </a:graphicData>
        </a:graphic>
      </p:graphicFrame>
      <p:sp>
        <p:nvSpPr>
          <p:cNvPr id="197" name="Google Shape;197;p26"/>
          <p:cNvSpPr txBox="1"/>
          <p:nvPr/>
        </p:nvSpPr>
        <p:spPr>
          <a:xfrm>
            <a:off x="266733" y="941700"/>
            <a:ext cx="29228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867" kern="0">
                <a:solidFill>
                  <a:srgbClr val="000000"/>
                </a:solidFill>
                <a:latin typeface="Lato"/>
                <a:ea typeface="Lato"/>
                <a:cs typeface="Lato"/>
                <a:sym typeface="Lato"/>
              </a:rPr>
              <a:t>Ashkenazi Jewish</a:t>
            </a:r>
            <a:endParaRPr sz="1867" kern="0">
              <a:solidFill>
                <a:srgbClr val="000000"/>
              </a:solidFill>
              <a:latin typeface="Lato"/>
              <a:ea typeface="Lato"/>
              <a:cs typeface="Lato"/>
              <a:sym typeface="Lato"/>
            </a:endParaRPr>
          </a:p>
        </p:txBody>
      </p:sp>
      <p:sp>
        <p:nvSpPr>
          <p:cNvPr id="198" name="Google Shape;198;p26"/>
          <p:cNvSpPr txBox="1"/>
          <p:nvPr/>
        </p:nvSpPr>
        <p:spPr>
          <a:xfrm>
            <a:off x="266733" y="3742634"/>
            <a:ext cx="29228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867" kern="0">
                <a:solidFill>
                  <a:srgbClr val="000000"/>
                </a:solidFill>
                <a:latin typeface="Lato"/>
                <a:ea typeface="Lato"/>
                <a:cs typeface="Lato"/>
                <a:sym typeface="Lato"/>
              </a:rPr>
              <a:t>Puerto Rican</a:t>
            </a:r>
            <a:endParaRPr sz="1867" kern="0">
              <a:solidFill>
                <a:srgbClr val="000000"/>
              </a:solidFill>
              <a:latin typeface="Lato"/>
              <a:ea typeface="Lato"/>
              <a:cs typeface="Lato"/>
              <a:sym typeface="Lato"/>
            </a:endParaRPr>
          </a:p>
        </p:txBody>
      </p:sp>
      <p:graphicFrame>
        <p:nvGraphicFramePr>
          <p:cNvPr id="199" name="Google Shape;199;p26"/>
          <p:cNvGraphicFramePr/>
          <p:nvPr/>
        </p:nvGraphicFramePr>
        <p:xfrm>
          <a:off x="310367" y="4251785"/>
          <a:ext cx="7232100" cy="2176833"/>
        </p:xfrm>
        <a:graphic>
          <a:graphicData uri="http://schemas.openxmlformats.org/drawingml/2006/table">
            <a:tbl>
              <a:tblPr>
                <a:noFill/>
              </a:tblPr>
              <a:tblGrid>
                <a:gridCol w="1126533">
                  <a:extLst>
                    <a:ext uri="{9D8B030D-6E8A-4147-A177-3AD203B41FA5}">
                      <a16:colId xmlns:a16="http://schemas.microsoft.com/office/drawing/2014/main" val="20000"/>
                    </a:ext>
                  </a:extLst>
                </a:gridCol>
                <a:gridCol w="1982700">
                  <a:extLst>
                    <a:ext uri="{9D8B030D-6E8A-4147-A177-3AD203B41FA5}">
                      <a16:colId xmlns:a16="http://schemas.microsoft.com/office/drawing/2014/main" val="20001"/>
                    </a:ext>
                  </a:extLst>
                </a:gridCol>
                <a:gridCol w="1136533">
                  <a:extLst>
                    <a:ext uri="{9D8B030D-6E8A-4147-A177-3AD203B41FA5}">
                      <a16:colId xmlns:a16="http://schemas.microsoft.com/office/drawing/2014/main" val="20002"/>
                    </a:ext>
                  </a:extLst>
                </a:gridCol>
                <a:gridCol w="1495267">
                  <a:extLst>
                    <a:ext uri="{9D8B030D-6E8A-4147-A177-3AD203B41FA5}">
                      <a16:colId xmlns:a16="http://schemas.microsoft.com/office/drawing/2014/main" val="20003"/>
                    </a:ext>
                  </a:extLst>
                </a:gridCol>
                <a:gridCol w="1491067">
                  <a:extLst>
                    <a:ext uri="{9D8B030D-6E8A-4147-A177-3AD203B41FA5}">
                      <a16:colId xmlns:a16="http://schemas.microsoft.com/office/drawing/2014/main" val="20004"/>
                    </a:ext>
                  </a:extLst>
                </a:gridCol>
              </a:tblGrid>
              <a:tr h="792480">
                <a:tc>
                  <a:txBody>
                    <a:bodyPr/>
                    <a:lstStyle/>
                    <a:p>
                      <a:pPr marL="72000" marR="0" lvl="0" indent="0" algn="l" rtl="0">
                        <a:spcBef>
                          <a:spcPts val="0"/>
                        </a:spcBef>
                        <a:spcAft>
                          <a:spcPts val="0"/>
                        </a:spcAft>
                        <a:buNone/>
                      </a:pPr>
                      <a:r>
                        <a:rPr lang="en-GB" sz="1700">
                          <a:latin typeface="Lato"/>
                          <a:ea typeface="Lato"/>
                          <a:cs typeface="Lato"/>
                          <a:sym typeface="Lato"/>
                        </a:rPr>
                        <a:t>Gene</a:t>
                      </a:r>
                      <a:endParaRPr sz="1700">
                        <a:latin typeface="Lato"/>
                        <a:ea typeface="Lato"/>
                        <a:cs typeface="Lato"/>
                        <a:sym typeface="Lato"/>
                      </a:endParaRPr>
                    </a:p>
                  </a:txBody>
                  <a:tcPr marL="0" marR="0" marT="0" marB="0" anchor="ctr">
                    <a:lnR w="9525" cap="flat" cmpd="sng">
                      <a:solidFill>
                        <a:srgbClr val="9E9E9E"/>
                      </a:solidFill>
                      <a:prstDash val="solid"/>
                      <a:round/>
                      <a:headEnd type="none" w="sm" len="sm"/>
                      <a:tailEnd type="none" w="sm" len="sm"/>
                    </a:lnR>
                  </a:tcPr>
                </a:tc>
                <a:tc>
                  <a:txBody>
                    <a:bodyPr/>
                    <a:lstStyle/>
                    <a:p>
                      <a:pPr marL="72000" marR="0" lvl="0" indent="0" algn="l" rtl="0">
                        <a:spcBef>
                          <a:spcPts val="0"/>
                        </a:spcBef>
                        <a:spcAft>
                          <a:spcPts val="0"/>
                        </a:spcAft>
                        <a:buNone/>
                      </a:pPr>
                      <a:r>
                        <a:rPr lang="en-GB" sz="1700">
                          <a:latin typeface="Lato"/>
                          <a:ea typeface="Lato"/>
                          <a:cs typeface="Lato"/>
                          <a:sym typeface="Lato"/>
                        </a:rPr>
                        <a:t>Condition</a:t>
                      </a:r>
                      <a:endParaRPr sz="1700">
                        <a:latin typeface="Lato"/>
                        <a:ea typeface="Lato"/>
                        <a:cs typeface="Lato"/>
                        <a:sym typeface="Lato"/>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72000" marR="0" lvl="0" indent="0" algn="l" rtl="0">
                        <a:spcBef>
                          <a:spcPts val="0"/>
                        </a:spcBef>
                        <a:spcAft>
                          <a:spcPts val="0"/>
                        </a:spcAft>
                        <a:buNone/>
                      </a:pPr>
                      <a:r>
                        <a:rPr lang="en-GB" sz="1700">
                          <a:latin typeface="Lato"/>
                          <a:ea typeface="Lato"/>
                          <a:cs typeface="Lato"/>
                          <a:sym typeface="Lato"/>
                        </a:rPr>
                        <a:t>Frequency in founder</a:t>
                      </a:r>
                      <a:endParaRPr sz="1700">
                        <a:latin typeface="Lato"/>
                        <a:ea typeface="Lato"/>
                        <a:cs typeface="Lato"/>
                        <a:sym typeface="Lato"/>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72000" marR="0" lvl="0" indent="0" algn="l" rtl="0">
                        <a:spcBef>
                          <a:spcPts val="0"/>
                        </a:spcBef>
                        <a:spcAft>
                          <a:spcPts val="0"/>
                        </a:spcAft>
                        <a:buNone/>
                      </a:pPr>
                      <a:r>
                        <a:rPr lang="en-GB" sz="1700">
                          <a:latin typeface="Lato"/>
                          <a:ea typeface="Lato"/>
                          <a:cs typeface="Lato"/>
                          <a:sym typeface="Lato"/>
                        </a:rPr>
                        <a:t>Frequency in everyone else (~20k people)</a:t>
                      </a:r>
                      <a:endParaRPr sz="1700">
                        <a:latin typeface="Lato"/>
                        <a:ea typeface="Lato"/>
                        <a:cs typeface="Lato"/>
                        <a:sym typeface="Lato"/>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72000" marR="0" lvl="0" indent="0" algn="l" rtl="0">
                        <a:spcBef>
                          <a:spcPts val="0"/>
                        </a:spcBef>
                        <a:spcAft>
                          <a:spcPts val="0"/>
                        </a:spcAft>
                        <a:buNone/>
                      </a:pPr>
                      <a:r>
                        <a:rPr lang="en-GB" sz="1700">
                          <a:latin typeface="Lato"/>
                          <a:ea typeface="Lato"/>
                          <a:cs typeface="Lato"/>
                          <a:sym typeface="Lato"/>
                        </a:rPr>
                        <a:t>Ancestral origin</a:t>
                      </a:r>
                      <a:endParaRPr sz="1700">
                        <a:latin typeface="Lato"/>
                        <a:ea typeface="Lato"/>
                        <a:cs typeface="Lato"/>
                        <a:sym typeface="Lato"/>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0"/>
                  </a:ext>
                </a:extLst>
              </a:tr>
              <a:tr h="528333">
                <a:tc>
                  <a:txBody>
                    <a:bodyPr/>
                    <a:lstStyle/>
                    <a:p>
                      <a:pPr marL="72000" marR="0" lvl="0" indent="0" algn="l" rtl="0">
                        <a:spcBef>
                          <a:spcPts val="0"/>
                        </a:spcBef>
                        <a:spcAft>
                          <a:spcPts val="0"/>
                        </a:spcAft>
                        <a:buNone/>
                      </a:pPr>
                      <a:r>
                        <a:rPr lang="en-GB" sz="1700" i="1">
                          <a:solidFill>
                            <a:srgbClr val="212121"/>
                          </a:solidFill>
                          <a:latin typeface="Lato"/>
                          <a:ea typeface="Lato"/>
                          <a:cs typeface="Lato"/>
                          <a:sym typeface="Lato"/>
                        </a:rPr>
                        <a:t>HPS1</a:t>
                      </a:r>
                      <a:endParaRPr sz="1700" i="1">
                        <a:solidFill>
                          <a:srgbClr val="212121"/>
                        </a:solidFill>
                        <a:latin typeface="Lato"/>
                        <a:ea typeface="Lato"/>
                        <a:cs typeface="Lato"/>
                        <a:sym typeface="Lato"/>
                      </a:endParaRPr>
                    </a:p>
                  </a:txBody>
                  <a:tcPr marL="0" marR="0" marT="0" marB="0" anchor="ctr"/>
                </a:tc>
                <a:tc>
                  <a:txBody>
                    <a:bodyPr/>
                    <a:lstStyle/>
                    <a:p>
                      <a:pPr marL="72000" marR="0" lvl="0" indent="0" algn="l" rtl="0">
                        <a:spcBef>
                          <a:spcPts val="0"/>
                        </a:spcBef>
                        <a:spcAft>
                          <a:spcPts val="0"/>
                        </a:spcAft>
                        <a:buNone/>
                      </a:pPr>
                      <a:r>
                        <a:rPr lang="en-GB" sz="1700">
                          <a:solidFill>
                            <a:srgbClr val="212121"/>
                          </a:solidFill>
                          <a:latin typeface="Lato"/>
                          <a:ea typeface="Lato"/>
                          <a:cs typeface="Lato"/>
                          <a:sym typeface="Lato"/>
                        </a:rPr>
                        <a:t>Hermanski-Pudlak syndrome 1</a:t>
                      </a:r>
                      <a:endParaRPr sz="1700">
                        <a:solidFill>
                          <a:srgbClr val="212121"/>
                        </a:solidFill>
                        <a:latin typeface="Lato"/>
                        <a:ea typeface="Lato"/>
                        <a:cs typeface="Lato"/>
                        <a:sym typeface="Lato"/>
                      </a:endParaRPr>
                    </a:p>
                  </a:txBody>
                  <a:tcPr marL="0" marR="0" marT="0" marB="0" anchor="ctr"/>
                </a:tc>
                <a:tc>
                  <a:txBody>
                    <a:bodyPr/>
                    <a:lstStyle/>
                    <a:p>
                      <a:pPr marL="72000" marR="0" lvl="0" indent="0" algn="l" rtl="0">
                        <a:lnSpc>
                          <a:spcPct val="115000"/>
                        </a:lnSpc>
                        <a:spcBef>
                          <a:spcPts val="0"/>
                        </a:spcBef>
                        <a:spcAft>
                          <a:spcPts val="0"/>
                        </a:spcAft>
                        <a:buNone/>
                      </a:pPr>
                      <a:r>
                        <a:rPr lang="en-GB" sz="1700">
                          <a:latin typeface="Lato"/>
                          <a:ea typeface="Lato"/>
                          <a:cs typeface="Lato"/>
                          <a:sym typeface="Lato"/>
                        </a:rPr>
                        <a:t>0.0097</a:t>
                      </a:r>
                      <a:endParaRPr sz="1700">
                        <a:latin typeface="Lato"/>
                        <a:ea typeface="Lato"/>
                        <a:cs typeface="Lato"/>
                        <a:sym typeface="Lato"/>
                      </a:endParaRPr>
                    </a:p>
                  </a:txBody>
                  <a:tcPr marL="0" marR="0" marT="0" marB="0" anchor="ctr"/>
                </a:tc>
                <a:tc>
                  <a:txBody>
                    <a:bodyPr/>
                    <a:lstStyle/>
                    <a:p>
                      <a:pPr marL="72000" marR="0" lvl="0" indent="0" algn="l" rtl="0">
                        <a:lnSpc>
                          <a:spcPct val="115000"/>
                        </a:lnSpc>
                        <a:spcBef>
                          <a:spcPts val="0"/>
                        </a:spcBef>
                        <a:spcAft>
                          <a:spcPts val="0"/>
                        </a:spcAft>
                        <a:buNone/>
                      </a:pPr>
                      <a:r>
                        <a:rPr lang="en-GB" sz="1700">
                          <a:latin typeface="Lato"/>
                          <a:ea typeface="Lato"/>
                          <a:cs typeface="Lato"/>
                          <a:sym typeface="Lato"/>
                        </a:rPr>
                        <a:t>5.77E-05</a:t>
                      </a:r>
                      <a:endParaRPr sz="1700">
                        <a:latin typeface="Lato"/>
                        <a:ea typeface="Lato"/>
                        <a:cs typeface="Lato"/>
                        <a:sym typeface="Lato"/>
                      </a:endParaRPr>
                    </a:p>
                  </a:txBody>
                  <a:tcPr marL="0" marR="0" marT="0" marB="0" anchor="ctr"/>
                </a:tc>
                <a:tc>
                  <a:txBody>
                    <a:bodyPr/>
                    <a:lstStyle/>
                    <a:p>
                      <a:pPr marL="72000" marR="0" lvl="0" indent="0" algn="l" rtl="0">
                        <a:lnSpc>
                          <a:spcPct val="115000"/>
                        </a:lnSpc>
                        <a:spcBef>
                          <a:spcPts val="0"/>
                        </a:spcBef>
                        <a:spcAft>
                          <a:spcPts val="0"/>
                        </a:spcAft>
                        <a:buNone/>
                      </a:pPr>
                      <a:r>
                        <a:rPr lang="en-GB" sz="1700">
                          <a:latin typeface="Lato"/>
                          <a:ea typeface="Lato"/>
                          <a:cs typeface="Lato"/>
                          <a:sym typeface="Lato"/>
                        </a:rPr>
                        <a:t>AFR</a:t>
                      </a:r>
                      <a:endParaRPr sz="1700">
                        <a:latin typeface="Lato"/>
                        <a:ea typeface="Lato"/>
                        <a:cs typeface="Lato"/>
                        <a:sym typeface="Lato"/>
                      </a:endParaRPr>
                    </a:p>
                  </a:txBody>
                  <a:tcPr marL="0" marR="0" marT="0" marB="0" anchor="ctr"/>
                </a:tc>
                <a:extLst>
                  <a:ext uri="{0D108BD9-81ED-4DB2-BD59-A6C34878D82A}">
                    <a16:rowId xmlns:a16="http://schemas.microsoft.com/office/drawing/2014/main" val="10001"/>
                  </a:ext>
                </a:extLst>
              </a:tr>
              <a:tr h="528320">
                <a:tc>
                  <a:txBody>
                    <a:bodyPr/>
                    <a:lstStyle/>
                    <a:p>
                      <a:pPr marL="72000" marR="0" lvl="0" indent="0" algn="l" rtl="0">
                        <a:spcBef>
                          <a:spcPts val="0"/>
                        </a:spcBef>
                        <a:spcAft>
                          <a:spcPts val="0"/>
                        </a:spcAft>
                        <a:buNone/>
                      </a:pPr>
                      <a:r>
                        <a:rPr lang="en-GB" sz="1700" i="1">
                          <a:solidFill>
                            <a:srgbClr val="FF0000"/>
                          </a:solidFill>
                          <a:latin typeface="Lato"/>
                          <a:ea typeface="Lato"/>
                          <a:cs typeface="Lato"/>
                          <a:sym typeface="Lato"/>
                        </a:rPr>
                        <a:t>RSPH4A</a:t>
                      </a:r>
                      <a:endParaRPr sz="1700" i="1">
                        <a:solidFill>
                          <a:srgbClr val="FF0000"/>
                        </a:solidFill>
                        <a:latin typeface="Lato"/>
                        <a:ea typeface="Lato"/>
                        <a:cs typeface="Lato"/>
                        <a:sym typeface="Lato"/>
                      </a:endParaRPr>
                    </a:p>
                  </a:txBody>
                  <a:tcPr marL="0" marR="0" marT="0" marB="0" anchor="ctr"/>
                </a:tc>
                <a:tc>
                  <a:txBody>
                    <a:bodyPr/>
                    <a:lstStyle/>
                    <a:p>
                      <a:pPr marL="72000" marR="0" lvl="0" indent="0" algn="l" rtl="0">
                        <a:spcBef>
                          <a:spcPts val="0"/>
                        </a:spcBef>
                        <a:spcAft>
                          <a:spcPts val="0"/>
                        </a:spcAft>
                        <a:buNone/>
                      </a:pPr>
                      <a:r>
                        <a:rPr lang="en-GB" sz="1700">
                          <a:solidFill>
                            <a:srgbClr val="212121"/>
                          </a:solidFill>
                          <a:latin typeface="Lato"/>
                          <a:ea typeface="Lato"/>
                          <a:cs typeface="Lato"/>
                          <a:sym typeface="Lato"/>
                        </a:rPr>
                        <a:t>Primary ciliary dyskinesia</a:t>
                      </a:r>
                      <a:endParaRPr sz="1700">
                        <a:solidFill>
                          <a:srgbClr val="212121"/>
                        </a:solidFill>
                        <a:latin typeface="Lato"/>
                        <a:ea typeface="Lato"/>
                        <a:cs typeface="Lato"/>
                        <a:sym typeface="Lato"/>
                      </a:endParaRPr>
                    </a:p>
                  </a:txBody>
                  <a:tcPr marL="0" marR="0" marT="0" marB="0" anchor="ctr"/>
                </a:tc>
                <a:tc>
                  <a:txBody>
                    <a:bodyPr/>
                    <a:lstStyle/>
                    <a:p>
                      <a:pPr marL="72000" marR="0" lvl="0" indent="0" algn="l" rtl="0">
                        <a:lnSpc>
                          <a:spcPct val="115000"/>
                        </a:lnSpc>
                        <a:spcBef>
                          <a:spcPts val="0"/>
                        </a:spcBef>
                        <a:spcAft>
                          <a:spcPts val="0"/>
                        </a:spcAft>
                        <a:buNone/>
                      </a:pPr>
                      <a:r>
                        <a:rPr lang="en-GB" sz="1700">
                          <a:latin typeface="Lato"/>
                          <a:ea typeface="Lato"/>
                          <a:cs typeface="Lato"/>
                          <a:sym typeface="Lato"/>
                        </a:rPr>
                        <a:t>0.0096</a:t>
                      </a:r>
                      <a:endParaRPr sz="1700">
                        <a:latin typeface="Lato"/>
                        <a:ea typeface="Lato"/>
                        <a:cs typeface="Lato"/>
                        <a:sym typeface="Lato"/>
                      </a:endParaRPr>
                    </a:p>
                  </a:txBody>
                  <a:tcPr marL="0" marR="0" marT="0" marB="0" anchor="ctr"/>
                </a:tc>
                <a:tc>
                  <a:txBody>
                    <a:bodyPr/>
                    <a:lstStyle/>
                    <a:p>
                      <a:pPr marL="72000" lvl="0" indent="0" algn="l" rtl="0">
                        <a:lnSpc>
                          <a:spcPct val="115000"/>
                        </a:lnSpc>
                        <a:spcBef>
                          <a:spcPts val="0"/>
                        </a:spcBef>
                        <a:spcAft>
                          <a:spcPts val="0"/>
                        </a:spcAft>
                        <a:buClr>
                          <a:schemeClr val="dk1"/>
                        </a:buClr>
                        <a:buSzPts val="1100"/>
                        <a:buFont typeface="Arial"/>
                        <a:buNone/>
                      </a:pPr>
                      <a:r>
                        <a:rPr lang="en-GB" sz="1700">
                          <a:solidFill>
                            <a:schemeClr val="dk1"/>
                          </a:solidFill>
                          <a:latin typeface="Lato"/>
                          <a:ea typeface="Lato"/>
                          <a:cs typeface="Lato"/>
                          <a:sym typeface="Lato"/>
                        </a:rPr>
                        <a:t>2.89E-05</a:t>
                      </a:r>
                      <a:endParaRPr sz="1700">
                        <a:latin typeface="Lato"/>
                        <a:ea typeface="Lato"/>
                        <a:cs typeface="Lato"/>
                        <a:sym typeface="Lato"/>
                      </a:endParaRPr>
                    </a:p>
                  </a:txBody>
                  <a:tcPr marL="0" marR="0" marT="0" marB="0" anchor="ctr"/>
                </a:tc>
                <a:tc>
                  <a:txBody>
                    <a:bodyPr/>
                    <a:lstStyle/>
                    <a:p>
                      <a:pPr marL="72000" lvl="0" indent="0" algn="l" rtl="0">
                        <a:lnSpc>
                          <a:spcPct val="115000"/>
                        </a:lnSpc>
                        <a:spcBef>
                          <a:spcPts val="0"/>
                        </a:spcBef>
                        <a:spcAft>
                          <a:spcPts val="0"/>
                        </a:spcAft>
                        <a:buNone/>
                      </a:pPr>
                      <a:r>
                        <a:rPr lang="en-GB" sz="1700">
                          <a:solidFill>
                            <a:schemeClr val="dk1"/>
                          </a:solidFill>
                          <a:latin typeface="Lato"/>
                          <a:ea typeface="Lato"/>
                          <a:cs typeface="Lato"/>
                          <a:sym typeface="Lato"/>
                        </a:rPr>
                        <a:t>EUR</a:t>
                      </a:r>
                      <a:endParaRPr sz="1700">
                        <a:solidFill>
                          <a:schemeClr val="dk1"/>
                        </a:solidFill>
                        <a:latin typeface="Lato"/>
                        <a:ea typeface="Lato"/>
                        <a:cs typeface="Lato"/>
                        <a:sym typeface="Lato"/>
                      </a:endParaRPr>
                    </a:p>
                  </a:txBody>
                  <a:tcPr marL="0" marR="0" marT="0" marB="0" anchor="ctr"/>
                </a:tc>
                <a:extLst>
                  <a:ext uri="{0D108BD9-81ED-4DB2-BD59-A6C34878D82A}">
                    <a16:rowId xmlns:a16="http://schemas.microsoft.com/office/drawing/2014/main" val="10002"/>
                  </a:ext>
                </a:extLst>
              </a:tr>
              <a:tr h="327700">
                <a:tc>
                  <a:txBody>
                    <a:bodyPr/>
                    <a:lstStyle/>
                    <a:p>
                      <a:pPr marL="72000" marR="0" lvl="0" indent="0" algn="l" rtl="0">
                        <a:spcBef>
                          <a:spcPts val="0"/>
                        </a:spcBef>
                        <a:spcAft>
                          <a:spcPts val="0"/>
                        </a:spcAft>
                        <a:buNone/>
                      </a:pPr>
                      <a:r>
                        <a:rPr lang="en-GB" sz="1700" i="1">
                          <a:latin typeface="Lato"/>
                          <a:ea typeface="Lato"/>
                          <a:cs typeface="Lato"/>
                          <a:sym typeface="Lato"/>
                        </a:rPr>
                        <a:t>COL27A1</a:t>
                      </a:r>
                      <a:endParaRPr sz="1700" i="1">
                        <a:latin typeface="Lato"/>
                        <a:ea typeface="Lato"/>
                        <a:cs typeface="Lato"/>
                        <a:sym typeface="Lato"/>
                      </a:endParaRPr>
                    </a:p>
                  </a:txBody>
                  <a:tcPr marL="0" marR="0" marT="0" marB="0" anchor="ctr"/>
                </a:tc>
                <a:tc>
                  <a:txBody>
                    <a:bodyPr/>
                    <a:lstStyle/>
                    <a:p>
                      <a:pPr marL="72000" marR="0" lvl="0" indent="0" algn="l" rtl="0">
                        <a:spcBef>
                          <a:spcPts val="0"/>
                        </a:spcBef>
                        <a:spcAft>
                          <a:spcPts val="0"/>
                        </a:spcAft>
                        <a:buNone/>
                      </a:pPr>
                      <a:r>
                        <a:rPr lang="en-GB" sz="1700">
                          <a:latin typeface="Lato"/>
                          <a:ea typeface="Lato"/>
                          <a:cs typeface="Lato"/>
                          <a:sym typeface="Lato"/>
                        </a:rPr>
                        <a:t>Steele syndrome</a:t>
                      </a:r>
                      <a:endParaRPr sz="1700">
                        <a:latin typeface="Lato"/>
                        <a:ea typeface="Lato"/>
                        <a:cs typeface="Lato"/>
                        <a:sym typeface="Lato"/>
                      </a:endParaRPr>
                    </a:p>
                  </a:txBody>
                  <a:tcPr marL="0" marR="0" marT="0" marB="0" anchor="ctr"/>
                </a:tc>
                <a:tc>
                  <a:txBody>
                    <a:bodyPr/>
                    <a:lstStyle/>
                    <a:p>
                      <a:pPr marL="72000" marR="0" lvl="0" indent="0" algn="l" rtl="0">
                        <a:lnSpc>
                          <a:spcPct val="115000"/>
                        </a:lnSpc>
                        <a:spcBef>
                          <a:spcPts val="0"/>
                        </a:spcBef>
                        <a:spcAft>
                          <a:spcPts val="0"/>
                        </a:spcAft>
                        <a:buNone/>
                      </a:pPr>
                      <a:r>
                        <a:rPr lang="en-GB" sz="1700">
                          <a:latin typeface="Lato"/>
                          <a:ea typeface="Lato"/>
                          <a:cs typeface="Lato"/>
                          <a:sym typeface="Lato"/>
                        </a:rPr>
                        <a:t>0.0091</a:t>
                      </a:r>
                      <a:endParaRPr sz="1700">
                        <a:latin typeface="Lato"/>
                        <a:ea typeface="Lato"/>
                        <a:cs typeface="Lato"/>
                        <a:sym typeface="Lato"/>
                      </a:endParaRPr>
                    </a:p>
                  </a:txBody>
                  <a:tcPr marL="0" marR="0" marT="0" marB="0" anchor="ctr"/>
                </a:tc>
                <a:tc>
                  <a:txBody>
                    <a:bodyPr/>
                    <a:lstStyle/>
                    <a:p>
                      <a:pPr marL="72000" lvl="0" indent="0" algn="l" rtl="0">
                        <a:lnSpc>
                          <a:spcPct val="115000"/>
                        </a:lnSpc>
                        <a:spcBef>
                          <a:spcPts val="0"/>
                        </a:spcBef>
                        <a:spcAft>
                          <a:spcPts val="0"/>
                        </a:spcAft>
                        <a:buClr>
                          <a:schemeClr val="dk1"/>
                        </a:buClr>
                        <a:buSzPts val="1100"/>
                        <a:buFont typeface="Arial"/>
                        <a:buNone/>
                      </a:pPr>
                      <a:r>
                        <a:rPr lang="en-GB" sz="1700">
                          <a:solidFill>
                            <a:schemeClr val="dk1"/>
                          </a:solidFill>
                          <a:latin typeface="Lato"/>
                          <a:ea typeface="Lato"/>
                          <a:cs typeface="Lato"/>
                          <a:sym typeface="Lato"/>
                        </a:rPr>
                        <a:t>5.77E-05</a:t>
                      </a:r>
                      <a:endParaRPr sz="1700">
                        <a:latin typeface="Lato"/>
                        <a:ea typeface="Lato"/>
                        <a:cs typeface="Lato"/>
                        <a:sym typeface="Lato"/>
                      </a:endParaRPr>
                    </a:p>
                  </a:txBody>
                  <a:tcPr marL="0" marR="0" marT="0" marB="0" anchor="ctr"/>
                </a:tc>
                <a:tc>
                  <a:txBody>
                    <a:bodyPr/>
                    <a:lstStyle/>
                    <a:p>
                      <a:pPr marL="72000" lvl="0" indent="0" algn="l" rtl="0">
                        <a:lnSpc>
                          <a:spcPct val="115000"/>
                        </a:lnSpc>
                        <a:spcBef>
                          <a:spcPts val="0"/>
                        </a:spcBef>
                        <a:spcAft>
                          <a:spcPts val="0"/>
                        </a:spcAft>
                        <a:buNone/>
                      </a:pPr>
                      <a:r>
                        <a:rPr lang="en-GB" sz="1700">
                          <a:solidFill>
                            <a:schemeClr val="dk1"/>
                          </a:solidFill>
                          <a:latin typeface="Lato"/>
                          <a:ea typeface="Lato"/>
                          <a:cs typeface="Lato"/>
                          <a:sym typeface="Lato"/>
                        </a:rPr>
                        <a:t>AMR</a:t>
                      </a:r>
                      <a:endParaRPr sz="1700">
                        <a:solidFill>
                          <a:schemeClr val="dk1"/>
                        </a:solidFill>
                        <a:latin typeface="Lato"/>
                        <a:ea typeface="Lato"/>
                        <a:cs typeface="Lato"/>
                        <a:sym typeface="Lato"/>
                      </a:endParaRPr>
                    </a:p>
                  </a:txBody>
                  <a:tcPr marL="0" marR="0" marT="0" marB="0" anchor="ctr"/>
                </a:tc>
                <a:extLst>
                  <a:ext uri="{0D108BD9-81ED-4DB2-BD59-A6C34878D82A}">
                    <a16:rowId xmlns:a16="http://schemas.microsoft.com/office/drawing/2014/main" val="10003"/>
                  </a:ext>
                </a:extLst>
              </a:tr>
            </a:tbl>
          </a:graphicData>
        </a:graphic>
      </p:graphicFrame>
      <p:pic>
        <p:nvPicPr>
          <p:cNvPr id="200" name="Google Shape;200;p26"/>
          <p:cNvPicPr preferRelativeResize="0"/>
          <p:nvPr/>
        </p:nvPicPr>
        <p:blipFill>
          <a:blip r:embed="rId3">
            <a:alphaModFix/>
          </a:blip>
          <a:stretch>
            <a:fillRect/>
          </a:stretch>
        </p:blipFill>
        <p:spPr>
          <a:xfrm>
            <a:off x="7893727" y="1144900"/>
            <a:ext cx="3753135" cy="5179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7"/>
          <p:cNvSpPr txBox="1">
            <a:spLocks noGrp="1"/>
          </p:cNvSpPr>
          <p:nvPr>
            <p:ph type="ctrTitle"/>
          </p:nvPr>
        </p:nvSpPr>
        <p:spPr>
          <a:xfrm>
            <a:off x="317400" y="0"/>
            <a:ext cx="11557200" cy="778400"/>
          </a:xfrm>
          <a:prstGeom prst="rect">
            <a:avLst/>
          </a:prstGeom>
        </p:spPr>
        <p:txBody>
          <a:bodyPr spcFirstLastPara="1" wrap="square" lIns="121900" tIns="121900" rIns="121900" bIns="121900" anchor="t" anchorCtr="0">
            <a:normAutofit fontScale="90000"/>
          </a:bodyPr>
          <a:lstStyle/>
          <a:p>
            <a:r>
              <a:rPr lang="en-GB" sz="3600">
                <a:latin typeface="Nunito"/>
                <a:ea typeface="Nunito"/>
                <a:cs typeface="Nunito"/>
                <a:sym typeface="Nunito"/>
              </a:rPr>
              <a:t>Discovering new founder effects</a:t>
            </a:r>
            <a:endParaRPr sz="9066">
              <a:latin typeface="Nunito"/>
              <a:ea typeface="Nunito"/>
              <a:cs typeface="Nunito"/>
              <a:sym typeface="Nunito"/>
            </a:endParaRPr>
          </a:p>
        </p:txBody>
      </p:sp>
      <p:graphicFrame>
        <p:nvGraphicFramePr>
          <p:cNvPr id="206" name="Google Shape;206;p27"/>
          <p:cNvGraphicFramePr/>
          <p:nvPr/>
        </p:nvGraphicFramePr>
        <p:xfrm>
          <a:off x="736000" y="1693067"/>
          <a:ext cx="8449933" cy="2591756"/>
        </p:xfrm>
        <a:graphic>
          <a:graphicData uri="http://schemas.openxmlformats.org/drawingml/2006/table">
            <a:tbl>
              <a:tblPr>
                <a:noFill/>
              </a:tblPr>
              <a:tblGrid>
                <a:gridCol w="936867">
                  <a:extLst>
                    <a:ext uri="{9D8B030D-6E8A-4147-A177-3AD203B41FA5}">
                      <a16:colId xmlns:a16="http://schemas.microsoft.com/office/drawing/2014/main" val="20000"/>
                    </a:ext>
                  </a:extLst>
                </a:gridCol>
                <a:gridCol w="2015233">
                  <a:extLst>
                    <a:ext uri="{9D8B030D-6E8A-4147-A177-3AD203B41FA5}">
                      <a16:colId xmlns:a16="http://schemas.microsoft.com/office/drawing/2014/main" val="20001"/>
                    </a:ext>
                  </a:extLst>
                </a:gridCol>
                <a:gridCol w="1243967">
                  <a:extLst>
                    <a:ext uri="{9D8B030D-6E8A-4147-A177-3AD203B41FA5}">
                      <a16:colId xmlns:a16="http://schemas.microsoft.com/office/drawing/2014/main" val="20002"/>
                    </a:ext>
                  </a:extLst>
                </a:gridCol>
                <a:gridCol w="2183500">
                  <a:extLst>
                    <a:ext uri="{9D8B030D-6E8A-4147-A177-3AD203B41FA5}">
                      <a16:colId xmlns:a16="http://schemas.microsoft.com/office/drawing/2014/main" val="20003"/>
                    </a:ext>
                  </a:extLst>
                </a:gridCol>
                <a:gridCol w="2070367">
                  <a:extLst>
                    <a:ext uri="{9D8B030D-6E8A-4147-A177-3AD203B41FA5}">
                      <a16:colId xmlns:a16="http://schemas.microsoft.com/office/drawing/2014/main" val="20004"/>
                    </a:ext>
                  </a:extLst>
                </a:gridCol>
              </a:tblGrid>
              <a:tr h="1138175">
                <a:tc>
                  <a:txBody>
                    <a:bodyPr/>
                    <a:lstStyle/>
                    <a:p>
                      <a:pPr marL="72000" marR="0" lvl="0" indent="0" algn="l" rtl="0">
                        <a:spcBef>
                          <a:spcPts val="0"/>
                        </a:spcBef>
                        <a:spcAft>
                          <a:spcPts val="0"/>
                        </a:spcAft>
                        <a:buNone/>
                      </a:pPr>
                      <a:r>
                        <a:rPr lang="en-GB" sz="2500"/>
                        <a:t>Gene</a:t>
                      </a:r>
                      <a:endParaRPr sz="2500"/>
                    </a:p>
                  </a:txBody>
                  <a:tcPr marL="0" marR="0" marT="0" marB="0" anchor="ctr">
                    <a:lnR w="9525" cap="flat" cmpd="sng">
                      <a:solidFill>
                        <a:srgbClr val="9E9E9E"/>
                      </a:solidFill>
                      <a:prstDash val="solid"/>
                      <a:round/>
                      <a:headEnd type="none" w="sm" len="sm"/>
                      <a:tailEnd type="none" w="sm" len="sm"/>
                    </a:lnR>
                  </a:tcPr>
                </a:tc>
                <a:tc>
                  <a:txBody>
                    <a:bodyPr/>
                    <a:lstStyle/>
                    <a:p>
                      <a:pPr marL="72000" marR="0" lvl="0" indent="0" algn="l" rtl="0">
                        <a:spcBef>
                          <a:spcPts val="0"/>
                        </a:spcBef>
                        <a:spcAft>
                          <a:spcPts val="0"/>
                        </a:spcAft>
                        <a:buNone/>
                      </a:pPr>
                      <a:r>
                        <a:rPr lang="en-GB" sz="2500"/>
                        <a:t>Condition</a:t>
                      </a:r>
                      <a:endParaRPr sz="2500"/>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72000" marR="0" lvl="0" indent="0" algn="l" rtl="0">
                        <a:spcBef>
                          <a:spcPts val="0"/>
                        </a:spcBef>
                        <a:spcAft>
                          <a:spcPts val="0"/>
                        </a:spcAft>
                        <a:buNone/>
                      </a:pPr>
                      <a:r>
                        <a:rPr lang="en-GB" sz="2500"/>
                        <a:t>Frequency in founder</a:t>
                      </a:r>
                      <a:endParaRPr sz="2500"/>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72000" marR="0" lvl="0" indent="0" algn="l" rtl="0">
                        <a:spcBef>
                          <a:spcPts val="0"/>
                        </a:spcBef>
                        <a:spcAft>
                          <a:spcPts val="0"/>
                        </a:spcAft>
                        <a:buNone/>
                      </a:pPr>
                      <a:r>
                        <a:rPr lang="en-GB" sz="2500"/>
                        <a:t>Frequency in everyone else (~20k people)</a:t>
                      </a:r>
                      <a:endParaRPr sz="2500"/>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72000" marR="0" lvl="0" indent="0" algn="l" rtl="0">
                        <a:spcBef>
                          <a:spcPts val="0"/>
                        </a:spcBef>
                        <a:spcAft>
                          <a:spcPts val="0"/>
                        </a:spcAft>
                        <a:buNone/>
                      </a:pPr>
                      <a:r>
                        <a:rPr lang="en-GB" sz="2500"/>
                        <a:t>Ancestral origin</a:t>
                      </a:r>
                      <a:endParaRPr sz="2500"/>
                    </a:p>
                  </a:txBody>
                  <a:tcPr marL="0" marR="0" marT="0" marB="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0"/>
                  </a:ext>
                </a:extLst>
              </a:tr>
              <a:tr h="662920">
                <a:tc>
                  <a:txBody>
                    <a:bodyPr/>
                    <a:lstStyle/>
                    <a:p>
                      <a:pPr marL="0" lvl="0" indent="0" algn="l" rtl="0">
                        <a:spcBef>
                          <a:spcPts val="0"/>
                        </a:spcBef>
                        <a:spcAft>
                          <a:spcPts val="0"/>
                        </a:spcAft>
                        <a:buNone/>
                      </a:pPr>
                      <a:r>
                        <a:rPr lang="en-GB" sz="1700" i="1">
                          <a:solidFill>
                            <a:srgbClr val="FF0000"/>
                          </a:solidFill>
                        </a:rPr>
                        <a:t>MYBPC3</a:t>
                      </a:r>
                      <a:endParaRPr sz="1700" i="1">
                        <a:solidFill>
                          <a:srgbClr val="FF0000"/>
                        </a:solidFill>
                      </a:endParaRPr>
                    </a:p>
                  </a:txBody>
                  <a:tcPr marL="12700" marR="12700" marT="12700" marB="121900" anchor="b"/>
                </a:tc>
                <a:tc>
                  <a:txBody>
                    <a:bodyPr/>
                    <a:lstStyle/>
                    <a:p>
                      <a:pPr marL="0" lvl="0" indent="0" algn="l" rtl="0">
                        <a:spcBef>
                          <a:spcPts val="0"/>
                        </a:spcBef>
                        <a:spcAft>
                          <a:spcPts val="0"/>
                        </a:spcAft>
                        <a:buNone/>
                      </a:pPr>
                      <a:r>
                        <a:rPr lang="en-GB" sz="1700"/>
                        <a:t>Hypertrophic Cardiomyopathy</a:t>
                      </a:r>
                      <a:endParaRPr sz="1700"/>
                    </a:p>
                  </a:txBody>
                  <a:tcPr marL="12700" marR="12700" marT="12700" marB="121900" anchor="b"/>
                </a:tc>
                <a:tc>
                  <a:txBody>
                    <a:bodyPr/>
                    <a:lstStyle/>
                    <a:p>
                      <a:pPr marL="0" lvl="0" indent="0" algn="l" rtl="0">
                        <a:lnSpc>
                          <a:spcPct val="115000"/>
                        </a:lnSpc>
                        <a:spcBef>
                          <a:spcPts val="0"/>
                        </a:spcBef>
                        <a:spcAft>
                          <a:spcPts val="0"/>
                        </a:spcAft>
                        <a:buNone/>
                      </a:pPr>
                      <a:r>
                        <a:rPr lang="en-GB" sz="1700"/>
                        <a:t>0.0245</a:t>
                      </a:r>
                      <a:endParaRPr sz="1700"/>
                    </a:p>
                  </a:txBody>
                  <a:tcPr marL="12700" marR="12700" marT="12700" marB="121900" anchor="b"/>
                </a:tc>
                <a:tc>
                  <a:txBody>
                    <a:bodyPr/>
                    <a:lstStyle/>
                    <a:p>
                      <a:pPr marL="0" lvl="0" indent="0" algn="l" rtl="0">
                        <a:lnSpc>
                          <a:spcPct val="115000"/>
                        </a:lnSpc>
                        <a:spcBef>
                          <a:spcPts val="0"/>
                        </a:spcBef>
                        <a:spcAft>
                          <a:spcPts val="0"/>
                        </a:spcAft>
                        <a:buNone/>
                      </a:pPr>
                      <a:r>
                        <a:rPr lang="en-GB" sz="1700"/>
                        <a:t>2.38E-05</a:t>
                      </a:r>
                      <a:endParaRPr sz="1700"/>
                    </a:p>
                  </a:txBody>
                  <a:tcPr marL="12700" marR="12700" marT="12700" marB="121900" anchor="b"/>
                </a:tc>
                <a:tc>
                  <a:txBody>
                    <a:bodyPr/>
                    <a:lstStyle/>
                    <a:p>
                      <a:pPr marL="72000" marR="0" lvl="0" indent="0" algn="l" rtl="0">
                        <a:spcBef>
                          <a:spcPts val="0"/>
                        </a:spcBef>
                        <a:spcAft>
                          <a:spcPts val="0"/>
                        </a:spcAft>
                        <a:buNone/>
                      </a:pPr>
                      <a:r>
                        <a:rPr lang="en-GB" sz="1700"/>
                        <a:t>AMR</a:t>
                      </a:r>
                      <a:endParaRPr sz="1700"/>
                    </a:p>
                  </a:txBody>
                  <a:tcPr marL="0" marR="0" marT="0" marB="0" anchor="ctr"/>
                </a:tc>
                <a:extLst>
                  <a:ext uri="{0D108BD9-81ED-4DB2-BD59-A6C34878D82A}">
                    <a16:rowId xmlns:a16="http://schemas.microsoft.com/office/drawing/2014/main" val="10001"/>
                  </a:ext>
                </a:extLst>
              </a:tr>
              <a:tr h="662920">
                <a:tc>
                  <a:txBody>
                    <a:bodyPr/>
                    <a:lstStyle/>
                    <a:p>
                      <a:pPr marL="0" lvl="0" indent="0" algn="l" rtl="0">
                        <a:spcBef>
                          <a:spcPts val="0"/>
                        </a:spcBef>
                        <a:spcAft>
                          <a:spcPts val="0"/>
                        </a:spcAft>
                        <a:buNone/>
                      </a:pPr>
                      <a:r>
                        <a:rPr lang="en-GB" sz="1700" i="1">
                          <a:solidFill>
                            <a:srgbClr val="FF0000"/>
                          </a:solidFill>
                        </a:rPr>
                        <a:t>DUOX2</a:t>
                      </a:r>
                      <a:endParaRPr sz="1700" i="1">
                        <a:solidFill>
                          <a:srgbClr val="FF0000"/>
                        </a:solidFill>
                      </a:endParaRPr>
                    </a:p>
                  </a:txBody>
                  <a:tcPr marL="12700" marR="12700" marT="12700" marB="121900" anchor="b"/>
                </a:tc>
                <a:tc>
                  <a:txBody>
                    <a:bodyPr/>
                    <a:lstStyle/>
                    <a:p>
                      <a:pPr marL="0" lvl="0" indent="0" algn="l" rtl="0">
                        <a:spcBef>
                          <a:spcPts val="0"/>
                        </a:spcBef>
                        <a:spcAft>
                          <a:spcPts val="0"/>
                        </a:spcAft>
                        <a:buNone/>
                      </a:pPr>
                      <a:r>
                        <a:rPr lang="en-GB" sz="1700"/>
                        <a:t>Thyroid dyshormonogenesis</a:t>
                      </a:r>
                      <a:endParaRPr sz="1700"/>
                    </a:p>
                  </a:txBody>
                  <a:tcPr marL="12700" marR="12700" marT="12700" marB="121900" anchor="b"/>
                </a:tc>
                <a:tc>
                  <a:txBody>
                    <a:bodyPr/>
                    <a:lstStyle/>
                    <a:p>
                      <a:pPr marL="72000" marR="0" lvl="0" indent="0" algn="l" rtl="0">
                        <a:lnSpc>
                          <a:spcPct val="115000"/>
                        </a:lnSpc>
                        <a:spcBef>
                          <a:spcPts val="0"/>
                        </a:spcBef>
                        <a:spcAft>
                          <a:spcPts val="0"/>
                        </a:spcAft>
                        <a:buNone/>
                      </a:pPr>
                      <a:r>
                        <a:rPr lang="en-GB" sz="1700"/>
                        <a:t>0.0098</a:t>
                      </a:r>
                      <a:endParaRPr sz="1700"/>
                    </a:p>
                  </a:txBody>
                  <a:tcPr marL="0" marR="0" marT="0" marB="0" anchor="ctr"/>
                </a:tc>
                <a:tc>
                  <a:txBody>
                    <a:bodyPr/>
                    <a:lstStyle/>
                    <a:p>
                      <a:pPr marL="72000" marR="0" lvl="0" indent="0" algn="l" rtl="0">
                        <a:spcBef>
                          <a:spcPts val="0"/>
                        </a:spcBef>
                        <a:spcAft>
                          <a:spcPts val="0"/>
                        </a:spcAft>
                        <a:buNone/>
                      </a:pPr>
                      <a:r>
                        <a:rPr lang="en-GB" sz="1700"/>
                        <a:t>0</a:t>
                      </a:r>
                      <a:endParaRPr sz="1700"/>
                    </a:p>
                  </a:txBody>
                  <a:tcPr marL="0" marR="0" marT="0" marB="0" anchor="ctr"/>
                </a:tc>
                <a:tc>
                  <a:txBody>
                    <a:bodyPr/>
                    <a:lstStyle/>
                    <a:p>
                      <a:pPr marL="72000" marR="0" lvl="0" indent="0" algn="l" rtl="0">
                        <a:spcBef>
                          <a:spcPts val="0"/>
                        </a:spcBef>
                        <a:spcAft>
                          <a:spcPts val="0"/>
                        </a:spcAft>
                        <a:buNone/>
                      </a:pPr>
                      <a:r>
                        <a:rPr lang="en-GB" sz="1700"/>
                        <a:t>AFR</a:t>
                      </a:r>
                      <a:endParaRPr sz="1700"/>
                    </a:p>
                  </a:txBody>
                  <a:tcPr marL="0" marR="0" marT="0" marB="0" anchor="ctr"/>
                </a:tc>
                <a:extLst>
                  <a:ext uri="{0D108BD9-81ED-4DB2-BD59-A6C34878D82A}">
                    <a16:rowId xmlns:a16="http://schemas.microsoft.com/office/drawing/2014/main" val="10002"/>
                  </a:ext>
                </a:extLst>
              </a:tr>
              <a:tr h="412561">
                <a:tc>
                  <a:txBody>
                    <a:bodyPr/>
                    <a:lstStyle/>
                    <a:p>
                      <a:pPr marL="0" lvl="0" indent="0" algn="l" rtl="0">
                        <a:spcBef>
                          <a:spcPts val="0"/>
                        </a:spcBef>
                        <a:spcAft>
                          <a:spcPts val="0"/>
                        </a:spcAft>
                        <a:buNone/>
                      </a:pPr>
                      <a:r>
                        <a:rPr lang="en-GB" sz="1700" i="1">
                          <a:solidFill>
                            <a:srgbClr val="FF0000"/>
                          </a:solidFill>
                        </a:rPr>
                        <a:t>CNGB1</a:t>
                      </a:r>
                      <a:endParaRPr sz="1700" i="1">
                        <a:solidFill>
                          <a:srgbClr val="FF0000"/>
                        </a:solidFill>
                      </a:endParaRPr>
                    </a:p>
                  </a:txBody>
                  <a:tcPr marL="12700" marR="12700" marT="12700" marB="121900" anchor="b"/>
                </a:tc>
                <a:tc>
                  <a:txBody>
                    <a:bodyPr/>
                    <a:lstStyle/>
                    <a:p>
                      <a:pPr marL="0" lvl="0" indent="0" algn="l" rtl="0">
                        <a:spcBef>
                          <a:spcPts val="0"/>
                        </a:spcBef>
                        <a:spcAft>
                          <a:spcPts val="0"/>
                        </a:spcAft>
                        <a:buNone/>
                      </a:pPr>
                      <a:r>
                        <a:rPr lang="en-GB" sz="1700"/>
                        <a:t>Retinitis pigmentosa</a:t>
                      </a:r>
                      <a:endParaRPr sz="1700"/>
                    </a:p>
                  </a:txBody>
                  <a:tcPr marL="12700" marR="12700" marT="12700" marB="121900" anchor="b"/>
                </a:tc>
                <a:tc>
                  <a:txBody>
                    <a:bodyPr/>
                    <a:lstStyle/>
                    <a:p>
                      <a:pPr marL="0" lvl="0" indent="0" algn="l" rtl="0">
                        <a:lnSpc>
                          <a:spcPct val="115000"/>
                        </a:lnSpc>
                        <a:spcBef>
                          <a:spcPts val="0"/>
                        </a:spcBef>
                        <a:spcAft>
                          <a:spcPts val="0"/>
                        </a:spcAft>
                        <a:buNone/>
                      </a:pPr>
                      <a:r>
                        <a:rPr lang="en-GB" sz="1700"/>
                        <a:t>0.0147</a:t>
                      </a:r>
                      <a:endParaRPr sz="1700"/>
                    </a:p>
                  </a:txBody>
                  <a:tcPr marL="12700" marR="12700" marT="12700" marB="121900" anchor="b"/>
                </a:tc>
                <a:tc>
                  <a:txBody>
                    <a:bodyPr/>
                    <a:lstStyle/>
                    <a:p>
                      <a:pPr marL="0" lvl="0" indent="0" algn="l" rtl="0">
                        <a:lnSpc>
                          <a:spcPct val="115000"/>
                        </a:lnSpc>
                        <a:spcBef>
                          <a:spcPts val="0"/>
                        </a:spcBef>
                        <a:spcAft>
                          <a:spcPts val="0"/>
                        </a:spcAft>
                        <a:buNone/>
                      </a:pPr>
                      <a:r>
                        <a:rPr lang="en-GB" sz="1700"/>
                        <a:t>2.38E-05</a:t>
                      </a:r>
                      <a:endParaRPr sz="1700"/>
                    </a:p>
                  </a:txBody>
                  <a:tcPr marL="12700" marR="12700" marT="12700" marB="121900" anchor="b"/>
                </a:tc>
                <a:tc>
                  <a:txBody>
                    <a:bodyPr/>
                    <a:lstStyle/>
                    <a:p>
                      <a:pPr marL="72000" marR="0" lvl="0" indent="0" algn="l" rtl="0">
                        <a:spcBef>
                          <a:spcPts val="0"/>
                        </a:spcBef>
                        <a:spcAft>
                          <a:spcPts val="0"/>
                        </a:spcAft>
                        <a:buNone/>
                      </a:pPr>
                      <a:r>
                        <a:rPr lang="en-GB" sz="1700"/>
                        <a:t>AFR</a:t>
                      </a:r>
                      <a:endParaRPr sz="1700"/>
                    </a:p>
                  </a:txBody>
                  <a:tcPr marL="0" marR="0" marT="0" marB="0" anchor="ctr"/>
                </a:tc>
                <a:extLst>
                  <a:ext uri="{0D108BD9-81ED-4DB2-BD59-A6C34878D82A}">
                    <a16:rowId xmlns:a16="http://schemas.microsoft.com/office/drawing/2014/main" val="10003"/>
                  </a:ext>
                </a:extLst>
              </a:tr>
            </a:tbl>
          </a:graphicData>
        </a:graphic>
      </p:graphicFrame>
      <p:sp>
        <p:nvSpPr>
          <p:cNvPr id="207" name="Google Shape;207;p27"/>
          <p:cNvSpPr txBox="1"/>
          <p:nvPr/>
        </p:nvSpPr>
        <p:spPr>
          <a:xfrm>
            <a:off x="837600" y="1136684"/>
            <a:ext cx="22700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867" kern="0">
                <a:solidFill>
                  <a:srgbClr val="000000"/>
                </a:solidFill>
                <a:latin typeface="Arial"/>
                <a:cs typeface="Arial"/>
                <a:sym typeface="Arial"/>
              </a:rPr>
              <a:t>Garifuna</a:t>
            </a:r>
            <a:endParaRPr sz="1867" kern="0">
              <a:solidFill>
                <a:srgbClr val="000000"/>
              </a:solidFill>
              <a:latin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8"/>
          <p:cNvSpPr txBox="1">
            <a:spLocks noGrp="1"/>
          </p:cNvSpPr>
          <p:nvPr>
            <p:ph type="ctrTitle"/>
          </p:nvPr>
        </p:nvSpPr>
        <p:spPr>
          <a:xfrm>
            <a:off x="317400" y="0"/>
            <a:ext cx="11557200" cy="778400"/>
          </a:xfrm>
          <a:prstGeom prst="rect">
            <a:avLst/>
          </a:prstGeom>
        </p:spPr>
        <p:txBody>
          <a:bodyPr spcFirstLastPara="1" wrap="square" lIns="121900" tIns="121900" rIns="121900" bIns="121900" anchor="t" anchorCtr="0">
            <a:normAutofit fontScale="90000"/>
          </a:bodyPr>
          <a:lstStyle/>
          <a:p>
            <a:r>
              <a:rPr lang="en-GB" sz="3600">
                <a:latin typeface="Lato"/>
                <a:ea typeface="Lato"/>
                <a:cs typeface="Lato"/>
                <a:sym typeface="Lato"/>
              </a:rPr>
              <a:t>Discovering new founder effects</a:t>
            </a:r>
            <a:endParaRPr sz="9066">
              <a:latin typeface="Lato"/>
              <a:ea typeface="Lato"/>
              <a:cs typeface="Lato"/>
              <a:sym typeface="Lato"/>
            </a:endParaRPr>
          </a:p>
        </p:txBody>
      </p:sp>
      <p:graphicFrame>
        <p:nvGraphicFramePr>
          <p:cNvPr id="213" name="Google Shape;213;p28"/>
          <p:cNvGraphicFramePr/>
          <p:nvPr/>
        </p:nvGraphicFramePr>
        <p:xfrm>
          <a:off x="736000" y="1693067"/>
          <a:ext cx="8449933" cy="2588539"/>
        </p:xfrm>
        <a:graphic>
          <a:graphicData uri="http://schemas.openxmlformats.org/drawingml/2006/table">
            <a:tbl>
              <a:tblPr>
                <a:noFill/>
              </a:tblPr>
              <a:tblGrid>
                <a:gridCol w="936867">
                  <a:extLst>
                    <a:ext uri="{9D8B030D-6E8A-4147-A177-3AD203B41FA5}">
                      <a16:colId xmlns:a16="http://schemas.microsoft.com/office/drawing/2014/main" val="20000"/>
                    </a:ext>
                  </a:extLst>
                </a:gridCol>
                <a:gridCol w="2015233">
                  <a:extLst>
                    <a:ext uri="{9D8B030D-6E8A-4147-A177-3AD203B41FA5}">
                      <a16:colId xmlns:a16="http://schemas.microsoft.com/office/drawing/2014/main" val="20001"/>
                    </a:ext>
                  </a:extLst>
                </a:gridCol>
                <a:gridCol w="1243967">
                  <a:extLst>
                    <a:ext uri="{9D8B030D-6E8A-4147-A177-3AD203B41FA5}">
                      <a16:colId xmlns:a16="http://schemas.microsoft.com/office/drawing/2014/main" val="20002"/>
                    </a:ext>
                  </a:extLst>
                </a:gridCol>
                <a:gridCol w="2183500">
                  <a:extLst>
                    <a:ext uri="{9D8B030D-6E8A-4147-A177-3AD203B41FA5}">
                      <a16:colId xmlns:a16="http://schemas.microsoft.com/office/drawing/2014/main" val="20003"/>
                    </a:ext>
                  </a:extLst>
                </a:gridCol>
                <a:gridCol w="2070367">
                  <a:extLst>
                    <a:ext uri="{9D8B030D-6E8A-4147-A177-3AD203B41FA5}">
                      <a16:colId xmlns:a16="http://schemas.microsoft.com/office/drawing/2014/main" val="20004"/>
                    </a:ext>
                  </a:extLst>
                </a:gridCol>
              </a:tblGrid>
              <a:tr h="1138175">
                <a:tc>
                  <a:txBody>
                    <a:bodyPr/>
                    <a:lstStyle/>
                    <a:p>
                      <a:pPr marL="72000" marR="0" lvl="0" indent="0" algn="l" rtl="0">
                        <a:spcBef>
                          <a:spcPts val="0"/>
                        </a:spcBef>
                        <a:spcAft>
                          <a:spcPts val="0"/>
                        </a:spcAft>
                        <a:buNone/>
                      </a:pPr>
                      <a:r>
                        <a:rPr lang="en-GB" sz="2500">
                          <a:latin typeface="Lato"/>
                          <a:ea typeface="Lato"/>
                          <a:cs typeface="Lato"/>
                          <a:sym typeface="Lato"/>
                        </a:rPr>
                        <a:t>Gene</a:t>
                      </a:r>
                      <a:endParaRPr sz="2500">
                        <a:latin typeface="Lato"/>
                        <a:ea typeface="Lato"/>
                        <a:cs typeface="Lato"/>
                        <a:sym typeface="Lato"/>
                      </a:endParaRPr>
                    </a:p>
                  </a:txBody>
                  <a:tcPr marL="0" marR="0" marT="0" marB="0" anchor="ctr">
                    <a:lnR w="9525" cap="flat" cmpd="sng">
                      <a:solidFill>
                        <a:srgbClr val="9E9E9E"/>
                      </a:solidFill>
                      <a:prstDash val="solid"/>
                      <a:round/>
                      <a:headEnd type="none" w="sm" len="sm"/>
                      <a:tailEnd type="none" w="sm" len="sm"/>
                    </a:lnR>
                  </a:tcPr>
                </a:tc>
                <a:tc>
                  <a:txBody>
                    <a:bodyPr/>
                    <a:lstStyle/>
                    <a:p>
                      <a:pPr marL="72000" marR="0" lvl="0" indent="0" algn="l" rtl="0">
                        <a:spcBef>
                          <a:spcPts val="0"/>
                        </a:spcBef>
                        <a:spcAft>
                          <a:spcPts val="0"/>
                        </a:spcAft>
                        <a:buNone/>
                      </a:pPr>
                      <a:r>
                        <a:rPr lang="en-GB" sz="2500">
                          <a:latin typeface="Lato"/>
                          <a:ea typeface="Lato"/>
                          <a:cs typeface="Lato"/>
                          <a:sym typeface="Lato"/>
                        </a:rPr>
                        <a:t>Condition</a:t>
                      </a:r>
                      <a:endParaRPr sz="2500">
                        <a:latin typeface="Lato"/>
                        <a:ea typeface="Lato"/>
                        <a:cs typeface="Lato"/>
                        <a:sym typeface="Lato"/>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72000" marR="0" lvl="0" indent="0" algn="l" rtl="0">
                        <a:spcBef>
                          <a:spcPts val="0"/>
                        </a:spcBef>
                        <a:spcAft>
                          <a:spcPts val="0"/>
                        </a:spcAft>
                        <a:buNone/>
                      </a:pPr>
                      <a:r>
                        <a:rPr lang="en-GB" sz="2500">
                          <a:latin typeface="Lato"/>
                          <a:ea typeface="Lato"/>
                          <a:cs typeface="Lato"/>
                          <a:sym typeface="Lato"/>
                        </a:rPr>
                        <a:t>Frequency in founder</a:t>
                      </a:r>
                      <a:endParaRPr sz="2500">
                        <a:latin typeface="Lato"/>
                        <a:ea typeface="Lato"/>
                        <a:cs typeface="Lato"/>
                        <a:sym typeface="Lato"/>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72000" marR="0" lvl="0" indent="0" algn="l" rtl="0">
                        <a:spcBef>
                          <a:spcPts val="0"/>
                        </a:spcBef>
                        <a:spcAft>
                          <a:spcPts val="0"/>
                        </a:spcAft>
                        <a:buNone/>
                      </a:pPr>
                      <a:r>
                        <a:rPr lang="en-GB" sz="2500">
                          <a:latin typeface="Lato"/>
                          <a:ea typeface="Lato"/>
                          <a:cs typeface="Lato"/>
                          <a:sym typeface="Lato"/>
                        </a:rPr>
                        <a:t>Frequency in everyone else (~20k people)</a:t>
                      </a:r>
                      <a:endParaRPr sz="2500">
                        <a:latin typeface="Lato"/>
                        <a:ea typeface="Lato"/>
                        <a:cs typeface="Lato"/>
                        <a:sym typeface="Lato"/>
                      </a:endParaRPr>
                    </a:p>
                  </a:txBody>
                  <a:tcPr marL="0" marR="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72000" marR="0" lvl="0" indent="0" algn="l" rtl="0">
                        <a:spcBef>
                          <a:spcPts val="0"/>
                        </a:spcBef>
                        <a:spcAft>
                          <a:spcPts val="0"/>
                        </a:spcAft>
                        <a:buNone/>
                      </a:pPr>
                      <a:r>
                        <a:rPr lang="en-GB" sz="2500">
                          <a:latin typeface="Lato"/>
                          <a:ea typeface="Lato"/>
                          <a:cs typeface="Lato"/>
                          <a:sym typeface="Lato"/>
                        </a:rPr>
                        <a:t>Ancestral origin</a:t>
                      </a:r>
                      <a:endParaRPr sz="2500">
                        <a:latin typeface="Lato"/>
                        <a:ea typeface="Lato"/>
                        <a:cs typeface="Lato"/>
                        <a:sym typeface="Lato"/>
                      </a:endParaRPr>
                    </a:p>
                  </a:txBody>
                  <a:tcPr marL="0" marR="0" marT="0" marB="0" anchor="ctr">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0"/>
                  </a:ext>
                </a:extLst>
              </a:tr>
              <a:tr h="662920">
                <a:tc>
                  <a:txBody>
                    <a:bodyPr/>
                    <a:lstStyle/>
                    <a:p>
                      <a:pPr marL="0" lvl="0" indent="0" algn="l" rtl="0">
                        <a:spcBef>
                          <a:spcPts val="0"/>
                        </a:spcBef>
                        <a:spcAft>
                          <a:spcPts val="0"/>
                        </a:spcAft>
                        <a:buNone/>
                      </a:pPr>
                      <a:r>
                        <a:rPr lang="en-GB" sz="1700" i="1">
                          <a:solidFill>
                            <a:srgbClr val="FF0000"/>
                          </a:solidFill>
                          <a:latin typeface="Lato"/>
                          <a:ea typeface="Lato"/>
                          <a:cs typeface="Lato"/>
                          <a:sym typeface="Lato"/>
                        </a:rPr>
                        <a:t>MYBPC3</a:t>
                      </a:r>
                      <a:endParaRPr sz="1700" i="1">
                        <a:solidFill>
                          <a:srgbClr val="FF0000"/>
                        </a:solidFill>
                        <a:latin typeface="Lato"/>
                        <a:ea typeface="Lato"/>
                        <a:cs typeface="Lato"/>
                        <a:sym typeface="Lato"/>
                      </a:endParaRPr>
                    </a:p>
                  </a:txBody>
                  <a:tcPr marL="12700" marR="12700" marT="12700" marB="121900" anchor="b"/>
                </a:tc>
                <a:tc>
                  <a:txBody>
                    <a:bodyPr/>
                    <a:lstStyle/>
                    <a:p>
                      <a:pPr marL="0" lvl="0" indent="0" algn="l" rtl="0">
                        <a:spcBef>
                          <a:spcPts val="0"/>
                        </a:spcBef>
                        <a:spcAft>
                          <a:spcPts val="0"/>
                        </a:spcAft>
                        <a:buNone/>
                      </a:pPr>
                      <a:r>
                        <a:rPr lang="en-GB" sz="1700">
                          <a:latin typeface="Lato"/>
                          <a:ea typeface="Lato"/>
                          <a:cs typeface="Lato"/>
                          <a:sym typeface="Lato"/>
                        </a:rPr>
                        <a:t>Hypertrophic Cardiomyopathy</a:t>
                      </a:r>
                      <a:endParaRPr sz="1700">
                        <a:latin typeface="Lato"/>
                        <a:ea typeface="Lato"/>
                        <a:cs typeface="Lato"/>
                        <a:sym typeface="Lato"/>
                      </a:endParaRPr>
                    </a:p>
                  </a:txBody>
                  <a:tcPr marL="12700" marR="12700" marT="12700" marB="121900" anchor="b">
                    <a:solidFill>
                      <a:srgbClr val="E7E6E6"/>
                    </a:solidFill>
                  </a:tcPr>
                </a:tc>
                <a:tc>
                  <a:txBody>
                    <a:bodyPr/>
                    <a:lstStyle/>
                    <a:p>
                      <a:pPr marL="0" lvl="0" indent="0" algn="l" rtl="0">
                        <a:lnSpc>
                          <a:spcPct val="115000"/>
                        </a:lnSpc>
                        <a:spcBef>
                          <a:spcPts val="0"/>
                        </a:spcBef>
                        <a:spcAft>
                          <a:spcPts val="0"/>
                        </a:spcAft>
                        <a:buNone/>
                      </a:pPr>
                      <a:r>
                        <a:rPr lang="en-GB" sz="1700">
                          <a:latin typeface="Lato"/>
                          <a:ea typeface="Lato"/>
                          <a:cs typeface="Lato"/>
                          <a:sym typeface="Lato"/>
                        </a:rPr>
                        <a:t>0.0245</a:t>
                      </a:r>
                      <a:endParaRPr sz="1700">
                        <a:latin typeface="Lato"/>
                        <a:ea typeface="Lato"/>
                        <a:cs typeface="Lato"/>
                        <a:sym typeface="Lato"/>
                      </a:endParaRPr>
                    </a:p>
                  </a:txBody>
                  <a:tcPr marL="12700" marR="12700" marT="12700" marB="121900" anchor="b">
                    <a:solidFill>
                      <a:srgbClr val="E7E6E6"/>
                    </a:solidFill>
                  </a:tcPr>
                </a:tc>
                <a:tc>
                  <a:txBody>
                    <a:bodyPr/>
                    <a:lstStyle/>
                    <a:p>
                      <a:pPr marL="0" lvl="0" indent="0" algn="l" rtl="0">
                        <a:lnSpc>
                          <a:spcPct val="115000"/>
                        </a:lnSpc>
                        <a:spcBef>
                          <a:spcPts val="0"/>
                        </a:spcBef>
                        <a:spcAft>
                          <a:spcPts val="0"/>
                        </a:spcAft>
                        <a:buNone/>
                      </a:pPr>
                      <a:r>
                        <a:rPr lang="en-GB" sz="1700">
                          <a:latin typeface="Lato"/>
                          <a:ea typeface="Lato"/>
                          <a:cs typeface="Lato"/>
                          <a:sym typeface="Lato"/>
                        </a:rPr>
                        <a:t>2.38E-05</a:t>
                      </a:r>
                      <a:endParaRPr sz="1700">
                        <a:latin typeface="Lato"/>
                        <a:ea typeface="Lato"/>
                        <a:cs typeface="Lato"/>
                        <a:sym typeface="Lato"/>
                      </a:endParaRPr>
                    </a:p>
                  </a:txBody>
                  <a:tcPr marL="12700" marR="12700" marT="12700" marB="121900" anchor="b">
                    <a:solidFill>
                      <a:srgbClr val="E7E6E6"/>
                    </a:solidFill>
                  </a:tcPr>
                </a:tc>
                <a:tc>
                  <a:txBody>
                    <a:bodyPr/>
                    <a:lstStyle/>
                    <a:p>
                      <a:pPr marL="72000" marR="0" lvl="0" indent="0" algn="l" rtl="0">
                        <a:spcBef>
                          <a:spcPts val="0"/>
                        </a:spcBef>
                        <a:spcAft>
                          <a:spcPts val="0"/>
                        </a:spcAft>
                        <a:buNone/>
                      </a:pPr>
                      <a:r>
                        <a:rPr lang="en-GB" sz="1700">
                          <a:latin typeface="Lato"/>
                          <a:ea typeface="Lato"/>
                          <a:cs typeface="Lato"/>
                          <a:sym typeface="Lato"/>
                        </a:rPr>
                        <a:t>AMR</a:t>
                      </a:r>
                      <a:endParaRPr sz="1700">
                        <a:latin typeface="Lato"/>
                        <a:ea typeface="Lato"/>
                        <a:cs typeface="Lato"/>
                        <a:sym typeface="Lato"/>
                      </a:endParaRPr>
                    </a:p>
                  </a:txBody>
                  <a:tcPr marL="0" marR="0" marT="0" marB="0" anchor="ctr"/>
                </a:tc>
                <a:extLst>
                  <a:ext uri="{0D108BD9-81ED-4DB2-BD59-A6C34878D82A}">
                    <a16:rowId xmlns:a16="http://schemas.microsoft.com/office/drawing/2014/main" val="10001"/>
                  </a:ext>
                </a:extLst>
              </a:tr>
              <a:tr h="662920">
                <a:tc>
                  <a:txBody>
                    <a:bodyPr/>
                    <a:lstStyle/>
                    <a:p>
                      <a:pPr marL="0" lvl="0" indent="0" algn="l" rtl="0">
                        <a:spcBef>
                          <a:spcPts val="0"/>
                        </a:spcBef>
                        <a:spcAft>
                          <a:spcPts val="0"/>
                        </a:spcAft>
                        <a:buNone/>
                      </a:pPr>
                      <a:r>
                        <a:rPr lang="en-GB" sz="1700" i="1">
                          <a:solidFill>
                            <a:srgbClr val="FF0000"/>
                          </a:solidFill>
                          <a:latin typeface="Lato"/>
                          <a:ea typeface="Lato"/>
                          <a:cs typeface="Lato"/>
                          <a:sym typeface="Lato"/>
                        </a:rPr>
                        <a:t>DUOX2</a:t>
                      </a:r>
                      <a:endParaRPr sz="1700" i="1">
                        <a:solidFill>
                          <a:srgbClr val="FF0000"/>
                        </a:solidFill>
                        <a:latin typeface="Lato"/>
                        <a:ea typeface="Lato"/>
                        <a:cs typeface="Lato"/>
                        <a:sym typeface="Lato"/>
                      </a:endParaRPr>
                    </a:p>
                  </a:txBody>
                  <a:tcPr marL="12700" marR="12700" marT="12700" marB="121900" anchor="b"/>
                </a:tc>
                <a:tc>
                  <a:txBody>
                    <a:bodyPr/>
                    <a:lstStyle/>
                    <a:p>
                      <a:pPr marL="0" lvl="0" indent="0" algn="l" rtl="0">
                        <a:spcBef>
                          <a:spcPts val="0"/>
                        </a:spcBef>
                        <a:spcAft>
                          <a:spcPts val="0"/>
                        </a:spcAft>
                        <a:buNone/>
                      </a:pPr>
                      <a:r>
                        <a:rPr lang="en-GB" sz="1700">
                          <a:latin typeface="Lato"/>
                          <a:ea typeface="Lato"/>
                          <a:cs typeface="Lato"/>
                          <a:sym typeface="Lato"/>
                        </a:rPr>
                        <a:t>Thyroid dyshormonogenesis</a:t>
                      </a:r>
                      <a:endParaRPr sz="1700">
                        <a:latin typeface="Lato"/>
                        <a:ea typeface="Lato"/>
                        <a:cs typeface="Lato"/>
                        <a:sym typeface="Lato"/>
                      </a:endParaRPr>
                    </a:p>
                  </a:txBody>
                  <a:tcPr marL="12700" marR="12700" marT="12700" marB="121900" anchor="b">
                    <a:solidFill>
                      <a:srgbClr val="E7E6E6"/>
                    </a:solidFill>
                  </a:tcPr>
                </a:tc>
                <a:tc>
                  <a:txBody>
                    <a:bodyPr/>
                    <a:lstStyle/>
                    <a:p>
                      <a:pPr marL="72000" marR="0" lvl="0" indent="0" algn="l" rtl="0">
                        <a:lnSpc>
                          <a:spcPct val="115000"/>
                        </a:lnSpc>
                        <a:spcBef>
                          <a:spcPts val="0"/>
                        </a:spcBef>
                        <a:spcAft>
                          <a:spcPts val="0"/>
                        </a:spcAft>
                        <a:buNone/>
                      </a:pPr>
                      <a:r>
                        <a:rPr lang="en-GB" sz="1700">
                          <a:latin typeface="Lato"/>
                          <a:ea typeface="Lato"/>
                          <a:cs typeface="Lato"/>
                          <a:sym typeface="Lato"/>
                        </a:rPr>
                        <a:t>0.0098</a:t>
                      </a:r>
                      <a:endParaRPr sz="1700">
                        <a:latin typeface="Lato"/>
                        <a:ea typeface="Lato"/>
                        <a:cs typeface="Lato"/>
                        <a:sym typeface="Lato"/>
                      </a:endParaRPr>
                    </a:p>
                  </a:txBody>
                  <a:tcPr marL="0" marR="0" marT="0" marB="0" anchor="ctr">
                    <a:solidFill>
                      <a:srgbClr val="E7E6E6"/>
                    </a:solidFill>
                  </a:tcPr>
                </a:tc>
                <a:tc>
                  <a:txBody>
                    <a:bodyPr/>
                    <a:lstStyle/>
                    <a:p>
                      <a:pPr marL="72000" marR="0" lvl="0" indent="0" algn="l" rtl="0">
                        <a:spcBef>
                          <a:spcPts val="0"/>
                        </a:spcBef>
                        <a:spcAft>
                          <a:spcPts val="0"/>
                        </a:spcAft>
                        <a:buNone/>
                      </a:pPr>
                      <a:r>
                        <a:rPr lang="en-GB" sz="1700">
                          <a:latin typeface="Lato"/>
                          <a:ea typeface="Lato"/>
                          <a:cs typeface="Lato"/>
                          <a:sym typeface="Lato"/>
                        </a:rPr>
                        <a:t>0</a:t>
                      </a:r>
                      <a:endParaRPr sz="1700">
                        <a:latin typeface="Lato"/>
                        <a:ea typeface="Lato"/>
                        <a:cs typeface="Lato"/>
                        <a:sym typeface="Lato"/>
                      </a:endParaRPr>
                    </a:p>
                  </a:txBody>
                  <a:tcPr marL="0" marR="0" marT="0" marB="0" anchor="ctr"/>
                </a:tc>
                <a:tc>
                  <a:txBody>
                    <a:bodyPr/>
                    <a:lstStyle/>
                    <a:p>
                      <a:pPr marL="72000" marR="0" lvl="0" indent="0" algn="l" rtl="0">
                        <a:spcBef>
                          <a:spcPts val="0"/>
                        </a:spcBef>
                        <a:spcAft>
                          <a:spcPts val="0"/>
                        </a:spcAft>
                        <a:buNone/>
                      </a:pPr>
                      <a:r>
                        <a:rPr lang="en-GB" sz="1700">
                          <a:latin typeface="Lato"/>
                          <a:ea typeface="Lato"/>
                          <a:cs typeface="Lato"/>
                          <a:sym typeface="Lato"/>
                        </a:rPr>
                        <a:t>AFR</a:t>
                      </a:r>
                      <a:endParaRPr sz="1700">
                        <a:latin typeface="Lato"/>
                        <a:ea typeface="Lato"/>
                        <a:cs typeface="Lato"/>
                        <a:sym typeface="Lato"/>
                      </a:endParaRPr>
                    </a:p>
                  </a:txBody>
                  <a:tcPr marL="0" marR="0" marT="0" marB="0" anchor="ctr"/>
                </a:tc>
                <a:extLst>
                  <a:ext uri="{0D108BD9-81ED-4DB2-BD59-A6C34878D82A}">
                    <a16:rowId xmlns:a16="http://schemas.microsoft.com/office/drawing/2014/main" val="10002"/>
                  </a:ext>
                </a:extLst>
              </a:tr>
              <a:tr h="409344">
                <a:tc>
                  <a:txBody>
                    <a:bodyPr/>
                    <a:lstStyle/>
                    <a:p>
                      <a:pPr marL="0" lvl="0" indent="0" algn="l" rtl="0">
                        <a:spcBef>
                          <a:spcPts val="0"/>
                        </a:spcBef>
                        <a:spcAft>
                          <a:spcPts val="0"/>
                        </a:spcAft>
                        <a:buNone/>
                      </a:pPr>
                      <a:r>
                        <a:rPr lang="en-GB" sz="1700" i="1">
                          <a:solidFill>
                            <a:srgbClr val="FF0000"/>
                          </a:solidFill>
                          <a:latin typeface="Lato"/>
                          <a:ea typeface="Lato"/>
                          <a:cs typeface="Lato"/>
                          <a:sym typeface="Lato"/>
                        </a:rPr>
                        <a:t>CNGB1</a:t>
                      </a:r>
                      <a:endParaRPr sz="1700" i="1">
                        <a:solidFill>
                          <a:srgbClr val="FF0000"/>
                        </a:solidFill>
                        <a:latin typeface="Lato"/>
                        <a:ea typeface="Lato"/>
                        <a:cs typeface="Lato"/>
                        <a:sym typeface="Lato"/>
                      </a:endParaRPr>
                    </a:p>
                  </a:txBody>
                  <a:tcPr marL="12700" marR="12700" marT="12700" marB="121900" anchor="b"/>
                </a:tc>
                <a:tc>
                  <a:txBody>
                    <a:bodyPr/>
                    <a:lstStyle/>
                    <a:p>
                      <a:pPr marL="0" lvl="0" indent="0" algn="l" rtl="0">
                        <a:spcBef>
                          <a:spcPts val="0"/>
                        </a:spcBef>
                        <a:spcAft>
                          <a:spcPts val="0"/>
                        </a:spcAft>
                        <a:buNone/>
                      </a:pPr>
                      <a:r>
                        <a:rPr lang="en-GB" sz="1700">
                          <a:latin typeface="Lato"/>
                          <a:ea typeface="Lato"/>
                          <a:cs typeface="Lato"/>
                          <a:sym typeface="Lato"/>
                        </a:rPr>
                        <a:t>Retinitis pigmentosa</a:t>
                      </a:r>
                      <a:endParaRPr sz="1700">
                        <a:latin typeface="Lato"/>
                        <a:ea typeface="Lato"/>
                        <a:cs typeface="Lato"/>
                        <a:sym typeface="Lato"/>
                      </a:endParaRPr>
                    </a:p>
                  </a:txBody>
                  <a:tcPr marL="12700" marR="12700" marT="12700" marB="121900" anchor="b">
                    <a:solidFill>
                      <a:srgbClr val="E7E6E6"/>
                    </a:solidFill>
                  </a:tcPr>
                </a:tc>
                <a:tc>
                  <a:txBody>
                    <a:bodyPr/>
                    <a:lstStyle/>
                    <a:p>
                      <a:pPr marL="0" lvl="0" indent="0" algn="l" rtl="0">
                        <a:lnSpc>
                          <a:spcPct val="115000"/>
                        </a:lnSpc>
                        <a:spcBef>
                          <a:spcPts val="0"/>
                        </a:spcBef>
                        <a:spcAft>
                          <a:spcPts val="0"/>
                        </a:spcAft>
                        <a:buNone/>
                      </a:pPr>
                      <a:r>
                        <a:rPr lang="en-GB" sz="1700">
                          <a:latin typeface="Lato"/>
                          <a:ea typeface="Lato"/>
                          <a:cs typeface="Lato"/>
                          <a:sym typeface="Lato"/>
                        </a:rPr>
                        <a:t>0.0147</a:t>
                      </a:r>
                      <a:endParaRPr sz="1700">
                        <a:latin typeface="Lato"/>
                        <a:ea typeface="Lato"/>
                        <a:cs typeface="Lato"/>
                        <a:sym typeface="Lato"/>
                      </a:endParaRPr>
                    </a:p>
                  </a:txBody>
                  <a:tcPr marL="12700" marR="12700" marT="12700" marB="121900" anchor="b">
                    <a:solidFill>
                      <a:srgbClr val="E7E6E6"/>
                    </a:solidFill>
                  </a:tcPr>
                </a:tc>
                <a:tc>
                  <a:txBody>
                    <a:bodyPr/>
                    <a:lstStyle/>
                    <a:p>
                      <a:pPr marL="0" lvl="0" indent="0" algn="l" rtl="0">
                        <a:lnSpc>
                          <a:spcPct val="115000"/>
                        </a:lnSpc>
                        <a:spcBef>
                          <a:spcPts val="0"/>
                        </a:spcBef>
                        <a:spcAft>
                          <a:spcPts val="0"/>
                        </a:spcAft>
                        <a:buNone/>
                      </a:pPr>
                      <a:r>
                        <a:rPr lang="en-GB" sz="1700">
                          <a:latin typeface="Lato"/>
                          <a:ea typeface="Lato"/>
                          <a:cs typeface="Lato"/>
                          <a:sym typeface="Lato"/>
                        </a:rPr>
                        <a:t>2.38E-05</a:t>
                      </a:r>
                      <a:endParaRPr sz="1700">
                        <a:latin typeface="Lato"/>
                        <a:ea typeface="Lato"/>
                        <a:cs typeface="Lato"/>
                        <a:sym typeface="Lato"/>
                      </a:endParaRPr>
                    </a:p>
                  </a:txBody>
                  <a:tcPr marL="12700" marR="12700" marT="12700" marB="121900" anchor="b">
                    <a:solidFill>
                      <a:srgbClr val="E7E6E6"/>
                    </a:solidFill>
                  </a:tcPr>
                </a:tc>
                <a:tc>
                  <a:txBody>
                    <a:bodyPr/>
                    <a:lstStyle/>
                    <a:p>
                      <a:pPr marL="72000" marR="0" lvl="0" indent="0" algn="l" rtl="0">
                        <a:spcBef>
                          <a:spcPts val="0"/>
                        </a:spcBef>
                        <a:spcAft>
                          <a:spcPts val="0"/>
                        </a:spcAft>
                        <a:buNone/>
                      </a:pPr>
                      <a:r>
                        <a:rPr lang="en-GB" sz="1700">
                          <a:latin typeface="Lato"/>
                          <a:ea typeface="Lato"/>
                          <a:cs typeface="Lato"/>
                          <a:sym typeface="Lato"/>
                        </a:rPr>
                        <a:t>AFR</a:t>
                      </a:r>
                      <a:endParaRPr sz="1700">
                        <a:latin typeface="Lato"/>
                        <a:ea typeface="Lato"/>
                        <a:cs typeface="Lato"/>
                        <a:sym typeface="Lato"/>
                      </a:endParaRPr>
                    </a:p>
                  </a:txBody>
                  <a:tcPr marL="0" marR="0" marT="0" marB="0" anchor="ctr"/>
                </a:tc>
                <a:extLst>
                  <a:ext uri="{0D108BD9-81ED-4DB2-BD59-A6C34878D82A}">
                    <a16:rowId xmlns:a16="http://schemas.microsoft.com/office/drawing/2014/main" val="10003"/>
                  </a:ext>
                </a:extLst>
              </a:tr>
            </a:tbl>
          </a:graphicData>
        </a:graphic>
      </p:graphicFrame>
      <p:sp>
        <p:nvSpPr>
          <p:cNvPr id="214" name="Google Shape;214;p28"/>
          <p:cNvSpPr txBox="1"/>
          <p:nvPr/>
        </p:nvSpPr>
        <p:spPr>
          <a:xfrm>
            <a:off x="837600" y="1136684"/>
            <a:ext cx="22700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867" kern="0">
                <a:solidFill>
                  <a:srgbClr val="000000"/>
                </a:solidFill>
                <a:latin typeface="Lato"/>
                <a:ea typeface="Lato"/>
                <a:cs typeface="Lato"/>
                <a:sym typeface="Lato"/>
              </a:rPr>
              <a:t>Garifuna</a:t>
            </a:r>
            <a:endParaRPr sz="1867" kern="0">
              <a:solidFill>
                <a:srgbClr val="000000"/>
              </a:solidFill>
              <a:latin typeface="Lato"/>
              <a:ea typeface="Lato"/>
              <a:cs typeface="Lato"/>
              <a:sym typeface="Lato"/>
            </a:endParaRPr>
          </a:p>
        </p:txBody>
      </p:sp>
      <p:sp>
        <p:nvSpPr>
          <p:cNvPr id="215" name="Google Shape;215;p28"/>
          <p:cNvSpPr txBox="1"/>
          <p:nvPr/>
        </p:nvSpPr>
        <p:spPr>
          <a:xfrm>
            <a:off x="9332133" y="2459651"/>
            <a:ext cx="2540000" cy="84108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933" b="1" kern="0">
                <a:solidFill>
                  <a:srgbClr val="666666"/>
                </a:solidFill>
                <a:highlight>
                  <a:srgbClr val="FFFFFF"/>
                </a:highlight>
                <a:latin typeface="Roboto"/>
                <a:ea typeface="Roboto"/>
                <a:cs typeface="Roboto"/>
                <a:sym typeface="Roboto"/>
              </a:rPr>
              <a:t>1 in 20 Garifuna have this variant</a:t>
            </a:r>
            <a:endParaRPr sz="1867" b="1" kern="0">
              <a:solidFill>
                <a:srgbClr val="000000"/>
              </a:solidFill>
              <a:latin typeface="Arial"/>
              <a:cs typeface="Arial"/>
              <a:sym typeface="Arial"/>
            </a:endParaRPr>
          </a:p>
        </p:txBody>
      </p:sp>
      <p:sp>
        <p:nvSpPr>
          <p:cNvPr id="216" name="Google Shape;216;p28"/>
          <p:cNvSpPr/>
          <p:nvPr/>
        </p:nvSpPr>
        <p:spPr>
          <a:xfrm>
            <a:off x="391200" y="2459667"/>
            <a:ext cx="11409600" cy="841600"/>
          </a:xfrm>
          <a:prstGeom prst="rect">
            <a:avLst/>
          </a:prstGeom>
          <a:noFill/>
          <a:ln w="381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Lato"/>
              <a:ea typeface="Lato"/>
              <a:cs typeface="Lato"/>
              <a:sym typeface="Lato"/>
            </a:endParaRPr>
          </a:p>
        </p:txBody>
      </p:sp>
      <p:sp>
        <p:nvSpPr>
          <p:cNvPr id="217" name="Google Shape;217;p28"/>
          <p:cNvSpPr txBox="1"/>
          <p:nvPr/>
        </p:nvSpPr>
        <p:spPr>
          <a:xfrm>
            <a:off x="736000" y="4555568"/>
            <a:ext cx="11064800" cy="98484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400" b="1" kern="0">
                <a:solidFill>
                  <a:srgbClr val="FF0000"/>
                </a:solidFill>
                <a:latin typeface="Roboto"/>
                <a:ea typeface="Roboto"/>
                <a:cs typeface="Roboto"/>
                <a:sym typeface="Roboto"/>
              </a:rPr>
              <a:t>Closing the therapeutic loop</a:t>
            </a:r>
            <a:r>
              <a:rPr lang="en-GB" sz="2400" kern="0">
                <a:solidFill>
                  <a:srgbClr val="000000"/>
                </a:solidFill>
                <a:latin typeface="Roboto"/>
                <a:ea typeface="Roboto"/>
                <a:cs typeface="Roboto"/>
                <a:sym typeface="Roboto"/>
              </a:rPr>
              <a:t> - NYCRD colleagues involved in inherited hypertrophic cardiomyopathy treatment</a:t>
            </a:r>
            <a:endParaRPr sz="2400" kern="0">
              <a:solidFill>
                <a:srgbClr val="000000"/>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9"/>
          <p:cNvSpPr txBox="1">
            <a:spLocks noGrp="1"/>
          </p:cNvSpPr>
          <p:nvPr>
            <p:ph type="ctrTitle"/>
          </p:nvPr>
        </p:nvSpPr>
        <p:spPr>
          <a:xfrm>
            <a:off x="274000" y="0"/>
            <a:ext cx="11644000" cy="778400"/>
          </a:xfrm>
          <a:prstGeom prst="rect">
            <a:avLst/>
          </a:prstGeom>
        </p:spPr>
        <p:txBody>
          <a:bodyPr spcFirstLastPara="1" wrap="square" lIns="121900" tIns="121900" rIns="121900" bIns="121900" anchor="t" anchorCtr="0">
            <a:normAutofit fontScale="90000"/>
          </a:bodyPr>
          <a:lstStyle/>
          <a:p>
            <a:r>
              <a:rPr lang="en-GB" sz="3600">
                <a:latin typeface="Lato"/>
                <a:ea typeface="Lato"/>
                <a:cs typeface="Lato"/>
                <a:sym typeface="Lato"/>
              </a:rPr>
              <a:t>Collaborating with community leaders and researchers</a:t>
            </a:r>
            <a:r>
              <a:rPr lang="en-GB" sz="3600">
                <a:latin typeface="Nunito"/>
                <a:ea typeface="Nunito"/>
                <a:cs typeface="Nunito"/>
                <a:sym typeface="Nunito"/>
              </a:rPr>
              <a:t> </a:t>
            </a:r>
            <a:endParaRPr sz="9066">
              <a:latin typeface="Nunito"/>
              <a:ea typeface="Nunito"/>
              <a:cs typeface="Nunito"/>
              <a:sym typeface="Nunito"/>
            </a:endParaRPr>
          </a:p>
        </p:txBody>
      </p:sp>
      <p:pic>
        <p:nvPicPr>
          <p:cNvPr id="223" name="Google Shape;223;p29"/>
          <p:cNvPicPr preferRelativeResize="0"/>
          <p:nvPr/>
        </p:nvPicPr>
        <p:blipFill>
          <a:blip r:embed="rId3">
            <a:alphaModFix/>
          </a:blip>
          <a:stretch>
            <a:fillRect/>
          </a:stretch>
        </p:blipFill>
        <p:spPr>
          <a:xfrm>
            <a:off x="1208267" y="1248967"/>
            <a:ext cx="4193036" cy="3144768"/>
          </a:xfrm>
          <a:prstGeom prst="rect">
            <a:avLst/>
          </a:prstGeom>
          <a:noFill/>
          <a:ln>
            <a:noFill/>
          </a:ln>
        </p:spPr>
      </p:pic>
      <p:pic>
        <p:nvPicPr>
          <p:cNvPr id="224" name="Google Shape;224;p29"/>
          <p:cNvPicPr preferRelativeResize="0"/>
          <p:nvPr/>
        </p:nvPicPr>
        <p:blipFill rotWithShape="1">
          <a:blip r:embed="rId4">
            <a:alphaModFix/>
          </a:blip>
          <a:srcRect l="22549" t="31269" r="24913" b="10351"/>
          <a:stretch/>
        </p:blipFill>
        <p:spPr>
          <a:xfrm>
            <a:off x="5743100" y="1256000"/>
            <a:ext cx="3773011" cy="3144768"/>
          </a:xfrm>
          <a:prstGeom prst="rect">
            <a:avLst/>
          </a:prstGeom>
          <a:noFill/>
          <a:ln>
            <a:noFill/>
          </a:ln>
        </p:spPr>
      </p:pic>
      <p:pic>
        <p:nvPicPr>
          <p:cNvPr id="225" name="Google Shape;225;p29"/>
          <p:cNvPicPr preferRelativeResize="0"/>
          <p:nvPr/>
        </p:nvPicPr>
        <p:blipFill>
          <a:blip r:embed="rId5">
            <a:alphaModFix/>
          </a:blip>
          <a:stretch>
            <a:fillRect/>
          </a:stretch>
        </p:blipFill>
        <p:spPr>
          <a:xfrm>
            <a:off x="612034" y="4660001"/>
            <a:ext cx="1672633" cy="1672633"/>
          </a:xfrm>
          <a:prstGeom prst="rect">
            <a:avLst/>
          </a:prstGeom>
          <a:noFill/>
          <a:ln>
            <a:noFill/>
          </a:ln>
        </p:spPr>
      </p:pic>
      <p:pic>
        <p:nvPicPr>
          <p:cNvPr id="226" name="Google Shape;226;p29"/>
          <p:cNvPicPr preferRelativeResize="0"/>
          <p:nvPr/>
        </p:nvPicPr>
        <p:blipFill rotWithShape="1">
          <a:blip r:embed="rId6">
            <a:alphaModFix/>
          </a:blip>
          <a:srcRect l="19929" t="5355" r="18197" b="33796"/>
          <a:stretch/>
        </p:blipFill>
        <p:spPr>
          <a:xfrm>
            <a:off x="7992467" y="4674051"/>
            <a:ext cx="1700767" cy="1672663"/>
          </a:xfrm>
          <a:prstGeom prst="rect">
            <a:avLst/>
          </a:prstGeom>
          <a:noFill/>
          <a:ln>
            <a:noFill/>
          </a:ln>
        </p:spPr>
      </p:pic>
      <p:pic>
        <p:nvPicPr>
          <p:cNvPr id="227" name="Google Shape;227;p29"/>
          <p:cNvPicPr preferRelativeResize="0"/>
          <p:nvPr/>
        </p:nvPicPr>
        <p:blipFill>
          <a:blip r:embed="rId7">
            <a:alphaModFix/>
          </a:blip>
          <a:stretch>
            <a:fillRect/>
          </a:stretch>
        </p:blipFill>
        <p:spPr>
          <a:xfrm>
            <a:off x="6189151" y="4674067"/>
            <a:ext cx="1672667" cy="1672667"/>
          </a:xfrm>
          <a:prstGeom prst="rect">
            <a:avLst/>
          </a:prstGeom>
          <a:noFill/>
          <a:ln>
            <a:noFill/>
          </a:ln>
        </p:spPr>
      </p:pic>
      <p:pic>
        <p:nvPicPr>
          <p:cNvPr id="228" name="Google Shape;228;p29"/>
          <p:cNvPicPr preferRelativeResize="0"/>
          <p:nvPr/>
        </p:nvPicPr>
        <p:blipFill rotWithShape="1">
          <a:blip r:embed="rId8">
            <a:alphaModFix/>
          </a:blip>
          <a:srcRect t="5457" b="24219"/>
          <a:stretch/>
        </p:blipFill>
        <p:spPr>
          <a:xfrm>
            <a:off x="4206233" y="4674051"/>
            <a:ext cx="1783899" cy="1672667"/>
          </a:xfrm>
          <a:prstGeom prst="rect">
            <a:avLst/>
          </a:prstGeom>
          <a:noFill/>
          <a:ln>
            <a:noFill/>
          </a:ln>
        </p:spPr>
      </p:pic>
      <p:pic>
        <p:nvPicPr>
          <p:cNvPr id="229" name="Google Shape;229;p29"/>
          <p:cNvPicPr preferRelativeResize="0"/>
          <p:nvPr/>
        </p:nvPicPr>
        <p:blipFill rotWithShape="1">
          <a:blip r:embed="rId9">
            <a:alphaModFix/>
          </a:blip>
          <a:srcRect l="14380" t="6859" r="5907" b="15723"/>
          <a:stretch/>
        </p:blipFill>
        <p:spPr>
          <a:xfrm>
            <a:off x="9857901" y="4674068"/>
            <a:ext cx="1596967" cy="1672665"/>
          </a:xfrm>
          <a:prstGeom prst="rect">
            <a:avLst/>
          </a:prstGeom>
          <a:noFill/>
          <a:ln>
            <a:noFill/>
          </a:ln>
        </p:spPr>
      </p:pic>
      <p:pic>
        <p:nvPicPr>
          <p:cNvPr id="230" name="Google Shape;230;p29"/>
          <p:cNvPicPr preferRelativeResize="0"/>
          <p:nvPr/>
        </p:nvPicPr>
        <p:blipFill rotWithShape="1">
          <a:blip r:embed="rId10">
            <a:alphaModFix/>
          </a:blip>
          <a:srcRect l="55199" t="5923" r="7115" b="23896"/>
          <a:stretch/>
        </p:blipFill>
        <p:spPr>
          <a:xfrm>
            <a:off x="2410233" y="4674068"/>
            <a:ext cx="1596955" cy="1672633"/>
          </a:xfrm>
          <a:prstGeom prst="rect">
            <a:avLst/>
          </a:prstGeom>
          <a:noFill/>
          <a:ln>
            <a:noFill/>
          </a:ln>
        </p:spPr>
      </p:pic>
      <p:pic>
        <p:nvPicPr>
          <p:cNvPr id="231" name="Google Shape;231;p29"/>
          <p:cNvPicPr preferRelativeResize="0"/>
          <p:nvPr/>
        </p:nvPicPr>
        <p:blipFill>
          <a:blip r:embed="rId11">
            <a:alphaModFix/>
          </a:blip>
          <a:stretch>
            <a:fillRect/>
          </a:stretch>
        </p:blipFill>
        <p:spPr>
          <a:xfrm>
            <a:off x="9857901" y="2964430"/>
            <a:ext cx="1596967" cy="1596943"/>
          </a:xfrm>
          <a:prstGeom prst="rect">
            <a:avLst/>
          </a:prstGeom>
          <a:noFill/>
          <a:ln>
            <a:noFill/>
          </a:ln>
        </p:spPr>
      </p:pic>
      <p:pic>
        <p:nvPicPr>
          <p:cNvPr id="232" name="Google Shape;232;p29"/>
          <p:cNvPicPr preferRelativeResize="0"/>
          <p:nvPr/>
        </p:nvPicPr>
        <p:blipFill rotWithShape="1">
          <a:blip r:embed="rId12">
            <a:alphaModFix/>
          </a:blip>
          <a:srcRect t="6245" b="15200"/>
          <a:stretch/>
        </p:blipFill>
        <p:spPr>
          <a:xfrm>
            <a:off x="9857900" y="1179067"/>
            <a:ext cx="1596965" cy="167266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0"/>
          <p:cNvSpPr txBox="1">
            <a:spLocks noGrp="1"/>
          </p:cNvSpPr>
          <p:nvPr>
            <p:ph type="ctrTitle"/>
          </p:nvPr>
        </p:nvSpPr>
        <p:spPr>
          <a:xfrm>
            <a:off x="317400" y="0"/>
            <a:ext cx="11557200" cy="778400"/>
          </a:xfrm>
          <a:prstGeom prst="rect">
            <a:avLst/>
          </a:prstGeom>
        </p:spPr>
        <p:txBody>
          <a:bodyPr spcFirstLastPara="1" wrap="square" lIns="121900" tIns="121900" rIns="121900" bIns="121900" anchor="t" anchorCtr="0">
            <a:normAutofit/>
          </a:bodyPr>
          <a:lstStyle/>
          <a:p>
            <a:pPr>
              <a:buSzPts val="990"/>
            </a:pPr>
            <a:r>
              <a:rPr lang="en-GB" sz="3107">
                <a:latin typeface="Lato"/>
                <a:ea typeface="Lato"/>
                <a:cs typeface="Lato"/>
                <a:sym typeface="Lato"/>
              </a:rPr>
              <a:t>58 populations identified, who vary across the USA</a:t>
            </a:r>
            <a:endParaRPr sz="8026">
              <a:latin typeface="Lato"/>
              <a:ea typeface="Lato"/>
              <a:cs typeface="Lato"/>
              <a:sym typeface="Lato"/>
            </a:endParaRPr>
          </a:p>
        </p:txBody>
      </p:sp>
      <p:pic>
        <p:nvPicPr>
          <p:cNvPr id="238" name="Google Shape;238;p30"/>
          <p:cNvPicPr preferRelativeResize="0"/>
          <p:nvPr/>
        </p:nvPicPr>
        <p:blipFill>
          <a:blip r:embed="rId3">
            <a:alphaModFix/>
          </a:blip>
          <a:stretch>
            <a:fillRect/>
          </a:stretch>
        </p:blipFill>
        <p:spPr>
          <a:xfrm>
            <a:off x="645167" y="1167034"/>
            <a:ext cx="10644267" cy="532213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972600" y="1763267"/>
            <a:ext cx="10250800" cy="2219600"/>
          </a:xfrm>
          <a:prstGeom prst="rect">
            <a:avLst/>
          </a:prstGeom>
        </p:spPr>
        <p:txBody>
          <a:bodyPr spcFirstLastPara="1" wrap="square" lIns="121900" tIns="121900" rIns="121900" bIns="121900" anchor="t" anchorCtr="0">
            <a:normAutofit fontScale="90000"/>
          </a:bodyPr>
          <a:lstStyle/>
          <a:p>
            <a:r>
              <a:rPr lang="en-GB">
                <a:latin typeface="Lato"/>
                <a:ea typeface="Lato"/>
                <a:cs typeface="Lato"/>
                <a:sym typeface="Lato"/>
              </a:rPr>
              <a:t>Biobanks in Rare Disease Research: Insights from </a:t>
            </a:r>
            <a:r>
              <a:rPr lang="en-GB" i="1">
                <a:latin typeface="Lato"/>
                <a:ea typeface="Lato"/>
                <a:cs typeface="Lato"/>
                <a:sym typeface="Lato"/>
              </a:rPr>
              <a:t>All of Us</a:t>
            </a:r>
            <a:endParaRPr i="1">
              <a:latin typeface="Lato"/>
              <a:ea typeface="Lato"/>
              <a:cs typeface="Lato"/>
              <a:sym typeface="Lato"/>
            </a:endParaRPr>
          </a:p>
        </p:txBody>
      </p:sp>
      <p:sp>
        <p:nvSpPr>
          <p:cNvPr id="87" name="Google Shape;87;p13"/>
          <p:cNvSpPr txBox="1">
            <a:spLocks noGrp="1"/>
          </p:cNvSpPr>
          <p:nvPr>
            <p:ph type="subTitle" idx="1"/>
          </p:nvPr>
        </p:nvSpPr>
        <p:spPr>
          <a:xfrm>
            <a:off x="415600" y="3778833"/>
            <a:ext cx="11360800" cy="2736800"/>
          </a:xfrm>
          <a:prstGeom prst="rect">
            <a:avLst/>
          </a:prstGeom>
        </p:spPr>
        <p:txBody>
          <a:bodyPr spcFirstLastPara="1" wrap="square" lIns="121900" tIns="121900" rIns="121900" bIns="121900" anchor="t" anchorCtr="0">
            <a:normAutofit/>
          </a:bodyPr>
          <a:lstStyle/>
          <a:p>
            <a:pPr marL="0" indent="0">
              <a:lnSpc>
                <a:spcPct val="115000"/>
              </a:lnSpc>
            </a:pPr>
            <a:r>
              <a:rPr lang="en-GB">
                <a:latin typeface="Lato"/>
                <a:ea typeface="Lato"/>
                <a:cs typeface="Lato"/>
                <a:sym typeface="Lato"/>
              </a:rPr>
              <a:t>Srilakshmi Raj, Ph.D.</a:t>
            </a:r>
            <a:endParaRPr>
              <a:latin typeface="Lato"/>
              <a:ea typeface="Lato"/>
              <a:cs typeface="Lato"/>
              <a:sym typeface="Lato"/>
            </a:endParaRPr>
          </a:p>
          <a:p>
            <a:pPr marL="0" indent="0">
              <a:lnSpc>
                <a:spcPct val="115000"/>
              </a:lnSpc>
            </a:pPr>
            <a:r>
              <a:rPr lang="en-GB">
                <a:latin typeface="Lato"/>
                <a:ea typeface="Lato"/>
                <a:cs typeface="Lato"/>
                <a:sym typeface="Lato"/>
              </a:rPr>
              <a:t>Albert Einstein College of Medicine</a:t>
            </a:r>
            <a:endParaRPr>
              <a:latin typeface="Lato"/>
              <a:ea typeface="Lato"/>
              <a:cs typeface="Lato"/>
              <a:sym typeface="Lato"/>
            </a:endParaRPr>
          </a:p>
          <a:p>
            <a:pPr marL="0" indent="0">
              <a:lnSpc>
                <a:spcPct val="115000"/>
              </a:lnSpc>
            </a:pPr>
            <a:r>
              <a:rPr lang="en-GB">
                <a:latin typeface="Lato"/>
                <a:ea typeface="Lato"/>
                <a:cs typeface="Lato"/>
                <a:sym typeface="Lato"/>
              </a:rPr>
              <a:t>15-April-2026</a:t>
            </a:r>
            <a:endParaRPr>
              <a:latin typeface="Lato"/>
              <a:ea typeface="Lato"/>
              <a:cs typeface="Lato"/>
              <a:sym typeface="Lato"/>
            </a:endParaRPr>
          </a:p>
          <a:p>
            <a:pPr marL="0" indent="0"/>
            <a:endParaRPr>
              <a:latin typeface="Quicksand"/>
              <a:ea typeface="Quicksand"/>
              <a:cs typeface="Quicksand"/>
              <a:sym typeface="Quicksand"/>
            </a:endParaRPr>
          </a:p>
        </p:txBody>
      </p:sp>
      <p:pic>
        <p:nvPicPr>
          <p:cNvPr id="88" name="Google Shape;88;p13"/>
          <p:cNvPicPr preferRelativeResize="0"/>
          <p:nvPr/>
        </p:nvPicPr>
        <p:blipFill>
          <a:blip r:embed="rId3">
            <a:alphaModFix/>
          </a:blip>
          <a:stretch>
            <a:fillRect/>
          </a:stretch>
        </p:blipFill>
        <p:spPr>
          <a:xfrm>
            <a:off x="9462701" y="5449033"/>
            <a:ext cx="2406601" cy="1300867"/>
          </a:xfrm>
          <a:prstGeom prst="rect">
            <a:avLst/>
          </a:prstGeom>
          <a:noFill/>
          <a:ln>
            <a:noFill/>
          </a:ln>
        </p:spPr>
      </p:pic>
      <p:pic>
        <p:nvPicPr>
          <p:cNvPr id="1026" name="Picture 2">
            <a:extLst>
              <a:ext uri="{FF2B5EF4-FFF2-40B4-BE49-F238E27FC236}">
                <a16:creationId xmlns:a16="http://schemas.microsoft.com/office/drawing/2014/main" id="{B2C02D90-B3B5-6DEC-DF7D-62D6652D27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4648" y="5449033"/>
            <a:ext cx="1300867" cy="13008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E0C8F66-728F-435D-2A4B-152B6319E8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4960" y="5449035"/>
            <a:ext cx="1431355" cy="1300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1"/>
          <p:cNvSpPr txBox="1">
            <a:spLocks noGrp="1"/>
          </p:cNvSpPr>
          <p:nvPr>
            <p:ph type="ctrTitle"/>
          </p:nvPr>
        </p:nvSpPr>
        <p:spPr>
          <a:xfrm>
            <a:off x="317400" y="0"/>
            <a:ext cx="11557200" cy="778400"/>
          </a:xfrm>
          <a:prstGeom prst="rect">
            <a:avLst/>
          </a:prstGeom>
        </p:spPr>
        <p:txBody>
          <a:bodyPr spcFirstLastPara="1" wrap="square" lIns="121900" tIns="121900" rIns="121900" bIns="121900" anchor="t" anchorCtr="0">
            <a:normAutofit fontScale="90000"/>
          </a:bodyPr>
          <a:lstStyle/>
          <a:p>
            <a:r>
              <a:rPr lang="en-GB" sz="3600">
                <a:latin typeface="Lato"/>
                <a:ea typeface="Lato"/>
                <a:cs typeface="Lato"/>
                <a:sym typeface="Lato"/>
              </a:rPr>
              <a:t>Summary</a:t>
            </a:r>
            <a:endParaRPr sz="9066">
              <a:latin typeface="Lato"/>
              <a:ea typeface="Lato"/>
              <a:cs typeface="Lato"/>
              <a:sym typeface="Lato"/>
            </a:endParaRPr>
          </a:p>
        </p:txBody>
      </p:sp>
      <p:sp>
        <p:nvSpPr>
          <p:cNvPr id="244" name="Google Shape;244;p31"/>
          <p:cNvSpPr txBox="1"/>
          <p:nvPr/>
        </p:nvSpPr>
        <p:spPr>
          <a:xfrm>
            <a:off x="603833" y="1176301"/>
            <a:ext cx="10794000" cy="2708778"/>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2667" kern="0" dirty="0">
              <a:solidFill>
                <a:srgbClr val="000000"/>
              </a:solidFill>
              <a:latin typeface="Nunito"/>
              <a:ea typeface="Nunito"/>
              <a:cs typeface="Nunito"/>
              <a:sym typeface="Nunito"/>
            </a:endParaRPr>
          </a:p>
          <a:p>
            <a:pPr defTabSz="1219170">
              <a:buClr>
                <a:srgbClr val="000000"/>
              </a:buClr>
            </a:pPr>
            <a:r>
              <a:rPr lang="en-GB" sz="2667" kern="0" dirty="0">
                <a:solidFill>
                  <a:srgbClr val="000000"/>
                </a:solidFill>
                <a:latin typeface="Nunito"/>
                <a:ea typeface="Nunito"/>
                <a:cs typeface="Nunito"/>
                <a:sym typeface="Nunito"/>
              </a:rPr>
              <a:t>Population-wide rare disease diagnostics: Biobanks allow expansion from family-based to population-based rare disease study</a:t>
            </a:r>
            <a:endParaRPr sz="2667" kern="0" dirty="0">
              <a:solidFill>
                <a:srgbClr val="000000"/>
              </a:solidFill>
              <a:latin typeface="Nunito"/>
              <a:ea typeface="Nunito"/>
              <a:cs typeface="Nunito"/>
              <a:sym typeface="Nunito"/>
            </a:endParaRPr>
          </a:p>
          <a:p>
            <a:pPr defTabSz="1219170">
              <a:buClr>
                <a:srgbClr val="000000"/>
              </a:buClr>
            </a:pPr>
            <a:endParaRPr sz="2667" kern="0" dirty="0">
              <a:solidFill>
                <a:srgbClr val="000000"/>
              </a:solidFill>
              <a:latin typeface="Nunito"/>
              <a:ea typeface="Nunito"/>
              <a:cs typeface="Nunito"/>
              <a:sym typeface="Nunito"/>
            </a:endParaRPr>
          </a:p>
          <a:p>
            <a:pPr defTabSz="1219170">
              <a:buClr>
                <a:srgbClr val="000000"/>
              </a:buClr>
            </a:pPr>
            <a:r>
              <a:rPr lang="en-GB" sz="2667" kern="0" dirty="0">
                <a:solidFill>
                  <a:srgbClr val="000000"/>
                </a:solidFill>
                <a:latin typeface="Nunito"/>
                <a:ea typeface="Nunito"/>
                <a:cs typeface="Nunito"/>
                <a:sym typeface="Nunito"/>
              </a:rPr>
              <a:t>Community partnership is more important than ever to make genetic medicine accessible and reduce medical mistrust</a:t>
            </a:r>
            <a:endParaRPr sz="2667" kern="0" dirty="0">
              <a:solidFill>
                <a:srgbClr val="000000"/>
              </a:solidFill>
              <a:latin typeface="Nunito"/>
              <a:ea typeface="Nunito"/>
              <a:cs typeface="Nunito"/>
              <a:sym typeface="Nuni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2"/>
          <p:cNvSpPr txBox="1">
            <a:spLocks noGrp="1"/>
          </p:cNvSpPr>
          <p:nvPr>
            <p:ph type="ctrTitle"/>
          </p:nvPr>
        </p:nvSpPr>
        <p:spPr>
          <a:xfrm>
            <a:off x="317400" y="0"/>
            <a:ext cx="11557200" cy="778400"/>
          </a:xfrm>
          <a:prstGeom prst="rect">
            <a:avLst/>
          </a:prstGeom>
        </p:spPr>
        <p:txBody>
          <a:bodyPr spcFirstLastPara="1" wrap="square" lIns="121900" tIns="121900" rIns="121900" bIns="121900" anchor="t" anchorCtr="0">
            <a:normAutofit/>
          </a:bodyPr>
          <a:lstStyle/>
          <a:p>
            <a:pPr>
              <a:buSzPts val="990"/>
            </a:pPr>
            <a:r>
              <a:rPr lang="en-GB" sz="3107">
                <a:latin typeface="Lato"/>
                <a:ea typeface="Lato"/>
                <a:cs typeface="Lato"/>
                <a:sym typeface="Lato"/>
              </a:rPr>
              <a:t>Einstein’s All of Us analysis team</a:t>
            </a:r>
            <a:endParaRPr sz="8026">
              <a:latin typeface="Lato"/>
              <a:ea typeface="Lato"/>
              <a:cs typeface="Lato"/>
              <a:sym typeface="Lato"/>
            </a:endParaRPr>
          </a:p>
        </p:txBody>
      </p:sp>
      <p:pic>
        <p:nvPicPr>
          <p:cNvPr id="250" name="Google Shape;250;p32"/>
          <p:cNvPicPr preferRelativeResize="0"/>
          <p:nvPr/>
        </p:nvPicPr>
        <p:blipFill rotWithShape="1">
          <a:blip r:embed="rId3">
            <a:alphaModFix/>
          </a:blip>
          <a:srcRect t="41359"/>
          <a:stretch/>
        </p:blipFill>
        <p:spPr>
          <a:xfrm>
            <a:off x="656500" y="1197633"/>
            <a:ext cx="6788235" cy="5307667"/>
          </a:xfrm>
          <a:prstGeom prst="rect">
            <a:avLst/>
          </a:prstGeom>
          <a:noFill/>
          <a:ln>
            <a:noFill/>
          </a:ln>
        </p:spPr>
      </p:pic>
      <p:sp>
        <p:nvSpPr>
          <p:cNvPr id="251" name="Google Shape;251;p32"/>
          <p:cNvSpPr txBox="1"/>
          <p:nvPr/>
        </p:nvSpPr>
        <p:spPr>
          <a:xfrm>
            <a:off x="7699067" y="1331334"/>
            <a:ext cx="3883600" cy="219511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533" kern="0">
                <a:solidFill>
                  <a:srgbClr val="000000"/>
                </a:solidFill>
                <a:latin typeface="Lato"/>
                <a:ea typeface="Lato"/>
                <a:cs typeface="Lato"/>
                <a:sym typeface="Lato"/>
              </a:rPr>
              <a:t>MD-PhD students,</a:t>
            </a:r>
            <a:endParaRPr sz="2533" kern="0">
              <a:solidFill>
                <a:srgbClr val="000000"/>
              </a:solidFill>
              <a:latin typeface="Lato"/>
              <a:ea typeface="Lato"/>
              <a:cs typeface="Lato"/>
              <a:sym typeface="Lato"/>
            </a:endParaRPr>
          </a:p>
          <a:p>
            <a:pPr defTabSz="1219170">
              <a:buClr>
                <a:srgbClr val="000000"/>
              </a:buClr>
            </a:pPr>
            <a:r>
              <a:rPr lang="en-GB" sz="2533" kern="0">
                <a:solidFill>
                  <a:srgbClr val="1A9988"/>
                </a:solidFill>
                <a:latin typeface="Lato"/>
                <a:ea typeface="Lato"/>
                <a:cs typeface="Lato"/>
                <a:sym typeface="Lato"/>
              </a:rPr>
              <a:t>PhD students, </a:t>
            </a:r>
            <a:endParaRPr sz="2533" kern="0">
              <a:solidFill>
                <a:srgbClr val="1A9988"/>
              </a:solidFill>
              <a:latin typeface="Lato"/>
              <a:ea typeface="Lato"/>
              <a:cs typeface="Lato"/>
              <a:sym typeface="Lato"/>
            </a:endParaRPr>
          </a:p>
          <a:p>
            <a:pPr defTabSz="1219170">
              <a:buClr>
                <a:srgbClr val="000000"/>
              </a:buClr>
            </a:pPr>
            <a:r>
              <a:rPr lang="en-GB" sz="2533" kern="0">
                <a:solidFill>
                  <a:srgbClr val="1A9988"/>
                </a:solidFill>
                <a:latin typeface="Lato"/>
                <a:ea typeface="Lato"/>
                <a:cs typeface="Lato"/>
                <a:sym typeface="Lato"/>
              </a:rPr>
              <a:t>Bioinformaticians,</a:t>
            </a:r>
            <a:endParaRPr sz="2533" kern="0">
              <a:solidFill>
                <a:srgbClr val="1A9988"/>
              </a:solidFill>
              <a:latin typeface="Lato"/>
              <a:ea typeface="Lato"/>
              <a:cs typeface="Lato"/>
              <a:sym typeface="Lato"/>
            </a:endParaRPr>
          </a:p>
          <a:p>
            <a:pPr defTabSz="1219170">
              <a:buClr>
                <a:srgbClr val="000000"/>
              </a:buClr>
            </a:pPr>
            <a:r>
              <a:rPr lang="en-GB" sz="2533" kern="0">
                <a:solidFill>
                  <a:srgbClr val="1A9988"/>
                </a:solidFill>
                <a:latin typeface="Lato"/>
                <a:ea typeface="Lato"/>
                <a:cs typeface="Lato"/>
                <a:sym typeface="Lato"/>
              </a:rPr>
              <a:t>Postdocs,</a:t>
            </a:r>
            <a:endParaRPr sz="2533" kern="0">
              <a:solidFill>
                <a:srgbClr val="1A9988"/>
              </a:solidFill>
              <a:latin typeface="Lato"/>
              <a:ea typeface="Lato"/>
              <a:cs typeface="Lato"/>
              <a:sym typeface="Lato"/>
            </a:endParaRPr>
          </a:p>
          <a:p>
            <a:pPr defTabSz="1219170">
              <a:buClr>
                <a:srgbClr val="000000"/>
              </a:buClr>
            </a:pPr>
            <a:r>
              <a:rPr lang="en-GB" sz="2533" kern="0">
                <a:solidFill>
                  <a:srgbClr val="000000"/>
                </a:solidFill>
                <a:latin typeface="Lato"/>
                <a:ea typeface="Lato"/>
                <a:cs typeface="Lato"/>
                <a:sym typeface="Lato"/>
              </a:rPr>
              <a:t>Medical students</a:t>
            </a:r>
            <a:endParaRPr sz="2533" kern="0">
              <a:solidFill>
                <a:srgbClr val="000000"/>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3"/>
          <p:cNvPicPr preferRelativeResize="0"/>
          <p:nvPr/>
        </p:nvPicPr>
        <p:blipFill>
          <a:blip r:embed="rId3">
            <a:alphaModFix/>
          </a:blip>
          <a:stretch>
            <a:fillRect/>
          </a:stretch>
        </p:blipFill>
        <p:spPr>
          <a:xfrm>
            <a:off x="174800" y="693180"/>
            <a:ext cx="2406601" cy="1300867"/>
          </a:xfrm>
          <a:prstGeom prst="rect">
            <a:avLst/>
          </a:prstGeom>
          <a:noFill/>
          <a:ln>
            <a:noFill/>
          </a:ln>
        </p:spPr>
      </p:pic>
      <p:sp>
        <p:nvSpPr>
          <p:cNvPr id="257" name="Google Shape;257;p33"/>
          <p:cNvSpPr txBox="1">
            <a:spLocks noGrp="1"/>
          </p:cNvSpPr>
          <p:nvPr>
            <p:ph type="title"/>
          </p:nvPr>
        </p:nvSpPr>
        <p:spPr>
          <a:xfrm>
            <a:off x="3089400" y="-65867"/>
            <a:ext cx="5605600" cy="1143200"/>
          </a:xfrm>
          <a:prstGeom prst="rect">
            <a:avLst/>
          </a:prstGeom>
        </p:spPr>
        <p:txBody>
          <a:bodyPr spcFirstLastPara="1" wrap="square" lIns="121900" tIns="121900" rIns="121900" bIns="121900" anchor="t" anchorCtr="0">
            <a:normAutofit/>
          </a:bodyPr>
          <a:lstStyle/>
          <a:p>
            <a:r>
              <a:rPr lang="en-GB">
                <a:latin typeface="Lato"/>
                <a:ea typeface="Lato"/>
                <a:cs typeface="Lato"/>
                <a:sym typeface="Lato"/>
              </a:rPr>
              <a:t>Acknowledgements</a:t>
            </a:r>
            <a:endParaRPr>
              <a:latin typeface="Lato"/>
              <a:ea typeface="Lato"/>
              <a:cs typeface="Lato"/>
              <a:sym typeface="Lato"/>
            </a:endParaRPr>
          </a:p>
        </p:txBody>
      </p:sp>
      <p:sp>
        <p:nvSpPr>
          <p:cNvPr id="258" name="Google Shape;258;p33"/>
          <p:cNvSpPr txBox="1"/>
          <p:nvPr/>
        </p:nvSpPr>
        <p:spPr>
          <a:xfrm>
            <a:off x="225300" y="1683500"/>
            <a:ext cx="3748800" cy="455601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867" b="1" kern="0" dirty="0">
                <a:solidFill>
                  <a:srgbClr val="000000"/>
                </a:solidFill>
                <a:latin typeface="Arial"/>
                <a:cs typeface="Arial"/>
                <a:sym typeface="Arial"/>
              </a:rPr>
              <a:t>Dr. Mariko Isshiki (Segawa)</a:t>
            </a:r>
            <a:endParaRPr sz="1867" b="1" kern="0" dirty="0">
              <a:solidFill>
                <a:srgbClr val="000000"/>
              </a:solidFill>
              <a:latin typeface="Arial"/>
              <a:cs typeface="Arial"/>
              <a:sym typeface="Arial"/>
            </a:endParaRPr>
          </a:p>
          <a:p>
            <a:pPr defTabSz="1219170">
              <a:buClr>
                <a:srgbClr val="000000"/>
              </a:buClr>
            </a:pPr>
            <a:r>
              <a:rPr lang="en-GB" sz="1867" kern="0" dirty="0">
                <a:solidFill>
                  <a:srgbClr val="000000"/>
                </a:solidFill>
                <a:latin typeface="Arial"/>
                <a:cs typeface="Arial"/>
                <a:sym typeface="Arial"/>
              </a:rPr>
              <a:t>David Yang</a:t>
            </a:r>
            <a:endParaRPr sz="1867" kern="0" dirty="0">
              <a:solidFill>
                <a:srgbClr val="000000"/>
              </a:solidFill>
              <a:latin typeface="Arial"/>
              <a:cs typeface="Arial"/>
              <a:sym typeface="Arial"/>
            </a:endParaRPr>
          </a:p>
          <a:p>
            <a:pPr defTabSz="1219170">
              <a:buClr>
                <a:srgbClr val="000000"/>
              </a:buClr>
            </a:pPr>
            <a:r>
              <a:rPr lang="en-GB" sz="1867" kern="0" dirty="0">
                <a:solidFill>
                  <a:srgbClr val="000000"/>
                </a:solidFill>
                <a:latin typeface="Arial"/>
                <a:cs typeface="Arial"/>
                <a:sym typeface="Arial"/>
              </a:rPr>
              <a:t>Anthony Griffen</a:t>
            </a:r>
            <a:endParaRPr sz="1867" kern="0" dirty="0">
              <a:solidFill>
                <a:srgbClr val="000000"/>
              </a:solidFill>
              <a:latin typeface="Arial"/>
              <a:cs typeface="Arial"/>
              <a:sym typeface="Arial"/>
            </a:endParaRPr>
          </a:p>
          <a:p>
            <a:pPr defTabSz="1219170">
              <a:buClr>
                <a:srgbClr val="000000"/>
              </a:buClr>
            </a:pPr>
            <a:r>
              <a:rPr lang="en-GB" sz="1867" b="1" kern="0" dirty="0">
                <a:solidFill>
                  <a:srgbClr val="000000"/>
                </a:solidFill>
                <a:latin typeface="Arial"/>
                <a:cs typeface="Arial"/>
                <a:sym typeface="Arial"/>
              </a:rPr>
              <a:t>Dr. John </a:t>
            </a:r>
            <a:r>
              <a:rPr lang="en-GB" sz="1867" b="1" kern="0" dirty="0" err="1">
                <a:solidFill>
                  <a:srgbClr val="000000"/>
                </a:solidFill>
                <a:latin typeface="Arial"/>
                <a:cs typeface="Arial"/>
                <a:sym typeface="Arial"/>
              </a:rPr>
              <a:t>Greally</a:t>
            </a:r>
            <a:endParaRPr sz="1867" b="1" kern="0" dirty="0">
              <a:solidFill>
                <a:srgbClr val="000000"/>
              </a:solidFill>
              <a:latin typeface="Arial"/>
              <a:cs typeface="Arial"/>
              <a:sym typeface="Arial"/>
            </a:endParaRPr>
          </a:p>
          <a:p>
            <a:pPr defTabSz="1219170">
              <a:buClr>
                <a:srgbClr val="000000"/>
              </a:buClr>
            </a:pPr>
            <a:r>
              <a:rPr lang="en-GB" sz="1867" kern="0" dirty="0" err="1">
                <a:solidFill>
                  <a:srgbClr val="000000"/>
                </a:solidFill>
                <a:latin typeface="Arial"/>
                <a:cs typeface="Arial"/>
                <a:sym typeface="Arial"/>
              </a:rPr>
              <a:t>Greally</a:t>
            </a:r>
            <a:r>
              <a:rPr lang="en-GB" sz="1867" kern="0" dirty="0">
                <a:solidFill>
                  <a:srgbClr val="000000"/>
                </a:solidFill>
                <a:latin typeface="Arial"/>
                <a:cs typeface="Arial"/>
                <a:sym typeface="Arial"/>
              </a:rPr>
              <a:t> lab</a:t>
            </a:r>
            <a:endParaRPr sz="1867" kern="0" dirty="0">
              <a:solidFill>
                <a:srgbClr val="000000"/>
              </a:solidFill>
              <a:latin typeface="Arial"/>
              <a:cs typeface="Arial"/>
              <a:sym typeface="Arial"/>
            </a:endParaRPr>
          </a:p>
          <a:p>
            <a:pPr defTabSz="1219170">
              <a:buClr>
                <a:srgbClr val="000000"/>
              </a:buClr>
            </a:pPr>
            <a:r>
              <a:rPr lang="en-GB" sz="1867" kern="0" dirty="0">
                <a:solidFill>
                  <a:srgbClr val="000000"/>
                </a:solidFill>
                <a:latin typeface="Arial"/>
                <a:cs typeface="Arial"/>
                <a:sym typeface="Arial"/>
              </a:rPr>
              <a:t>Dr. Masako Suzuki</a:t>
            </a:r>
            <a:endParaRPr sz="1867" kern="0" dirty="0">
              <a:solidFill>
                <a:srgbClr val="000000"/>
              </a:solidFill>
              <a:latin typeface="Arial"/>
              <a:cs typeface="Arial"/>
              <a:sym typeface="Arial"/>
            </a:endParaRPr>
          </a:p>
          <a:p>
            <a:pPr defTabSz="1219170">
              <a:buClr>
                <a:srgbClr val="000000"/>
              </a:buClr>
            </a:pPr>
            <a:r>
              <a:rPr lang="en-GB" sz="1867" kern="0" dirty="0">
                <a:solidFill>
                  <a:srgbClr val="000000"/>
                </a:solidFill>
                <a:latin typeface="Arial"/>
                <a:cs typeface="Arial"/>
                <a:sym typeface="Arial"/>
              </a:rPr>
              <a:t>Suzuki lab</a:t>
            </a:r>
            <a:endParaRPr sz="1867" kern="0" dirty="0">
              <a:solidFill>
                <a:srgbClr val="000000"/>
              </a:solidFill>
              <a:latin typeface="Arial"/>
              <a:cs typeface="Arial"/>
              <a:sym typeface="Arial"/>
            </a:endParaRPr>
          </a:p>
          <a:p>
            <a:pPr defTabSz="1219170">
              <a:buClr>
                <a:srgbClr val="000000"/>
              </a:buClr>
            </a:pPr>
            <a:r>
              <a:rPr lang="en-GB" sz="1867" kern="0" dirty="0">
                <a:solidFill>
                  <a:srgbClr val="000000"/>
                </a:solidFill>
                <a:latin typeface="Arial"/>
                <a:cs typeface="Arial"/>
                <a:sym typeface="Arial"/>
              </a:rPr>
              <a:t>Paul Meissner</a:t>
            </a:r>
            <a:endParaRPr sz="1867" kern="0" dirty="0">
              <a:solidFill>
                <a:srgbClr val="000000"/>
              </a:solidFill>
              <a:latin typeface="Arial"/>
              <a:cs typeface="Arial"/>
              <a:sym typeface="Arial"/>
            </a:endParaRPr>
          </a:p>
          <a:p>
            <a:pPr defTabSz="1219170">
              <a:buClr>
                <a:srgbClr val="000000"/>
              </a:buClr>
            </a:pPr>
            <a:r>
              <a:rPr lang="en-GB" sz="1867" kern="0" dirty="0">
                <a:solidFill>
                  <a:srgbClr val="000000"/>
                </a:solidFill>
                <a:latin typeface="Arial"/>
                <a:cs typeface="Arial"/>
                <a:sym typeface="Arial"/>
              </a:rPr>
              <a:t>Paulette Spencer</a:t>
            </a:r>
            <a:endParaRPr sz="1867" kern="0" dirty="0">
              <a:solidFill>
                <a:srgbClr val="000000"/>
              </a:solidFill>
              <a:latin typeface="Arial"/>
              <a:cs typeface="Arial"/>
              <a:sym typeface="Arial"/>
            </a:endParaRPr>
          </a:p>
          <a:p>
            <a:pPr defTabSz="1219170">
              <a:buClr>
                <a:srgbClr val="000000"/>
              </a:buClr>
            </a:pPr>
            <a:r>
              <a:rPr lang="en-GB" sz="1867" kern="0" dirty="0">
                <a:solidFill>
                  <a:srgbClr val="000000"/>
                </a:solidFill>
                <a:latin typeface="Arial"/>
                <a:cs typeface="Arial"/>
                <a:sym typeface="Arial"/>
              </a:rPr>
              <a:t>Carmen Isasi</a:t>
            </a:r>
            <a:endParaRPr sz="1867" kern="0" dirty="0">
              <a:solidFill>
                <a:srgbClr val="000000"/>
              </a:solidFill>
              <a:latin typeface="Arial"/>
              <a:cs typeface="Arial"/>
              <a:sym typeface="Arial"/>
            </a:endParaRPr>
          </a:p>
          <a:p>
            <a:pPr defTabSz="1219170">
              <a:buClr>
                <a:srgbClr val="000000"/>
              </a:buClr>
            </a:pPr>
            <a:r>
              <a:rPr lang="en-GB" sz="1867" kern="0" dirty="0">
                <a:solidFill>
                  <a:srgbClr val="000000"/>
                </a:solidFill>
                <a:latin typeface="Arial"/>
                <a:cs typeface="Arial"/>
                <a:sym typeface="Arial"/>
              </a:rPr>
              <a:t>Susan Klugman</a:t>
            </a:r>
            <a:endParaRPr sz="1867" kern="0" dirty="0">
              <a:solidFill>
                <a:srgbClr val="000000"/>
              </a:solidFill>
              <a:latin typeface="Arial"/>
              <a:cs typeface="Arial"/>
              <a:sym typeface="Arial"/>
            </a:endParaRPr>
          </a:p>
          <a:p>
            <a:pPr defTabSz="1219170">
              <a:buClr>
                <a:srgbClr val="000000"/>
              </a:buClr>
            </a:pPr>
            <a:r>
              <a:rPr lang="en-GB" sz="1867" kern="0" dirty="0">
                <a:solidFill>
                  <a:srgbClr val="000000"/>
                </a:solidFill>
                <a:latin typeface="Arial"/>
                <a:cs typeface="Arial"/>
                <a:sym typeface="Arial"/>
              </a:rPr>
              <a:t>Michael Cabana</a:t>
            </a:r>
            <a:endParaRPr sz="1867" kern="0" dirty="0">
              <a:solidFill>
                <a:srgbClr val="000000"/>
              </a:solidFill>
              <a:latin typeface="Arial"/>
              <a:cs typeface="Arial"/>
              <a:sym typeface="Arial"/>
            </a:endParaRPr>
          </a:p>
          <a:p>
            <a:pPr defTabSz="1219170">
              <a:buClr>
                <a:srgbClr val="000000"/>
              </a:buClr>
            </a:pPr>
            <a:endParaRPr sz="1867" kern="0" dirty="0">
              <a:solidFill>
                <a:srgbClr val="000000"/>
              </a:solidFill>
              <a:latin typeface="Arial"/>
              <a:cs typeface="Arial"/>
              <a:sym typeface="Arial"/>
            </a:endParaRPr>
          </a:p>
          <a:p>
            <a:pPr defTabSz="1219170">
              <a:buClr>
                <a:srgbClr val="000000"/>
              </a:buClr>
            </a:pPr>
            <a:endParaRPr sz="1867" kern="0" dirty="0">
              <a:solidFill>
                <a:srgbClr val="000000"/>
              </a:solidFill>
              <a:latin typeface="Arial"/>
              <a:cs typeface="Arial"/>
              <a:sym typeface="Arial"/>
            </a:endParaRPr>
          </a:p>
          <a:p>
            <a:pPr defTabSz="1219170">
              <a:buClr>
                <a:srgbClr val="000000"/>
              </a:buClr>
            </a:pPr>
            <a:endParaRPr sz="1867" kern="0" dirty="0">
              <a:solidFill>
                <a:srgbClr val="000000"/>
              </a:solidFill>
              <a:latin typeface="Arial"/>
              <a:cs typeface="Arial"/>
              <a:sym typeface="Arial"/>
            </a:endParaRPr>
          </a:p>
        </p:txBody>
      </p:sp>
      <p:sp>
        <p:nvSpPr>
          <p:cNvPr id="259" name="Google Shape;259;p33"/>
          <p:cNvSpPr txBox="1"/>
          <p:nvPr/>
        </p:nvSpPr>
        <p:spPr>
          <a:xfrm>
            <a:off x="2377333" y="2169401"/>
            <a:ext cx="2406800" cy="283208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867" kern="0" dirty="0">
                <a:solidFill>
                  <a:srgbClr val="1A1A1A"/>
                </a:solidFill>
                <a:latin typeface="Arial"/>
                <a:cs typeface="Arial"/>
                <a:sym typeface="Arial"/>
              </a:rPr>
              <a:t>Varun Gupta</a:t>
            </a:r>
            <a:endParaRPr sz="1867" kern="0" dirty="0">
              <a:solidFill>
                <a:srgbClr val="1A1A1A"/>
              </a:solidFill>
              <a:latin typeface="Arial"/>
              <a:cs typeface="Arial"/>
              <a:sym typeface="Arial"/>
            </a:endParaRPr>
          </a:p>
          <a:p>
            <a:pPr defTabSz="1219170">
              <a:buClr>
                <a:srgbClr val="1A9988"/>
              </a:buClr>
              <a:buSzPts val="1100"/>
            </a:pPr>
            <a:r>
              <a:rPr lang="en-GB" sz="1867" kern="0" dirty="0">
                <a:solidFill>
                  <a:srgbClr val="1A1A1A"/>
                </a:solidFill>
                <a:latin typeface="Arial"/>
                <a:cs typeface="Arial"/>
                <a:sym typeface="Arial"/>
              </a:rPr>
              <a:t>Marina </a:t>
            </a:r>
            <a:r>
              <a:rPr lang="en-GB" sz="1867" kern="0" dirty="0" err="1">
                <a:solidFill>
                  <a:srgbClr val="1A1A1A"/>
                </a:solidFill>
                <a:latin typeface="Arial"/>
                <a:cs typeface="Arial"/>
                <a:sym typeface="Arial"/>
              </a:rPr>
              <a:t>Konopleva</a:t>
            </a:r>
            <a:endParaRPr sz="1867" kern="0" dirty="0">
              <a:solidFill>
                <a:srgbClr val="1A1A1A"/>
              </a:solidFill>
              <a:latin typeface="Arial"/>
              <a:cs typeface="Arial"/>
              <a:sym typeface="Arial"/>
            </a:endParaRPr>
          </a:p>
          <a:p>
            <a:pPr defTabSz="1219170">
              <a:buClr>
                <a:srgbClr val="000000"/>
              </a:buClr>
            </a:pPr>
            <a:r>
              <a:rPr lang="en-GB" sz="1867" kern="0" dirty="0">
                <a:solidFill>
                  <a:srgbClr val="1A1A1A"/>
                </a:solidFill>
                <a:latin typeface="Arial"/>
                <a:cs typeface="Arial"/>
                <a:sym typeface="Arial"/>
              </a:rPr>
              <a:t>Paul Meissner</a:t>
            </a:r>
            <a:endParaRPr sz="1867" kern="0" dirty="0">
              <a:solidFill>
                <a:srgbClr val="1A1A1A"/>
              </a:solidFill>
              <a:latin typeface="Arial"/>
              <a:cs typeface="Arial"/>
              <a:sym typeface="Arial"/>
            </a:endParaRPr>
          </a:p>
          <a:p>
            <a:pPr defTabSz="1219170">
              <a:buClr>
                <a:srgbClr val="1A9988"/>
              </a:buClr>
              <a:buSzPts val="1100"/>
            </a:pPr>
            <a:r>
              <a:rPr lang="en-GB" sz="1867" kern="0" dirty="0">
                <a:solidFill>
                  <a:srgbClr val="1A1A1A"/>
                </a:solidFill>
                <a:latin typeface="Arial"/>
                <a:cs typeface="Arial"/>
                <a:sym typeface="Arial"/>
              </a:rPr>
              <a:t>Parvathi Myer</a:t>
            </a:r>
            <a:endParaRPr sz="1867" kern="0" dirty="0">
              <a:solidFill>
                <a:srgbClr val="1A1A1A"/>
              </a:solidFill>
              <a:latin typeface="Arial"/>
              <a:cs typeface="Arial"/>
              <a:sym typeface="Arial"/>
            </a:endParaRPr>
          </a:p>
          <a:p>
            <a:pPr defTabSz="1219170">
              <a:buClr>
                <a:srgbClr val="000000"/>
              </a:buClr>
            </a:pPr>
            <a:r>
              <a:rPr lang="en-GB" sz="1867" kern="0" dirty="0">
                <a:solidFill>
                  <a:srgbClr val="1A1A1A"/>
                </a:solidFill>
                <a:latin typeface="Arial"/>
                <a:cs typeface="Arial"/>
                <a:sym typeface="Arial"/>
              </a:rPr>
              <a:t>Dr. Deepa Rastogi</a:t>
            </a:r>
            <a:endParaRPr sz="1867" kern="0" dirty="0">
              <a:solidFill>
                <a:srgbClr val="1A1A1A"/>
              </a:solidFill>
              <a:latin typeface="Arial"/>
              <a:cs typeface="Arial"/>
              <a:sym typeface="Arial"/>
            </a:endParaRPr>
          </a:p>
          <a:p>
            <a:pPr defTabSz="1219170">
              <a:buClr>
                <a:srgbClr val="1A9988"/>
              </a:buClr>
              <a:buSzPts val="1100"/>
            </a:pPr>
            <a:r>
              <a:rPr lang="en-GB" sz="1867" kern="0" dirty="0">
                <a:solidFill>
                  <a:srgbClr val="1A1A1A"/>
                </a:solidFill>
                <a:latin typeface="Arial"/>
                <a:cs typeface="Arial"/>
                <a:sym typeface="Arial"/>
              </a:rPr>
              <a:t>Paulette Spencer</a:t>
            </a:r>
            <a:endParaRPr sz="1867" kern="0" dirty="0">
              <a:solidFill>
                <a:srgbClr val="1A1A1A"/>
              </a:solidFill>
              <a:latin typeface="Arial"/>
              <a:cs typeface="Arial"/>
              <a:sym typeface="Arial"/>
            </a:endParaRPr>
          </a:p>
          <a:p>
            <a:pPr defTabSz="1219170">
              <a:buClr>
                <a:srgbClr val="000000"/>
              </a:buClr>
            </a:pPr>
            <a:r>
              <a:rPr lang="en-GB" sz="1867" kern="0" dirty="0">
                <a:solidFill>
                  <a:srgbClr val="1A1A1A"/>
                </a:solidFill>
                <a:latin typeface="Arial"/>
                <a:cs typeface="Arial"/>
                <a:sym typeface="Arial"/>
              </a:rPr>
              <a:t>Yvonne Saenger</a:t>
            </a:r>
            <a:endParaRPr sz="1867" kern="0" dirty="0">
              <a:solidFill>
                <a:srgbClr val="1A1A1A"/>
              </a:solidFill>
              <a:latin typeface="Arial"/>
              <a:cs typeface="Arial"/>
              <a:sym typeface="Arial"/>
            </a:endParaRPr>
          </a:p>
          <a:p>
            <a:pPr defTabSz="1219170">
              <a:buClr>
                <a:srgbClr val="000000"/>
              </a:buClr>
            </a:pPr>
            <a:r>
              <a:rPr lang="en-GB" sz="1867" kern="0" dirty="0">
                <a:solidFill>
                  <a:srgbClr val="1A1A1A"/>
                </a:solidFill>
                <a:latin typeface="Arial"/>
                <a:cs typeface="Arial"/>
                <a:sym typeface="Arial"/>
              </a:rPr>
              <a:t>Ed Chu</a:t>
            </a:r>
            <a:endParaRPr sz="1867" kern="0" dirty="0">
              <a:solidFill>
                <a:srgbClr val="1A1A1A"/>
              </a:solidFill>
              <a:latin typeface="Arial"/>
              <a:cs typeface="Arial"/>
              <a:sym typeface="Arial"/>
            </a:endParaRPr>
          </a:p>
          <a:p>
            <a:pPr defTabSz="1219170">
              <a:buClr>
                <a:srgbClr val="000000"/>
              </a:buClr>
            </a:pPr>
            <a:r>
              <a:rPr lang="en-GB" sz="1867" kern="0" dirty="0">
                <a:solidFill>
                  <a:srgbClr val="1A1A1A"/>
                </a:solidFill>
                <a:latin typeface="Arial"/>
                <a:cs typeface="Arial"/>
                <a:sym typeface="Arial"/>
              </a:rPr>
              <a:t>Robert Kaplan</a:t>
            </a:r>
            <a:endParaRPr sz="1867" kern="0" dirty="0">
              <a:solidFill>
                <a:srgbClr val="1A1A1A"/>
              </a:solidFill>
              <a:latin typeface="Arial"/>
              <a:cs typeface="Arial"/>
              <a:sym typeface="Arial"/>
            </a:endParaRPr>
          </a:p>
        </p:txBody>
      </p:sp>
      <p:pic>
        <p:nvPicPr>
          <p:cNvPr id="260" name="Google Shape;260;p33"/>
          <p:cNvPicPr preferRelativeResize="0"/>
          <p:nvPr/>
        </p:nvPicPr>
        <p:blipFill>
          <a:blip r:embed="rId4">
            <a:alphaModFix/>
          </a:blip>
          <a:stretch>
            <a:fillRect/>
          </a:stretch>
        </p:blipFill>
        <p:spPr>
          <a:xfrm>
            <a:off x="4990100" y="1922167"/>
            <a:ext cx="3941133" cy="720667"/>
          </a:xfrm>
          <a:prstGeom prst="rect">
            <a:avLst/>
          </a:prstGeom>
          <a:noFill/>
          <a:ln>
            <a:noFill/>
          </a:ln>
        </p:spPr>
      </p:pic>
      <p:sp>
        <p:nvSpPr>
          <p:cNvPr id="261" name="Google Shape;261;p33"/>
          <p:cNvSpPr txBox="1"/>
          <p:nvPr/>
        </p:nvSpPr>
        <p:spPr>
          <a:xfrm>
            <a:off x="6244900" y="2381667"/>
            <a:ext cx="2602000" cy="600400"/>
          </a:xfrm>
          <a:prstGeom prst="rect">
            <a:avLst/>
          </a:prstGeom>
          <a:noFill/>
          <a:ln>
            <a:noFill/>
          </a:ln>
        </p:spPr>
        <p:txBody>
          <a:bodyPr spcFirstLastPara="1" wrap="square" lIns="121900" tIns="121900" rIns="121900" bIns="121900" anchor="ctr" anchorCtr="0">
            <a:noAutofit/>
          </a:bodyPr>
          <a:lstStyle/>
          <a:p>
            <a:pPr defTabSz="1219170">
              <a:buClr>
                <a:srgbClr val="000000"/>
              </a:buClr>
              <a:buSzPts val="1400"/>
            </a:pPr>
            <a:r>
              <a:rPr lang="en-GB" sz="1867" kern="0">
                <a:solidFill>
                  <a:srgbClr val="000000"/>
                </a:solidFill>
                <a:latin typeface="Arial"/>
                <a:cs typeface="Arial"/>
                <a:sym typeface="Arial"/>
              </a:rPr>
              <a:t>Tamar Sofer</a:t>
            </a:r>
            <a:endParaRPr sz="1867" kern="0">
              <a:solidFill>
                <a:srgbClr val="000000"/>
              </a:solidFill>
              <a:latin typeface="Arial"/>
              <a:cs typeface="Arial"/>
              <a:sym typeface="Arial"/>
            </a:endParaRPr>
          </a:p>
        </p:txBody>
      </p:sp>
      <p:pic>
        <p:nvPicPr>
          <p:cNvPr id="262" name="Google Shape;262;p33"/>
          <p:cNvPicPr preferRelativeResize="0"/>
          <p:nvPr/>
        </p:nvPicPr>
        <p:blipFill>
          <a:blip r:embed="rId5">
            <a:alphaModFix/>
          </a:blip>
          <a:stretch>
            <a:fillRect/>
          </a:stretch>
        </p:blipFill>
        <p:spPr>
          <a:xfrm>
            <a:off x="4696167" y="4286402"/>
            <a:ext cx="1823267" cy="804383"/>
          </a:xfrm>
          <a:prstGeom prst="rect">
            <a:avLst/>
          </a:prstGeom>
          <a:noFill/>
          <a:ln>
            <a:noFill/>
          </a:ln>
        </p:spPr>
      </p:pic>
      <p:sp>
        <p:nvSpPr>
          <p:cNvPr id="263" name="Google Shape;263;p33"/>
          <p:cNvSpPr txBox="1"/>
          <p:nvPr/>
        </p:nvSpPr>
        <p:spPr>
          <a:xfrm>
            <a:off x="6329233" y="4388400"/>
            <a:ext cx="2602000" cy="600400"/>
          </a:xfrm>
          <a:prstGeom prst="rect">
            <a:avLst/>
          </a:prstGeom>
          <a:noFill/>
          <a:ln>
            <a:noFill/>
          </a:ln>
        </p:spPr>
        <p:txBody>
          <a:bodyPr spcFirstLastPara="1" wrap="square" lIns="121900" tIns="121900" rIns="121900" bIns="121900" anchor="ctr" anchorCtr="0">
            <a:noAutofit/>
          </a:bodyPr>
          <a:lstStyle/>
          <a:p>
            <a:pPr defTabSz="1219170">
              <a:buClr>
                <a:srgbClr val="000000"/>
              </a:buClr>
              <a:buSzPts val="1400"/>
            </a:pPr>
            <a:r>
              <a:rPr lang="en-GB" sz="1867" kern="0">
                <a:solidFill>
                  <a:srgbClr val="000000"/>
                </a:solidFill>
                <a:latin typeface="Arial"/>
                <a:cs typeface="Arial"/>
                <a:sym typeface="Arial"/>
              </a:rPr>
              <a:t>Gillian Belbin</a:t>
            </a:r>
            <a:endParaRPr sz="1867" kern="0">
              <a:solidFill>
                <a:srgbClr val="000000"/>
              </a:solidFill>
              <a:latin typeface="Arial"/>
              <a:cs typeface="Arial"/>
              <a:sym typeface="Arial"/>
            </a:endParaRPr>
          </a:p>
        </p:txBody>
      </p:sp>
      <p:sp>
        <p:nvSpPr>
          <p:cNvPr id="264" name="Google Shape;264;p33"/>
          <p:cNvSpPr txBox="1"/>
          <p:nvPr/>
        </p:nvSpPr>
        <p:spPr>
          <a:xfrm>
            <a:off x="9721415" y="1833067"/>
            <a:ext cx="2602000" cy="6004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400"/>
            </a:pPr>
            <a:r>
              <a:rPr lang="en-GB" sz="1867" kern="0" dirty="0">
                <a:solidFill>
                  <a:srgbClr val="000000"/>
                </a:solidFill>
                <a:latin typeface="Arial"/>
                <a:cs typeface="Arial"/>
                <a:sym typeface="Arial"/>
              </a:rPr>
              <a:t>-NIH for funding</a:t>
            </a:r>
            <a:endParaRPr sz="1867" kern="0" dirty="0">
              <a:solidFill>
                <a:srgbClr val="000000"/>
              </a:solidFill>
              <a:latin typeface="Arial"/>
              <a:cs typeface="Arial"/>
              <a:sym typeface="Arial"/>
            </a:endParaRPr>
          </a:p>
          <a:p>
            <a:pPr defTabSz="1219170">
              <a:buClr>
                <a:srgbClr val="000000"/>
              </a:buClr>
              <a:buSzPts val="1400"/>
            </a:pPr>
            <a:r>
              <a:rPr lang="en-GB" sz="1867" kern="0" dirty="0">
                <a:solidFill>
                  <a:srgbClr val="000000"/>
                </a:solidFill>
                <a:latin typeface="Arial"/>
                <a:cs typeface="Arial"/>
                <a:sym typeface="Arial"/>
              </a:rPr>
              <a:t>-Cancer </a:t>
            </a:r>
            <a:r>
              <a:rPr lang="en-GB" sz="1867" kern="0" dirty="0" err="1">
                <a:solidFill>
                  <a:srgbClr val="000000"/>
                </a:solidFill>
                <a:latin typeface="Arial"/>
                <a:cs typeface="Arial"/>
                <a:sym typeface="Arial"/>
              </a:rPr>
              <a:t>Center</a:t>
            </a:r>
            <a:r>
              <a:rPr lang="en-GB" sz="1867" kern="0" dirty="0">
                <a:solidFill>
                  <a:srgbClr val="000000"/>
                </a:solidFill>
                <a:latin typeface="Arial"/>
                <a:cs typeface="Arial"/>
                <a:sym typeface="Arial"/>
              </a:rPr>
              <a:t> and Department of Genetics for support</a:t>
            </a:r>
            <a:endParaRPr sz="1867" kern="0" dirty="0">
              <a:solidFill>
                <a:srgbClr val="000000"/>
              </a:solidFill>
              <a:latin typeface="Arial"/>
              <a:cs typeface="Arial"/>
              <a:sym typeface="Arial"/>
            </a:endParaRPr>
          </a:p>
          <a:p>
            <a:pPr defTabSz="1219170">
              <a:buClr>
                <a:srgbClr val="000000"/>
              </a:buClr>
              <a:buSzPts val="1400"/>
            </a:pPr>
            <a:r>
              <a:rPr lang="en-GB" sz="1867" kern="0" dirty="0">
                <a:solidFill>
                  <a:srgbClr val="000000"/>
                </a:solidFill>
                <a:latin typeface="Arial"/>
                <a:cs typeface="Arial"/>
                <a:sym typeface="Arial"/>
              </a:rPr>
              <a:t>-all the participants of the All of Us program, </a:t>
            </a:r>
            <a:r>
              <a:rPr lang="en-GB" sz="1867" kern="0" dirty="0" err="1">
                <a:solidFill>
                  <a:srgbClr val="000000"/>
                </a:solidFill>
                <a:latin typeface="Arial"/>
                <a:cs typeface="Arial"/>
                <a:sym typeface="Arial"/>
              </a:rPr>
              <a:t>Bio</a:t>
            </a:r>
            <a:r>
              <a:rPr lang="en-GB" sz="1867" i="1" kern="0" dirty="0" err="1">
                <a:solidFill>
                  <a:srgbClr val="000000"/>
                </a:solidFill>
                <a:latin typeface="Arial"/>
                <a:cs typeface="Arial"/>
                <a:sym typeface="Arial"/>
              </a:rPr>
              <a:t>Me</a:t>
            </a:r>
            <a:r>
              <a:rPr lang="en-GB" sz="1867" kern="0" dirty="0">
                <a:solidFill>
                  <a:srgbClr val="000000"/>
                </a:solidFill>
                <a:latin typeface="Arial"/>
                <a:cs typeface="Arial"/>
                <a:sym typeface="Arial"/>
              </a:rPr>
              <a:t>, and other biobanks</a:t>
            </a:r>
            <a:endParaRPr sz="1867" kern="0" dirty="0">
              <a:solidFill>
                <a:srgbClr val="000000"/>
              </a:solidFill>
              <a:latin typeface="Arial"/>
              <a:cs typeface="Arial"/>
              <a:sym typeface="Arial"/>
            </a:endParaRPr>
          </a:p>
          <a:p>
            <a:pPr defTabSz="1219170">
              <a:buClr>
                <a:srgbClr val="000000"/>
              </a:buClr>
              <a:buSzPts val="1400"/>
            </a:pPr>
            <a:endParaRPr sz="1867" kern="0" dirty="0">
              <a:solidFill>
                <a:srgbClr val="000000"/>
              </a:solidFill>
              <a:latin typeface="Arial"/>
              <a:cs typeface="Arial"/>
              <a:sym typeface="Arial"/>
            </a:endParaRPr>
          </a:p>
        </p:txBody>
      </p:sp>
      <p:pic>
        <p:nvPicPr>
          <p:cNvPr id="265" name="Google Shape;265;p33"/>
          <p:cNvPicPr preferRelativeResize="0"/>
          <p:nvPr/>
        </p:nvPicPr>
        <p:blipFill>
          <a:blip r:embed="rId6">
            <a:alphaModFix/>
          </a:blip>
          <a:stretch>
            <a:fillRect/>
          </a:stretch>
        </p:blipFill>
        <p:spPr>
          <a:xfrm>
            <a:off x="4306766" y="5952299"/>
            <a:ext cx="2303415" cy="933100"/>
          </a:xfrm>
          <a:prstGeom prst="rect">
            <a:avLst/>
          </a:prstGeom>
          <a:noFill/>
          <a:ln>
            <a:noFill/>
          </a:ln>
        </p:spPr>
      </p:pic>
      <p:sp>
        <p:nvSpPr>
          <p:cNvPr id="266" name="Google Shape;266;p33"/>
          <p:cNvSpPr txBox="1"/>
          <p:nvPr/>
        </p:nvSpPr>
        <p:spPr>
          <a:xfrm>
            <a:off x="6802600" y="6118651"/>
            <a:ext cx="2602000" cy="600400"/>
          </a:xfrm>
          <a:prstGeom prst="rect">
            <a:avLst/>
          </a:prstGeom>
          <a:noFill/>
          <a:ln>
            <a:noFill/>
          </a:ln>
        </p:spPr>
        <p:txBody>
          <a:bodyPr spcFirstLastPara="1" wrap="square" lIns="121900" tIns="121900" rIns="121900" bIns="121900" anchor="ctr" anchorCtr="0">
            <a:noAutofit/>
          </a:bodyPr>
          <a:lstStyle/>
          <a:p>
            <a:pPr defTabSz="1219170">
              <a:buClr>
                <a:srgbClr val="000000"/>
              </a:buClr>
              <a:buSzPts val="1400"/>
            </a:pPr>
            <a:r>
              <a:rPr lang="en-GB" sz="1867" kern="0">
                <a:solidFill>
                  <a:srgbClr val="000000"/>
                </a:solidFill>
                <a:latin typeface="Arial"/>
                <a:cs typeface="Arial"/>
                <a:sym typeface="Arial"/>
              </a:rPr>
              <a:t>Eimear Kenny</a:t>
            </a:r>
            <a:endParaRPr sz="1867" kern="0">
              <a:solidFill>
                <a:srgbClr val="000000"/>
              </a:solidFill>
              <a:latin typeface="Arial"/>
              <a:cs typeface="Arial"/>
              <a:sym typeface="Arial"/>
            </a:endParaRPr>
          </a:p>
          <a:p>
            <a:pPr defTabSz="1219170">
              <a:buClr>
                <a:srgbClr val="000000"/>
              </a:buClr>
              <a:buSzPts val="1400"/>
            </a:pPr>
            <a:r>
              <a:rPr lang="en-GB" sz="1867" kern="0">
                <a:solidFill>
                  <a:srgbClr val="000000"/>
                </a:solidFill>
                <a:latin typeface="Arial"/>
                <a:cs typeface="Arial"/>
                <a:sym typeface="Arial"/>
              </a:rPr>
              <a:t>Alex Charney</a:t>
            </a:r>
            <a:endParaRPr sz="1867" kern="0">
              <a:solidFill>
                <a:srgbClr val="000000"/>
              </a:solidFill>
              <a:latin typeface="Arial"/>
              <a:cs typeface="Arial"/>
              <a:sym typeface="Arial"/>
            </a:endParaRPr>
          </a:p>
        </p:txBody>
      </p:sp>
      <p:pic>
        <p:nvPicPr>
          <p:cNvPr id="267" name="Google Shape;267;p33"/>
          <p:cNvPicPr preferRelativeResize="0"/>
          <p:nvPr/>
        </p:nvPicPr>
        <p:blipFill>
          <a:blip r:embed="rId7">
            <a:alphaModFix/>
          </a:blip>
          <a:stretch>
            <a:fillRect/>
          </a:stretch>
        </p:blipFill>
        <p:spPr>
          <a:xfrm>
            <a:off x="4718402" y="4951760"/>
            <a:ext cx="960308" cy="933099"/>
          </a:xfrm>
          <a:prstGeom prst="rect">
            <a:avLst/>
          </a:prstGeom>
          <a:noFill/>
          <a:ln>
            <a:noFill/>
          </a:ln>
        </p:spPr>
      </p:pic>
      <p:sp>
        <p:nvSpPr>
          <p:cNvPr id="268" name="Google Shape;268;p33"/>
          <p:cNvSpPr txBox="1"/>
          <p:nvPr/>
        </p:nvSpPr>
        <p:spPr>
          <a:xfrm>
            <a:off x="5886867" y="5111411"/>
            <a:ext cx="2147600" cy="600400"/>
          </a:xfrm>
          <a:prstGeom prst="rect">
            <a:avLst/>
          </a:prstGeom>
          <a:noFill/>
          <a:ln>
            <a:noFill/>
          </a:ln>
        </p:spPr>
        <p:txBody>
          <a:bodyPr spcFirstLastPara="1" wrap="square" lIns="121900" tIns="121900" rIns="121900" bIns="121900" anchor="ctr" anchorCtr="0">
            <a:noAutofit/>
          </a:bodyPr>
          <a:lstStyle/>
          <a:p>
            <a:pPr defTabSz="1219170">
              <a:buClr>
                <a:srgbClr val="000000"/>
              </a:buClr>
              <a:buSzPts val="1400"/>
            </a:pPr>
            <a:r>
              <a:rPr lang="en-GB" sz="1867" kern="0" dirty="0">
                <a:solidFill>
                  <a:srgbClr val="000000"/>
                </a:solidFill>
                <a:latin typeface="Arial"/>
                <a:cs typeface="Arial"/>
                <a:sym typeface="Arial"/>
              </a:rPr>
              <a:t>Magda Matache</a:t>
            </a:r>
            <a:endParaRPr sz="1867" kern="0" dirty="0">
              <a:solidFill>
                <a:srgbClr val="000000"/>
              </a:solidFill>
              <a:latin typeface="Arial"/>
              <a:cs typeface="Arial"/>
              <a:sym typeface="Arial"/>
            </a:endParaRPr>
          </a:p>
        </p:txBody>
      </p:sp>
      <p:sp>
        <p:nvSpPr>
          <p:cNvPr id="269" name="Google Shape;269;p33"/>
          <p:cNvSpPr txBox="1"/>
          <p:nvPr/>
        </p:nvSpPr>
        <p:spPr>
          <a:xfrm>
            <a:off x="225300" y="5545334"/>
            <a:ext cx="4000000" cy="82082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867" kern="0">
                <a:solidFill>
                  <a:srgbClr val="1A1A1A"/>
                </a:solidFill>
                <a:latin typeface="Arial"/>
                <a:cs typeface="Arial"/>
                <a:sym typeface="Arial"/>
              </a:rPr>
              <a:t>Mirtha Colon</a:t>
            </a:r>
            <a:endParaRPr sz="1867" kern="0">
              <a:solidFill>
                <a:srgbClr val="1A1A1A"/>
              </a:solidFill>
              <a:latin typeface="Arial"/>
              <a:cs typeface="Arial"/>
              <a:sym typeface="Arial"/>
            </a:endParaRPr>
          </a:p>
          <a:p>
            <a:pPr defTabSz="1219170">
              <a:buClr>
                <a:srgbClr val="000000"/>
              </a:buClr>
            </a:pPr>
            <a:r>
              <a:rPr lang="en-GB" sz="1867" kern="0">
                <a:solidFill>
                  <a:srgbClr val="1A1A1A"/>
                </a:solidFill>
                <a:latin typeface="Arial"/>
                <a:cs typeface="Arial"/>
                <a:sym typeface="Arial"/>
              </a:rPr>
              <a:t>Zoya Maksumova</a:t>
            </a:r>
            <a:endParaRPr sz="1867" kern="0">
              <a:solidFill>
                <a:srgbClr val="1A1A1A"/>
              </a:solidFill>
              <a:latin typeface="Arial"/>
              <a:cs typeface="Arial"/>
              <a:sym typeface="Arial"/>
            </a:endParaRPr>
          </a:p>
        </p:txBody>
      </p:sp>
      <p:pic>
        <p:nvPicPr>
          <p:cNvPr id="270" name="Google Shape;270;p33"/>
          <p:cNvPicPr preferRelativeResize="0"/>
          <p:nvPr/>
        </p:nvPicPr>
        <p:blipFill>
          <a:blip r:embed="rId8">
            <a:alphaModFix/>
          </a:blip>
          <a:stretch>
            <a:fillRect/>
          </a:stretch>
        </p:blipFill>
        <p:spPr>
          <a:xfrm>
            <a:off x="4882149" y="3785547"/>
            <a:ext cx="1539267" cy="397904"/>
          </a:xfrm>
          <a:prstGeom prst="rect">
            <a:avLst/>
          </a:prstGeom>
          <a:noFill/>
          <a:ln>
            <a:noFill/>
          </a:ln>
        </p:spPr>
      </p:pic>
      <p:sp>
        <p:nvSpPr>
          <p:cNvPr id="271" name="Google Shape;271;p33"/>
          <p:cNvSpPr txBox="1"/>
          <p:nvPr/>
        </p:nvSpPr>
        <p:spPr>
          <a:xfrm>
            <a:off x="6509929" y="3692575"/>
            <a:ext cx="2147600" cy="600400"/>
          </a:xfrm>
          <a:prstGeom prst="rect">
            <a:avLst/>
          </a:prstGeom>
          <a:noFill/>
          <a:ln>
            <a:noFill/>
          </a:ln>
        </p:spPr>
        <p:txBody>
          <a:bodyPr spcFirstLastPara="1" wrap="square" lIns="121900" tIns="121900" rIns="121900" bIns="121900" anchor="ctr" anchorCtr="0">
            <a:noAutofit/>
          </a:bodyPr>
          <a:lstStyle/>
          <a:p>
            <a:pPr defTabSz="1219170">
              <a:buClr>
                <a:srgbClr val="000000"/>
              </a:buClr>
              <a:buSzPts val="1400"/>
            </a:pPr>
            <a:r>
              <a:rPr lang="en-GB" sz="1867" kern="0">
                <a:solidFill>
                  <a:srgbClr val="000000"/>
                </a:solidFill>
                <a:latin typeface="Arial"/>
                <a:cs typeface="Arial"/>
                <a:sym typeface="Arial"/>
              </a:rPr>
              <a:t>Shakira Suglia</a:t>
            </a:r>
            <a:endParaRPr sz="1867" kern="0">
              <a:solidFill>
                <a:srgbClr val="000000"/>
              </a:solidFill>
              <a:latin typeface="Arial"/>
              <a:cs typeface="Arial"/>
              <a:sym typeface="Arial"/>
            </a:endParaRPr>
          </a:p>
        </p:txBody>
      </p:sp>
      <p:pic>
        <p:nvPicPr>
          <p:cNvPr id="272" name="Google Shape;272;p33"/>
          <p:cNvPicPr preferRelativeResize="0"/>
          <p:nvPr/>
        </p:nvPicPr>
        <p:blipFill>
          <a:blip r:embed="rId9">
            <a:alphaModFix/>
          </a:blip>
          <a:stretch>
            <a:fillRect/>
          </a:stretch>
        </p:blipFill>
        <p:spPr>
          <a:xfrm>
            <a:off x="2586625" y="5194625"/>
            <a:ext cx="1387467" cy="1387467"/>
          </a:xfrm>
          <a:prstGeom prst="rect">
            <a:avLst/>
          </a:prstGeom>
          <a:noFill/>
          <a:ln>
            <a:noFill/>
          </a:ln>
        </p:spPr>
      </p:pic>
      <p:pic>
        <p:nvPicPr>
          <p:cNvPr id="2050" name="Picture 2">
            <a:extLst>
              <a:ext uri="{FF2B5EF4-FFF2-40B4-BE49-F238E27FC236}">
                <a16:creationId xmlns:a16="http://schemas.microsoft.com/office/drawing/2014/main" id="{7626DE2D-5AB7-6ABB-4FC8-517C63C243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70466" y="970817"/>
            <a:ext cx="1058357" cy="9343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4"/>
          <p:cNvSpPr txBox="1">
            <a:spLocks noGrp="1"/>
          </p:cNvSpPr>
          <p:nvPr>
            <p:ph type="ctrTitle"/>
          </p:nvPr>
        </p:nvSpPr>
        <p:spPr>
          <a:xfrm>
            <a:off x="146467" y="0"/>
            <a:ext cx="11557200" cy="778400"/>
          </a:xfrm>
          <a:prstGeom prst="rect">
            <a:avLst/>
          </a:prstGeom>
        </p:spPr>
        <p:txBody>
          <a:bodyPr spcFirstLastPara="1" wrap="square" lIns="121900" tIns="121900" rIns="121900" bIns="121900" anchor="t" anchorCtr="0">
            <a:normAutofit fontScale="90000"/>
          </a:bodyPr>
          <a:lstStyle/>
          <a:p>
            <a:r>
              <a:rPr lang="en-GB" sz="3600">
                <a:latin typeface="Lato"/>
                <a:ea typeface="Lato"/>
                <a:cs typeface="Lato"/>
                <a:sym typeface="Lato"/>
              </a:rPr>
              <a:t>Who are the Garifuna?</a:t>
            </a:r>
            <a:endParaRPr sz="9066">
              <a:latin typeface="Lato"/>
              <a:ea typeface="Lato"/>
              <a:cs typeface="Lato"/>
              <a:sym typeface="Lato"/>
            </a:endParaRPr>
          </a:p>
        </p:txBody>
      </p:sp>
      <p:pic>
        <p:nvPicPr>
          <p:cNvPr id="278" name="Google Shape;278;p34"/>
          <p:cNvPicPr preferRelativeResize="0"/>
          <p:nvPr/>
        </p:nvPicPr>
        <p:blipFill rotWithShape="1">
          <a:blip r:embed="rId3">
            <a:alphaModFix/>
          </a:blip>
          <a:srcRect l="11964" t="52390"/>
          <a:stretch/>
        </p:blipFill>
        <p:spPr>
          <a:xfrm>
            <a:off x="528901" y="1718867"/>
            <a:ext cx="9802367" cy="4098199"/>
          </a:xfrm>
          <a:prstGeom prst="rect">
            <a:avLst/>
          </a:prstGeom>
          <a:noFill/>
          <a:ln>
            <a:noFill/>
          </a:ln>
        </p:spPr>
      </p:pic>
      <p:sp>
        <p:nvSpPr>
          <p:cNvPr id="279" name="Google Shape;279;p34"/>
          <p:cNvSpPr txBox="1"/>
          <p:nvPr/>
        </p:nvSpPr>
        <p:spPr>
          <a:xfrm>
            <a:off x="4913867" y="1115301"/>
            <a:ext cx="6659200" cy="143599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933" kern="0">
                <a:solidFill>
                  <a:srgbClr val="666666"/>
                </a:solidFill>
                <a:highlight>
                  <a:srgbClr val="FFFFFF"/>
                </a:highlight>
                <a:latin typeface="Roboto"/>
                <a:ea typeface="Roboto"/>
                <a:cs typeface="Roboto"/>
                <a:sym typeface="Roboto"/>
              </a:rPr>
              <a:t>West African enslaved people who shipwrecked on the Caribbean island of St. Vincent  ~1635. </a:t>
            </a:r>
            <a:endParaRPr sz="1933" kern="0">
              <a:solidFill>
                <a:srgbClr val="666666"/>
              </a:solidFill>
              <a:highlight>
                <a:srgbClr val="FFFFFF"/>
              </a:highlight>
              <a:latin typeface="Roboto"/>
              <a:ea typeface="Roboto"/>
              <a:cs typeface="Roboto"/>
              <a:sym typeface="Roboto"/>
            </a:endParaRPr>
          </a:p>
          <a:p>
            <a:pPr defTabSz="1219170">
              <a:buClr>
                <a:srgbClr val="000000"/>
              </a:buClr>
            </a:pPr>
            <a:r>
              <a:rPr lang="en-GB" sz="1933" kern="0">
                <a:solidFill>
                  <a:srgbClr val="666666"/>
                </a:solidFill>
                <a:highlight>
                  <a:srgbClr val="FFFFFF"/>
                </a:highlight>
                <a:latin typeface="Roboto"/>
                <a:ea typeface="Roboto"/>
                <a:cs typeface="Roboto"/>
                <a:sym typeface="Roboto"/>
              </a:rPr>
              <a:t>Garifuna - descendants of these enslaved people and indigenous island Carib and Arawak</a:t>
            </a:r>
            <a:endParaRPr sz="2400" kern="0">
              <a:solidFill>
                <a:srgbClr val="000000"/>
              </a:solidFill>
              <a:latin typeface="Roboto"/>
              <a:ea typeface="Roboto"/>
              <a:cs typeface="Roboto"/>
              <a:sym typeface="Roboto"/>
            </a:endParaRPr>
          </a:p>
        </p:txBody>
      </p:sp>
      <p:sp>
        <p:nvSpPr>
          <p:cNvPr id="280" name="Google Shape;280;p34"/>
          <p:cNvSpPr txBox="1"/>
          <p:nvPr/>
        </p:nvSpPr>
        <p:spPr>
          <a:xfrm>
            <a:off x="5892800" y="5384800"/>
            <a:ext cx="4000000" cy="47194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467" kern="0">
                <a:solidFill>
                  <a:srgbClr val="1A9988"/>
                </a:solidFill>
                <a:latin typeface="Arial"/>
                <a:cs typeface="Arial"/>
                <a:sym typeface="Arial"/>
              </a:rPr>
              <a:t>https://carriacou.biz/caribs-garifuna/</a:t>
            </a:r>
            <a:endParaRPr sz="1867" kern="0">
              <a:solidFill>
                <a:srgbClr val="000000"/>
              </a:solidFill>
              <a:latin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5"/>
          <p:cNvSpPr txBox="1">
            <a:spLocks noGrp="1"/>
          </p:cNvSpPr>
          <p:nvPr>
            <p:ph type="ctrTitle"/>
          </p:nvPr>
        </p:nvSpPr>
        <p:spPr>
          <a:xfrm>
            <a:off x="139267" y="0"/>
            <a:ext cx="11557200" cy="778400"/>
          </a:xfrm>
          <a:prstGeom prst="rect">
            <a:avLst/>
          </a:prstGeom>
        </p:spPr>
        <p:txBody>
          <a:bodyPr spcFirstLastPara="1" wrap="square" lIns="121900" tIns="121900" rIns="121900" bIns="121900" anchor="t" anchorCtr="0">
            <a:normAutofit fontScale="90000"/>
          </a:bodyPr>
          <a:lstStyle/>
          <a:p>
            <a:r>
              <a:rPr lang="en-GB" sz="3600">
                <a:latin typeface="Nunito"/>
                <a:ea typeface="Nunito"/>
                <a:cs typeface="Nunito"/>
                <a:sym typeface="Nunito"/>
              </a:rPr>
              <a:t>Garifuna have a strong presence in the Bronx</a:t>
            </a:r>
            <a:endParaRPr sz="9066">
              <a:latin typeface="Nunito"/>
              <a:ea typeface="Nunito"/>
              <a:cs typeface="Nunito"/>
              <a:sym typeface="Nunito"/>
            </a:endParaRPr>
          </a:p>
        </p:txBody>
      </p:sp>
      <p:pic>
        <p:nvPicPr>
          <p:cNvPr id="286" name="Google Shape;286;p35"/>
          <p:cNvPicPr preferRelativeResize="0"/>
          <p:nvPr/>
        </p:nvPicPr>
        <p:blipFill>
          <a:blip r:embed="rId3">
            <a:alphaModFix/>
          </a:blip>
          <a:stretch>
            <a:fillRect/>
          </a:stretch>
        </p:blipFill>
        <p:spPr>
          <a:xfrm>
            <a:off x="809434" y="2148300"/>
            <a:ext cx="3008951" cy="2020600"/>
          </a:xfrm>
          <a:prstGeom prst="rect">
            <a:avLst/>
          </a:prstGeom>
          <a:noFill/>
          <a:ln>
            <a:noFill/>
          </a:ln>
        </p:spPr>
      </p:pic>
      <p:pic>
        <p:nvPicPr>
          <p:cNvPr id="287" name="Google Shape;287;p35"/>
          <p:cNvPicPr preferRelativeResize="0"/>
          <p:nvPr/>
        </p:nvPicPr>
        <p:blipFill>
          <a:blip r:embed="rId4">
            <a:alphaModFix/>
          </a:blip>
          <a:stretch>
            <a:fillRect/>
          </a:stretch>
        </p:blipFill>
        <p:spPr>
          <a:xfrm>
            <a:off x="3914989" y="2148300"/>
            <a:ext cx="3879012" cy="2020600"/>
          </a:xfrm>
          <a:prstGeom prst="rect">
            <a:avLst/>
          </a:prstGeom>
          <a:noFill/>
          <a:ln>
            <a:noFill/>
          </a:ln>
        </p:spPr>
      </p:pic>
      <p:sp>
        <p:nvSpPr>
          <p:cNvPr id="288" name="Google Shape;288;p35"/>
          <p:cNvSpPr txBox="1"/>
          <p:nvPr/>
        </p:nvSpPr>
        <p:spPr>
          <a:xfrm>
            <a:off x="809433" y="4288901"/>
            <a:ext cx="68620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400" kern="0">
                <a:solidFill>
                  <a:srgbClr val="000000"/>
                </a:solidFill>
                <a:latin typeface="Roboto"/>
                <a:ea typeface="Roboto"/>
                <a:cs typeface="Roboto"/>
                <a:sym typeface="Roboto"/>
              </a:rPr>
              <a:t>&gt;200-300K in NYC, most in Crotona, South Bronx</a:t>
            </a:r>
            <a:endParaRPr sz="1867" kern="0">
              <a:solidFill>
                <a:srgbClr val="000000"/>
              </a:solidFill>
              <a:latin typeface="Roboto"/>
              <a:ea typeface="Roboto"/>
              <a:cs typeface="Roboto"/>
              <a:sym typeface="Roboto"/>
            </a:endParaRPr>
          </a:p>
        </p:txBody>
      </p:sp>
      <p:pic>
        <p:nvPicPr>
          <p:cNvPr id="289" name="Google Shape;289;p35"/>
          <p:cNvPicPr preferRelativeResize="0"/>
          <p:nvPr/>
        </p:nvPicPr>
        <p:blipFill>
          <a:blip r:embed="rId5">
            <a:alphaModFix/>
          </a:blip>
          <a:stretch>
            <a:fillRect/>
          </a:stretch>
        </p:blipFill>
        <p:spPr>
          <a:xfrm>
            <a:off x="8165771" y="2148300"/>
            <a:ext cx="1141063" cy="2470067"/>
          </a:xfrm>
          <a:prstGeom prst="rect">
            <a:avLst/>
          </a:prstGeom>
          <a:noFill/>
          <a:ln>
            <a:noFill/>
          </a:ln>
        </p:spPr>
      </p:pic>
      <p:pic>
        <p:nvPicPr>
          <p:cNvPr id="290" name="Google Shape;290;p35"/>
          <p:cNvPicPr preferRelativeResize="0"/>
          <p:nvPr/>
        </p:nvPicPr>
        <p:blipFill>
          <a:blip r:embed="rId6">
            <a:alphaModFix/>
          </a:blip>
          <a:stretch>
            <a:fillRect/>
          </a:stretch>
        </p:blipFill>
        <p:spPr>
          <a:xfrm>
            <a:off x="9678588" y="2148300"/>
            <a:ext cx="1608209" cy="247006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0"/>
          <p:cNvSpPr txBox="1">
            <a:spLocks noGrp="1"/>
          </p:cNvSpPr>
          <p:nvPr>
            <p:ph type="title"/>
          </p:nvPr>
        </p:nvSpPr>
        <p:spPr>
          <a:xfrm>
            <a:off x="972600" y="1758200"/>
            <a:ext cx="10251600" cy="713600"/>
          </a:xfrm>
          <a:prstGeom prst="rect">
            <a:avLst/>
          </a:prstGeom>
        </p:spPr>
        <p:txBody>
          <a:bodyPr spcFirstLastPara="1" wrap="square" lIns="121900" tIns="121900" rIns="121900" bIns="121900" anchor="t" anchorCtr="0">
            <a:normAutofit fontScale="90000"/>
          </a:bodyPr>
          <a:lstStyle/>
          <a:p>
            <a:r>
              <a:rPr lang="en-GB"/>
              <a:t>Challenges to the physician - what is a population?</a:t>
            </a:r>
            <a:endParaRPr/>
          </a:p>
        </p:txBody>
      </p:sp>
      <p:pic>
        <p:nvPicPr>
          <p:cNvPr id="320" name="Google Shape;320;p40"/>
          <p:cNvPicPr preferRelativeResize="0"/>
          <p:nvPr/>
        </p:nvPicPr>
        <p:blipFill>
          <a:blip r:embed="rId3">
            <a:alphaModFix/>
          </a:blip>
          <a:stretch>
            <a:fillRect/>
          </a:stretch>
        </p:blipFill>
        <p:spPr>
          <a:xfrm>
            <a:off x="476434" y="2571612"/>
            <a:ext cx="3465967" cy="2021800"/>
          </a:xfrm>
          <a:prstGeom prst="rect">
            <a:avLst/>
          </a:prstGeom>
          <a:noFill/>
          <a:ln>
            <a:noFill/>
          </a:ln>
        </p:spPr>
      </p:pic>
      <p:pic>
        <p:nvPicPr>
          <p:cNvPr id="321" name="Google Shape;321;p40"/>
          <p:cNvPicPr preferRelativeResize="0"/>
          <p:nvPr/>
        </p:nvPicPr>
        <p:blipFill>
          <a:blip r:embed="rId4">
            <a:alphaModFix/>
          </a:blip>
          <a:stretch>
            <a:fillRect/>
          </a:stretch>
        </p:blipFill>
        <p:spPr>
          <a:xfrm>
            <a:off x="6848834" y="2626229"/>
            <a:ext cx="1912567" cy="1912567"/>
          </a:xfrm>
          <a:prstGeom prst="rect">
            <a:avLst/>
          </a:prstGeom>
          <a:noFill/>
          <a:ln>
            <a:noFill/>
          </a:ln>
        </p:spPr>
      </p:pic>
      <p:pic>
        <p:nvPicPr>
          <p:cNvPr id="322" name="Google Shape;322;p40"/>
          <p:cNvPicPr preferRelativeResize="0"/>
          <p:nvPr/>
        </p:nvPicPr>
        <p:blipFill>
          <a:blip r:embed="rId5">
            <a:alphaModFix/>
          </a:blip>
          <a:stretch>
            <a:fillRect/>
          </a:stretch>
        </p:blipFill>
        <p:spPr>
          <a:xfrm>
            <a:off x="1543634" y="4567534"/>
            <a:ext cx="1771433" cy="1771433"/>
          </a:xfrm>
          <a:prstGeom prst="rect">
            <a:avLst/>
          </a:prstGeom>
          <a:noFill/>
          <a:ln>
            <a:noFill/>
          </a:ln>
        </p:spPr>
      </p:pic>
      <p:sp>
        <p:nvSpPr>
          <p:cNvPr id="323" name="Google Shape;323;p40"/>
          <p:cNvSpPr txBox="1"/>
          <p:nvPr/>
        </p:nvSpPr>
        <p:spPr>
          <a:xfrm>
            <a:off x="3772017" y="2937233"/>
            <a:ext cx="2380800" cy="168279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867" kern="0">
                <a:solidFill>
                  <a:srgbClr val="000000"/>
                </a:solidFill>
                <a:latin typeface="Roboto"/>
                <a:ea typeface="Roboto"/>
                <a:cs typeface="Roboto"/>
                <a:sym typeface="Roboto"/>
              </a:rPr>
              <a:t>African? </a:t>
            </a:r>
            <a:endParaRPr sz="1867" kern="0">
              <a:solidFill>
                <a:srgbClr val="000000"/>
              </a:solidFill>
              <a:latin typeface="Roboto"/>
              <a:ea typeface="Roboto"/>
              <a:cs typeface="Roboto"/>
              <a:sym typeface="Roboto"/>
            </a:endParaRPr>
          </a:p>
          <a:p>
            <a:pPr defTabSz="1219170">
              <a:buClr>
                <a:srgbClr val="000000"/>
              </a:buClr>
            </a:pPr>
            <a:r>
              <a:rPr lang="en-GB" sz="1867" kern="0">
                <a:solidFill>
                  <a:srgbClr val="000000"/>
                </a:solidFill>
                <a:latin typeface="Roboto"/>
                <a:ea typeface="Roboto"/>
                <a:cs typeface="Roboto"/>
                <a:sym typeface="Roboto"/>
              </a:rPr>
              <a:t>African-American?</a:t>
            </a:r>
            <a:endParaRPr sz="1867" kern="0">
              <a:solidFill>
                <a:srgbClr val="000000"/>
              </a:solidFill>
              <a:latin typeface="Roboto"/>
              <a:ea typeface="Roboto"/>
              <a:cs typeface="Roboto"/>
              <a:sym typeface="Roboto"/>
            </a:endParaRPr>
          </a:p>
          <a:p>
            <a:pPr defTabSz="1219170">
              <a:buClr>
                <a:srgbClr val="000000"/>
              </a:buClr>
            </a:pPr>
            <a:r>
              <a:rPr lang="en-GB" sz="1867" kern="0">
                <a:solidFill>
                  <a:srgbClr val="000000"/>
                </a:solidFill>
                <a:latin typeface="Roboto"/>
                <a:ea typeface="Roboto"/>
                <a:cs typeface="Roboto"/>
                <a:sym typeface="Roboto"/>
              </a:rPr>
              <a:t>Afro-Caribbean?</a:t>
            </a:r>
            <a:endParaRPr sz="1867" kern="0">
              <a:solidFill>
                <a:srgbClr val="000000"/>
              </a:solidFill>
              <a:latin typeface="Roboto"/>
              <a:ea typeface="Roboto"/>
              <a:cs typeface="Roboto"/>
              <a:sym typeface="Roboto"/>
            </a:endParaRPr>
          </a:p>
          <a:p>
            <a:pPr defTabSz="1219170">
              <a:buClr>
                <a:srgbClr val="000000"/>
              </a:buClr>
            </a:pPr>
            <a:r>
              <a:rPr lang="en-GB" sz="1867" kern="0">
                <a:solidFill>
                  <a:srgbClr val="000000"/>
                </a:solidFill>
                <a:latin typeface="Roboto"/>
                <a:ea typeface="Roboto"/>
                <a:cs typeface="Roboto"/>
                <a:sym typeface="Roboto"/>
              </a:rPr>
              <a:t>Brazilian?</a:t>
            </a:r>
            <a:endParaRPr sz="1867" kern="0">
              <a:solidFill>
                <a:srgbClr val="000000"/>
              </a:solidFill>
              <a:latin typeface="Roboto"/>
              <a:ea typeface="Roboto"/>
              <a:cs typeface="Roboto"/>
              <a:sym typeface="Roboto"/>
            </a:endParaRPr>
          </a:p>
          <a:p>
            <a:pPr defTabSz="1219170">
              <a:buClr>
                <a:srgbClr val="000000"/>
              </a:buClr>
            </a:pPr>
            <a:r>
              <a:rPr lang="en-GB" sz="1867" kern="0">
                <a:solidFill>
                  <a:srgbClr val="000000"/>
                </a:solidFill>
                <a:latin typeface="Roboto"/>
                <a:ea typeface="Roboto"/>
                <a:cs typeface="Roboto"/>
                <a:sym typeface="Roboto"/>
              </a:rPr>
              <a:t>Creole?</a:t>
            </a:r>
            <a:endParaRPr sz="1867" kern="0">
              <a:solidFill>
                <a:srgbClr val="000000"/>
              </a:solidFill>
              <a:latin typeface="Roboto"/>
              <a:ea typeface="Roboto"/>
              <a:cs typeface="Roboto"/>
              <a:sym typeface="Roboto"/>
            </a:endParaRPr>
          </a:p>
        </p:txBody>
      </p:sp>
      <p:sp>
        <p:nvSpPr>
          <p:cNvPr id="324" name="Google Shape;324;p40"/>
          <p:cNvSpPr txBox="1"/>
          <p:nvPr/>
        </p:nvSpPr>
        <p:spPr>
          <a:xfrm>
            <a:off x="8861367" y="2741101"/>
            <a:ext cx="2380800" cy="168279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867" kern="0">
                <a:solidFill>
                  <a:srgbClr val="000000"/>
                </a:solidFill>
                <a:latin typeface="Roboto"/>
                <a:ea typeface="Roboto"/>
                <a:cs typeface="Roboto"/>
                <a:sym typeface="Roboto"/>
              </a:rPr>
              <a:t>American or Latino -</a:t>
            </a:r>
            <a:endParaRPr sz="1867" kern="0">
              <a:solidFill>
                <a:srgbClr val="000000"/>
              </a:solidFill>
              <a:latin typeface="Roboto"/>
              <a:ea typeface="Roboto"/>
              <a:cs typeface="Roboto"/>
              <a:sym typeface="Roboto"/>
            </a:endParaRPr>
          </a:p>
          <a:p>
            <a:pPr defTabSz="1219170">
              <a:buClr>
                <a:srgbClr val="000000"/>
              </a:buClr>
            </a:pPr>
            <a:r>
              <a:rPr lang="en-GB" sz="1867" kern="0">
                <a:solidFill>
                  <a:srgbClr val="000000"/>
                </a:solidFill>
                <a:latin typeface="Roboto"/>
                <a:ea typeface="Roboto"/>
                <a:cs typeface="Roboto"/>
                <a:sym typeface="Roboto"/>
              </a:rPr>
              <a:t>Cuban?</a:t>
            </a:r>
            <a:endParaRPr sz="1867" kern="0">
              <a:solidFill>
                <a:srgbClr val="000000"/>
              </a:solidFill>
              <a:latin typeface="Roboto"/>
              <a:ea typeface="Roboto"/>
              <a:cs typeface="Roboto"/>
              <a:sym typeface="Roboto"/>
            </a:endParaRPr>
          </a:p>
          <a:p>
            <a:pPr defTabSz="1219170">
              <a:buClr>
                <a:srgbClr val="000000"/>
              </a:buClr>
            </a:pPr>
            <a:r>
              <a:rPr lang="en-GB" sz="1867" kern="0">
                <a:solidFill>
                  <a:srgbClr val="000000"/>
                </a:solidFill>
                <a:latin typeface="Roboto"/>
                <a:ea typeface="Roboto"/>
                <a:cs typeface="Roboto"/>
                <a:sym typeface="Roboto"/>
              </a:rPr>
              <a:t>Mexican?</a:t>
            </a:r>
            <a:endParaRPr sz="1867" kern="0">
              <a:solidFill>
                <a:srgbClr val="000000"/>
              </a:solidFill>
              <a:latin typeface="Roboto"/>
              <a:ea typeface="Roboto"/>
              <a:cs typeface="Roboto"/>
              <a:sym typeface="Roboto"/>
            </a:endParaRPr>
          </a:p>
          <a:p>
            <a:pPr defTabSz="1219170">
              <a:buClr>
                <a:srgbClr val="000000"/>
              </a:buClr>
            </a:pPr>
            <a:r>
              <a:rPr lang="en-GB" sz="1867" kern="0">
                <a:solidFill>
                  <a:srgbClr val="000000"/>
                </a:solidFill>
                <a:latin typeface="Roboto"/>
                <a:ea typeface="Roboto"/>
                <a:cs typeface="Roboto"/>
                <a:sym typeface="Roboto"/>
              </a:rPr>
              <a:t>Puerto Rican?</a:t>
            </a:r>
            <a:endParaRPr sz="1867" kern="0">
              <a:solidFill>
                <a:srgbClr val="000000"/>
              </a:solidFill>
              <a:latin typeface="Roboto"/>
              <a:ea typeface="Roboto"/>
              <a:cs typeface="Roboto"/>
              <a:sym typeface="Roboto"/>
            </a:endParaRPr>
          </a:p>
          <a:p>
            <a:pPr defTabSz="1219170">
              <a:buClr>
                <a:srgbClr val="000000"/>
              </a:buClr>
            </a:pPr>
            <a:r>
              <a:rPr lang="en-GB" sz="1867" kern="0">
                <a:solidFill>
                  <a:srgbClr val="000000"/>
                </a:solidFill>
                <a:latin typeface="Roboto"/>
                <a:ea typeface="Roboto"/>
                <a:cs typeface="Roboto"/>
                <a:sym typeface="Roboto"/>
              </a:rPr>
              <a:t>Indigenous?</a:t>
            </a:r>
            <a:endParaRPr sz="1867" kern="0">
              <a:solidFill>
                <a:srgbClr val="000000"/>
              </a:solidFill>
              <a:latin typeface="Roboto"/>
              <a:ea typeface="Roboto"/>
              <a:cs typeface="Roboto"/>
              <a:sym typeface="Roboto"/>
            </a:endParaRPr>
          </a:p>
        </p:txBody>
      </p:sp>
      <p:sp>
        <p:nvSpPr>
          <p:cNvPr id="325" name="Google Shape;325;p40"/>
          <p:cNvSpPr txBox="1"/>
          <p:nvPr/>
        </p:nvSpPr>
        <p:spPr>
          <a:xfrm>
            <a:off x="3772033" y="4611867"/>
            <a:ext cx="3076800" cy="197011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867" kern="0">
                <a:solidFill>
                  <a:srgbClr val="000000"/>
                </a:solidFill>
                <a:latin typeface="Roboto"/>
                <a:ea typeface="Roboto"/>
                <a:cs typeface="Roboto"/>
                <a:sym typeface="Roboto"/>
              </a:rPr>
              <a:t>Northern European white?</a:t>
            </a:r>
            <a:endParaRPr sz="1867" kern="0">
              <a:solidFill>
                <a:srgbClr val="000000"/>
              </a:solidFill>
              <a:latin typeface="Roboto"/>
              <a:ea typeface="Roboto"/>
              <a:cs typeface="Roboto"/>
              <a:sym typeface="Roboto"/>
            </a:endParaRPr>
          </a:p>
          <a:p>
            <a:pPr defTabSz="1219170">
              <a:buClr>
                <a:srgbClr val="000000"/>
              </a:buClr>
            </a:pPr>
            <a:r>
              <a:rPr lang="en-GB" sz="1867" kern="0">
                <a:solidFill>
                  <a:srgbClr val="000000"/>
                </a:solidFill>
                <a:latin typeface="Roboto"/>
                <a:ea typeface="Roboto"/>
                <a:cs typeface="Roboto"/>
                <a:sym typeface="Roboto"/>
              </a:rPr>
              <a:t>Ashkenazi Jewish?</a:t>
            </a:r>
            <a:endParaRPr sz="1867" kern="0">
              <a:solidFill>
                <a:srgbClr val="000000"/>
              </a:solidFill>
              <a:latin typeface="Roboto"/>
              <a:ea typeface="Roboto"/>
              <a:cs typeface="Roboto"/>
              <a:sym typeface="Roboto"/>
            </a:endParaRPr>
          </a:p>
          <a:p>
            <a:pPr defTabSz="1219170">
              <a:buClr>
                <a:srgbClr val="000000"/>
              </a:buClr>
            </a:pPr>
            <a:r>
              <a:rPr lang="en-GB" sz="1867" kern="0">
                <a:solidFill>
                  <a:srgbClr val="000000"/>
                </a:solidFill>
                <a:latin typeface="Roboto"/>
                <a:ea typeface="Roboto"/>
                <a:cs typeface="Roboto"/>
                <a:sym typeface="Roboto"/>
              </a:rPr>
              <a:t>Hutterite?</a:t>
            </a:r>
            <a:endParaRPr sz="1867" kern="0">
              <a:solidFill>
                <a:srgbClr val="000000"/>
              </a:solidFill>
              <a:latin typeface="Roboto"/>
              <a:ea typeface="Roboto"/>
              <a:cs typeface="Roboto"/>
              <a:sym typeface="Roboto"/>
            </a:endParaRPr>
          </a:p>
          <a:p>
            <a:pPr defTabSz="1219170">
              <a:buClr>
                <a:srgbClr val="000000"/>
              </a:buClr>
            </a:pPr>
            <a:r>
              <a:rPr lang="en-GB" sz="1867" kern="0">
                <a:solidFill>
                  <a:srgbClr val="000000"/>
                </a:solidFill>
                <a:latin typeface="Roboto"/>
                <a:ea typeface="Roboto"/>
                <a:cs typeface="Roboto"/>
                <a:sym typeface="Roboto"/>
              </a:rPr>
              <a:t>Amish?</a:t>
            </a:r>
            <a:endParaRPr sz="1867" kern="0">
              <a:solidFill>
                <a:srgbClr val="000000"/>
              </a:solidFill>
              <a:latin typeface="Roboto"/>
              <a:ea typeface="Roboto"/>
              <a:cs typeface="Roboto"/>
              <a:sym typeface="Roboto"/>
            </a:endParaRPr>
          </a:p>
          <a:p>
            <a:pPr defTabSz="1219170">
              <a:buClr>
                <a:srgbClr val="000000"/>
              </a:buClr>
            </a:pPr>
            <a:r>
              <a:rPr lang="en-GB" sz="1867" kern="0">
                <a:solidFill>
                  <a:srgbClr val="000000"/>
                </a:solidFill>
                <a:latin typeface="Roboto"/>
                <a:ea typeface="Roboto"/>
                <a:cs typeface="Roboto"/>
                <a:sym typeface="Roboto"/>
              </a:rPr>
              <a:t>Italian?</a:t>
            </a:r>
            <a:endParaRPr sz="1867" kern="0">
              <a:solidFill>
                <a:srgbClr val="000000"/>
              </a:solidFill>
              <a:latin typeface="Roboto"/>
              <a:ea typeface="Roboto"/>
              <a:cs typeface="Roboto"/>
              <a:sym typeface="Roboto"/>
            </a:endParaRPr>
          </a:p>
          <a:p>
            <a:pPr defTabSz="1219170">
              <a:buClr>
                <a:srgbClr val="000000"/>
              </a:buClr>
            </a:pPr>
            <a:r>
              <a:rPr lang="en-GB" sz="1867" kern="0">
                <a:solidFill>
                  <a:srgbClr val="000000"/>
                </a:solidFill>
                <a:latin typeface="Lato"/>
                <a:ea typeface="Lato"/>
                <a:cs typeface="Lato"/>
                <a:sym typeface="Lato"/>
              </a:rPr>
              <a:t> </a:t>
            </a:r>
            <a:endParaRPr sz="1867" kern="0">
              <a:solidFill>
                <a:srgbClr val="000000"/>
              </a:solidFill>
              <a:latin typeface="Lato"/>
              <a:ea typeface="Lato"/>
              <a:cs typeface="Lato"/>
              <a:sym typeface="Lato"/>
            </a:endParaRPr>
          </a:p>
        </p:txBody>
      </p:sp>
      <p:pic>
        <p:nvPicPr>
          <p:cNvPr id="326" name="Google Shape;326;p40"/>
          <p:cNvPicPr preferRelativeResize="0"/>
          <p:nvPr/>
        </p:nvPicPr>
        <p:blipFill>
          <a:blip r:embed="rId6">
            <a:alphaModFix/>
          </a:blip>
          <a:stretch>
            <a:fillRect/>
          </a:stretch>
        </p:blipFill>
        <p:spPr>
          <a:xfrm>
            <a:off x="6848832" y="4620049"/>
            <a:ext cx="1912568" cy="1718919"/>
          </a:xfrm>
          <a:prstGeom prst="rect">
            <a:avLst/>
          </a:prstGeom>
          <a:noFill/>
          <a:ln>
            <a:noFill/>
          </a:ln>
        </p:spPr>
      </p:pic>
      <p:sp>
        <p:nvSpPr>
          <p:cNvPr id="327" name="Google Shape;327;p40"/>
          <p:cNvSpPr txBox="1"/>
          <p:nvPr/>
        </p:nvSpPr>
        <p:spPr>
          <a:xfrm>
            <a:off x="8861367" y="4611834"/>
            <a:ext cx="2380800" cy="168279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867" kern="0">
                <a:solidFill>
                  <a:srgbClr val="000000"/>
                </a:solidFill>
                <a:latin typeface="Roboto"/>
                <a:ea typeface="Roboto"/>
                <a:cs typeface="Roboto"/>
                <a:sym typeface="Roboto"/>
              </a:rPr>
              <a:t>Chinese?</a:t>
            </a:r>
            <a:endParaRPr sz="1867" kern="0">
              <a:solidFill>
                <a:srgbClr val="000000"/>
              </a:solidFill>
              <a:latin typeface="Roboto"/>
              <a:ea typeface="Roboto"/>
              <a:cs typeface="Roboto"/>
              <a:sym typeface="Roboto"/>
            </a:endParaRPr>
          </a:p>
          <a:p>
            <a:pPr defTabSz="1219170">
              <a:buClr>
                <a:srgbClr val="000000"/>
              </a:buClr>
            </a:pPr>
            <a:r>
              <a:rPr lang="en-GB" sz="1867" kern="0">
                <a:solidFill>
                  <a:srgbClr val="000000"/>
                </a:solidFill>
                <a:latin typeface="Roboto"/>
                <a:ea typeface="Roboto"/>
                <a:cs typeface="Roboto"/>
                <a:sym typeface="Roboto"/>
              </a:rPr>
              <a:t>Japanese? </a:t>
            </a:r>
            <a:endParaRPr sz="1867" kern="0">
              <a:solidFill>
                <a:srgbClr val="000000"/>
              </a:solidFill>
              <a:latin typeface="Roboto"/>
              <a:ea typeface="Roboto"/>
              <a:cs typeface="Roboto"/>
              <a:sym typeface="Roboto"/>
            </a:endParaRPr>
          </a:p>
          <a:p>
            <a:pPr defTabSz="1219170">
              <a:buClr>
                <a:srgbClr val="000000"/>
              </a:buClr>
            </a:pPr>
            <a:r>
              <a:rPr lang="en-GB" sz="1867" kern="0">
                <a:solidFill>
                  <a:srgbClr val="000000"/>
                </a:solidFill>
                <a:latin typeface="Roboto"/>
                <a:ea typeface="Roboto"/>
                <a:cs typeface="Roboto"/>
                <a:sym typeface="Roboto"/>
              </a:rPr>
              <a:t>Hmong?</a:t>
            </a:r>
            <a:endParaRPr sz="1867" kern="0">
              <a:solidFill>
                <a:srgbClr val="000000"/>
              </a:solidFill>
              <a:latin typeface="Roboto"/>
              <a:ea typeface="Roboto"/>
              <a:cs typeface="Roboto"/>
              <a:sym typeface="Roboto"/>
            </a:endParaRPr>
          </a:p>
          <a:p>
            <a:pPr defTabSz="1219170">
              <a:buClr>
                <a:srgbClr val="000000"/>
              </a:buClr>
            </a:pPr>
            <a:r>
              <a:rPr lang="en-GB" sz="1867" kern="0">
                <a:solidFill>
                  <a:srgbClr val="000000"/>
                </a:solidFill>
                <a:latin typeface="Roboto"/>
                <a:ea typeface="Roboto"/>
                <a:cs typeface="Roboto"/>
                <a:sym typeface="Roboto"/>
              </a:rPr>
              <a:t>Filipino?</a:t>
            </a:r>
            <a:endParaRPr sz="1867" kern="0">
              <a:solidFill>
                <a:srgbClr val="000000"/>
              </a:solidFill>
              <a:latin typeface="Roboto"/>
              <a:ea typeface="Roboto"/>
              <a:cs typeface="Roboto"/>
              <a:sym typeface="Roboto"/>
            </a:endParaRPr>
          </a:p>
          <a:p>
            <a:pPr defTabSz="1219170">
              <a:buClr>
                <a:srgbClr val="000000"/>
              </a:buClr>
            </a:pPr>
            <a:r>
              <a:rPr lang="en-GB" sz="1867" kern="0">
                <a:solidFill>
                  <a:srgbClr val="000000"/>
                </a:solidFill>
                <a:latin typeface="Roboto"/>
                <a:ea typeface="Roboto"/>
                <a:cs typeface="Roboto"/>
                <a:sym typeface="Roboto"/>
              </a:rPr>
              <a:t>Vietnamese?</a:t>
            </a:r>
            <a:endParaRPr sz="1867" kern="0">
              <a:solidFill>
                <a:srgbClr val="000000"/>
              </a:solidFill>
              <a:latin typeface="Lato"/>
              <a:ea typeface="Lato"/>
              <a:cs typeface="Lato"/>
              <a:sym typeface="Lato"/>
            </a:endParaRPr>
          </a:p>
        </p:txBody>
      </p:sp>
      <p:sp>
        <p:nvSpPr>
          <p:cNvPr id="328" name="Google Shape;328;p40"/>
          <p:cNvSpPr txBox="1"/>
          <p:nvPr/>
        </p:nvSpPr>
        <p:spPr>
          <a:xfrm>
            <a:off x="190233" y="1449301"/>
            <a:ext cx="10830800" cy="139527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467" b="1" kern="0">
                <a:solidFill>
                  <a:srgbClr val="1A9988"/>
                </a:solidFill>
                <a:latin typeface="Roboto"/>
                <a:ea typeface="Roboto"/>
                <a:cs typeface="Roboto"/>
                <a:sym typeface="Roboto"/>
              </a:rPr>
              <a:t>Race vs ancestry: </a:t>
            </a:r>
            <a:r>
              <a:rPr lang="en-GB" sz="2467" kern="0">
                <a:solidFill>
                  <a:srgbClr val="1A9988"/>
                </a:solidFill>
                <a:latin typeface="Roboto"/>
                <a:ea typeface="Roboto"/>
                <a:cs typeface="Roboto"/>
                <a:sym typeface="Roboto"/>
              </a:rPr>
              <a:t>Self-defined race is helpful for social determinants of health, misleading and often wrong for biological determinants of health</a:t>
            </a:r>
            <a:endParaRPr sz="2467" kern="0">
              <a:solidFill>
                <a:srgbClr val="1A9988"/>
              </a:solidFill>
              <a:latin typeface="Roboto"/>
              <a:ea typeface="Roboto"/>
              <a:cs typeface="Roboto"/>
              <a:sym typeface="Roboto"/>
            </a:endParaRPr>
          </a:p>
          <a:p>
            <a:pPr defTabSz="1219170">
              <a:buClr>
                <a:srgbClr val="000000"/>
              </a:buClr>
            </a:pPr>
            <a:r>
              <a:rPr lang="en-GB" sz="2533" kern="0">
                <a:solidFill>
                  <a:srgbClr val="1A9988"/>
                </a:solidFill>
                <a:latin typeface="Lato"/>
                <a:ea typeface="Lato"/>
                <a:cs typeface="Lato"/>
                <a:sym typeface="Lato"/>
              </a:rPr>
              <a:t>	</a:t>
            </a:r>
            <a:r>
              <a:rPr lang="en-GB" sz="2533" kern="0">
                <a:solidFill>
                  <a:srgbClr val="1A9988"/>
                </a:solidFill>
                <a:latin typeface="Roboto"/>
                <a:ea typeface="Roboto"/>
                <a:cs typeface="Roboto"/>
                <a:sym typeface="Roboto"/>
              </a:rPr>
              <a:t>-especially problematic for admixed individuals</a:t>
            </a:r>
            <a:endParaRPr sz="1867" kern="0">
              <a:solidFill>
                <a:srgbClr val="000000"/>
              </a:solidFill>
              <a:latin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41"/>
          <p:cNvPicPr preferRelativeResize="0"/>
          <p:nvPr/>
        </p:nvPicPr>
        <p:blipFill rotWithShape="1">
          <a:blip r:embed="rId3">
            <a:alphaModFix/>
          </a:blip>
          <a:srcRect l="30" r="20"/>
          <a:stretch/>
        </p:blipFill>
        <p:spPr>
          <a:xfrm>
            <a:off x="-47599" y="0"/>
            <a:ext cx="12280900" cy="686358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42" descr="even cleaner than this. no white text box, remove white border"/>
          <p:cNvPicPr preferRelativeResize="0"/>
          <p:nvPr/>
        </p:nvPicPr>
        <p:blipFill>
          <a:blip r:embed="rId3">
            <a:alphaModFix/>
          </a:blip>
          <a:stretch>
            <a:fillRect/>
          </a:stretch>
        </p:blipFill>
        <p:spPr>
          <a:xfrm>
            <a:off x="-47599" y="0"/>
            <a:ext cx="122809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88FAA-FD6B-8BC7-2B21-D4B964CCF70E}"/>
              </a:ext>
            </a:extLst>
          </p:cNvPr>
          <p:cNvSpPr>
            <a:spLocks noGrp="1"/>
          </p:cNvSpPr>
          <p:nvPr>
            <p:ph type="ctrTitle"/>
          </p:nvPr>
        </p:nvSpPr>
        <p:spPr/>
        <p:txBody>
          <a:bodyPr/>
          <a:lstStyle/>
          <a:p>
            <a:r>
              <a:rPr lang="en-US" dirty="0"/>
              <a:t>“If We Build It, They Will Come”</a:t>
            </a:r>
          </a:p>
        </p:txBody>
      </p:sp>
      <p:sp>
        <p:nvSpPr>
          <p:cNvPr id="3" name="Subtitle 2">
            <a:extLst>
              <a:ext uri="{FF2B5EF4-FFF2-40B4-BE49-F238E27FC236}">
                <a16:creationId xmlns:a16="http://schemas.microsoft.com/office/drawing/2014/main" id="{EEF66C69-85E3-2519-C74B-0BF06BEED393}"/>
              </a:ext>
            </a:extLst>
          </p:cNvPr>
          <p:cNvSpPr>
            <a:spLocks noGrp="1"/>
          </p:cNvSpPr>
          <p:nvPr>
            <p:ph type="subTitle" idx="1"/>
          </p:nvPr>
        </p:nvSpPr>
        <p:spPr/>
        <p:txBody>
          <a:bodyPr/>
          <a:lstStyle/>
          <a:p>
            <a:r>
              <a:rPr lang="en-US" dirty="0"/>
              <a:t>Amy Laster, PhD</a:t>
            </a:r>
          </a:p>
          <a:p>
            <a:r>
              <a:rPr lang="en-US" dirty="0"/>
              <a:t>Chief Scientific Officer</a:t>
            </a:r>
          </a:p>
        </p:txBody>
      </p:sp>
    </p:spTree>
    <p:extLst>
      <p:ext uri="{BB962C8B-B14F-4D97-AF65-F5344CB8AC3E}">
        <p14:creationId xmlns:p14="http://schemas.microsoft.com/office/powerpoint/2010/main" val="388943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57B83-593F-48E4-B540-33FF467FD713}"/>
              </a:ext>
            </a:extLst>
          </p:cNvPr>
          <p:cNvSpPr>
            <a:spLocks noGrp="1"/>
          </p:cNvSpPr>
          <p:nvPr>
            <p:ph type="title"/>
          </p:nvPr>
        </p:nvSpPr>
        <p:spPr>
          <a:xfrm>
            <a:off x="3274540" y="18255"/>
            <a:ext cx="8079259" cy="1240274"/>
          </a:xfrm>
        </p:spPr>
        <p:txBody>
          <a:bodyPr>
            <a:normAutofit/>
          </a:bodyPr>
          <a:lstStyle/>
          <a:p>
            <a:pPr>
              <a:lnSpc>
                <a:spcPct val="100000"/>
              </a:lnSpc>
            </a:pPr>
            <a:r>
              <a:rPr lang="en-US" b="1">
                <a:solidFill>
                  <a:schemeClr val="bg1"/>
                </a:solidFill>
              </a:rPr>
              <a:t>Retinal Degenerations</a:t>
            </a:r>
          </a:p>
        </p:txBody>
      </p:sp>
      <p:sp>
        <p:nvSpPr>
          <p:cNvPr id="3" name="Content Placeholder 2">
            <a:extLst>
              <a:ext uri="{FF2B5EF4-FFF2-40B4-BE49-F238E27FC236}">
                <a16:creationId xmlns:a16="http://schemas.microsoft.com/office/drawing/2014/main" id="{9C930F77-4D25-4A09-8D2B-A890DEFE880A}"/>
              </a:ext>
            </a:extLst>
          </p:cNvPr>
          <p:cNvSpPr>
            <a:spLocks noGrp="1"/>
          </p:cNvSpPr>
          <p:nvPr>
            <p:ph idx="1"/>
          </p:nvPr>
        </p:nvSpPr>
        <p:spPr>
          <a:xfrm>
            <a:off x="595745" y="1845734"/>
            <a:ext cx="10559935" cy="4497916"/>
          </a:xfrm>
        </p:spPr>
        <p:txBody>
          <a:bodyPr>
            <a:noAutofit/>
          </a:bodyPr>
          <a:lstStyle/>
          <a:p>
            <a:pPr marL="457200" indent="-457200">
              <a:lnSpc>
                <a:spcPct val="100000"/>
              </a:lnSpc>
              <a:spcBef>
                <a:spcPts val="0"/>
              </a:spcBef>
              <a:buClr>
                <a:schemeClr val="tx1"/>
              </a:buClr>
            </a:pPr>
            <a:r>
              <a:rPr lang="en-US" sz="3200" b="1">
                <a:solidFill>
                  <a:srgbClr val="D76F2C"/>
                </a:solidFill>
              </a:rPr>
              <a:t>Rare:</a:t>
            </a:r>
            <a:r>
              <a:rPr lang="en-US" sz="3200" b="1">
                <a:solidFill>
                  <a:srgbClr val="00C1D5"/>
                </a:solidFill>
              </a:rPr>
              <a:t> </a:t>
            </a:r>
            <a:r>
              <a:rPr lang="en-US" sz="3200" b="1"/>
              <a:t>less common than 1:3,500 worldwide</a:t>
            </a:r>
          </a:p>
          <a:p>
            <a:pPr marL="457200" indent="-457200">
              <a:lnSpc>
                <a:spcPct val="100000"/>
              </a:lnSpc>
              <a:spcBef>
                <a:spcPts val="0"/>
              </a:spcBef>
              <a:buClr>
                <a:schemeClr val="tx1"/>
              </a:buClr>
            </a:pPr>
            <a:r>
              <a:rPr lang="en-US" sz="3200" b="1">
                <a:solidFill>
                  <a:srgbClr val="D76F2C"/>
                </a:solidFill>
              </a:rPr>
              <a:t>Inherited:</a:t>
            </a:r>
            <a:r>
              <a:rPr lang="en-US" sz="3200" b="1">
                <a:solidFill>
                  <a:srgbClr val="00C1D5"/>
                </a:solidFill>
              </a:rPr>
              <a:t> </a:t>
            </a:r>
            <a:r>
              <a:rPr lang="en-US" sz="3200" b="1"/>
              <a:t>families may be concentrated in areas with limited access to specialist care</a:t>
            </a:r>
          </a:p>
          <a:p>
            <a:pPr marL="457200" indent="-457200">
              <a:lnSpc>
                <a:spcPct val="100000"/>
              </a:lnSpc>
              <a:spcBef>
                <a:spcPts val="0"/>
              </a:spcBef>
              <a:buClr>
                <a:schemeClr val="tx1"/>
              </a:buClr>
            </a:pPr>
            <a:r>
              <a:rPr lang="en-US" sz="3200" b="1">
                <a:solidFill>
                  <a:srgbClr val="D76F2C"/>
                </a:solidFill>
              </a:rPr>
              <a:t>Extreme genetic heterogeneity: </a:t>
            </a:r>
            <a:r>
              <a:rPr lang="en-US" sz="3200" b="1"/>
              <a:t>caused by genetic changes in over 300 genes, with variable and widely ranging clinical manifestations associated with each gene</a:t>
            </a:r>
          </a:p>
          <a:p>
            <a:pPr marL="457200" indent="-457200">
              <a:lnSpc>
                <a:spcPct val="100000"/>
              </a:lnSpc>
              <a:spcBef>
                <a:spcPts val="0"/>
              </a:spcBef>
              <a:buClr>
                <a:schemeClr val="tx1"/>
              </a:buClr>
            </a:pPr>
            <a:r>
              <a:rPr lang="en-US" sz="3200" b="1">
                <a:solidFill>
                  <a:srgbClr val="D76F2C"/>
                </a:solidFill>
              </a:rPr>
              <a:t>Relentless: </a:t>
            </a:r>
            <a:r>
              <a:rPr lang="en-US" sz="3200" b="1"/>
              <a:t>genetic changes cause progressive dysfunction and death of rod and cone photoreceptors</a:t>
            </a:r>
          </a:p>
          <a:p>
            <a:pPr marL="457200" indent="-457200">
              <a:lnSpc>
                <a:spcPct val="100000"/>
              </a:lnSpc>
              <a:spcBef>
                <a:spcPts val="0"/>
              </a:spcBef>
              <a:buClr>
                <a:schemeClr val="tx1"/>
              </a:buClr>
            </a:pPr>
            <a:r>
              <a:rPr lang="en-US" sz="3200" b="1">
                <a:solidFill>
                  <a:srgbClr val="D76F2C"/>
                </a:solidFill>
              </a:rPr>
              <a:t>No effective treatments for most</a:t>
            </a:r>
          </a:p>
        </p:txBody>
      </p:sp>
    </p:spTree>
    <p:extLst>
      <p:ext uri="{BB962C8B-B14F-4D97-AF65-F5344CB8AC3E}">
        <p14:creationId xmlns:p14="http://schemas.microsoft.com/office/powerpoint/2010/main" val="1908460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246867" y="0"/>
            <a:ext cx="10251600" cy="713600"/>
          </a:xfrm>
          <a:prstGeom prst="rect">
            <a:avLst/>
          </a:prstGeom>
        </p:spPr>
        <p:txBody>
          <a:bodyPr spcFirstLastPara="1" wrap="square" lIns="121900" tIns="121900" rIns="121900" bIns="121900" anchor="t" anchorCtr="0">
            <a:normAutofit fontScale="90000"/>
          </a:bodyPr>
          <a:lstStyle/>
          <a:p>
            <a:r>
              <a:rPr lang="en-GB">
                <a:latin typeface="Lato"/>
                <a:ea typeface="Lato"/>
                <a:cs typeface="Lato"/>
                <a:sym typeface="Lato"/>
              </a:rPr>
              <a:t>Rare Disease is collectively common</a:t>
            </a:r>
            <a:endParaRPr>
              <a:latin typeface="Lato"/>
              <a:ea typeface="Lato"/>
              <a:cs typeface="Lato"/>
              <a:sym typeface="Lato"/>
            </a:endParaRPr>
          </a:p>
        </p:txBody>
      </p:sp>
      <p:pic>
        <p:nvPicPr>
          <p:cNvPr id="94" name="Google Shape;94;p14"/>
          <p:cNvPicPr preferRelativeResize="0"/>
          <p:nvPr/>
        </p:nvPicPr>
        <p:blipFill>
          <a:blip r:embed="rId3">
            <a:alphaModFix/>
          </a:blip>
          <a:stretch>
            <a:fillRect/>
          </a:stretch>
        </p:blipFill>
        <p:spPr>
          <a:xfrm>
            <a:off x="800134" y="1356967"/>
            <a:ext cx="3772271" cy="5094631"/>
          </a:xfrm>
          <a:prstGeom prst="rect">
            <a:avLst/>
          </a:prstGeom>
          <a:noFill/>
          <a:ln>
            <a:noFill/>
          </a:ln>
        </p:spPr>
      </p:pic>
      <p:sp>
        <p:nvSpPr>
          <p:cNvPr id="95" name="Google Shape;95;p14"/>
          <p:cNvSpPr txBox="1"/>
          <p:nvPr/>
        </p:nvSpPr>
        <p:spPr>
          <a:xfrm>
            <a:off x="5199667" y="1678567"/>
            <a:ext cx="5780000" cy="3180702"/>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GB" sz="2667" kern="0">
                <a:solidFill>
                  <a:srgbClr val="202122"/>
                </a:solidFill>
                <a:latin typeface="Lato"/>
                <a:ea typeface="Lato"/>
                <a:cs typeface="Lato"/>
                <a:sym typeface="Lato"/>
              </a:rPr>
              <a:t>Economic impact:</a:t>
            </a:r>
            <a:endParaRPr sz="2667" kern="0">
              <a:solidFill>
                <a:srgbClr val="202122"/>
              </a:solidFill>
              <a:latin typeface="Lato"/>
              <a:ea typeface="Lato"/>
              <a:cs typeface="Lato"/>
              <a:sym typeface="Lato"/>
            </a:endParaRPr>
          </a:p>
          <a:p>
            <a:pPr marL="609585" indent="-474121" defTabSz="1219170">
              <a:lnSpc>
                <a:spcPct val="115000"/>
              </a:lnSpc>
              <a:spcBef>
                <a:spcPts val="800"/>
              </a:spcBef>
              <a:buClr>
                <a:srgbClr val="202122"/>
              </a:buClr>
              <a:buSzPts val="2000"/>
              <a:buFont typeface="Lato"/>
              <a:buChar char="●"/>
            </a:pPr>
            <a:r>
              <a:rPr lang="en-GB" sz="2667" kern="0">
                <a:solidFill>
                  <a:srgbClr val="202122"/>
                </a:solidFill>
                <a:latin typeface="Lato"/>
                <a:ea typeface="Lato"/>
                <a:cs typeface="Lato"/>
                <a:sym typeface="Lato"/>
              </a:rPr>
              <a:t>$1 trillion/year in the US </a:t>
            </a:r>
            <a:endParaRPr sz="2667" kern="0">
              <a:solidFill>
                <a:srgbClr val="202122"/>
              </a:solidFill>
              <a:latin typeface="Lato"/>
              <a:ea typeface="Lato"/>
              <a:cs typeface="Lato"/>
              <a:sym typeface="Lato"/>
            </a:endParaRPr>
          </a:p>
          <a:p>
            <a:pPr marL="609585" indent="-474121" defTabSz="1219170">
              <a:lnSpc>
                <a:spcPct val="115000"/>
              </a:lnSpc>
              <a:buClr>
                <a:srgbClr val="202122"/>
              </a:buClr>
              <a:buSzPts val="2000"/>
              <a:buFont typeface="Lato"/>
              <a:buChar char="●"/>
            </a:pPr>
            <a:r>
              <a:rPr lang="en-GB" sz="2667" kern="0">
                <a:solidFill>
                  <a:srgbClr val="202122"/>
                </a:solidFill>
                <a:latin typeface="Lato"/>
                <a:ea typeface="Lato"/>
                <a:cs typeface="Lato"/>
                <a:sym typeface="Lato"/>
              </a:rPr>
              <a:t>10x higher costs per person than common disease</a:t>
            </a:r>
            <a:endParaRPr sz="2667" kern="0">
              <a:solidFill>
                <a:srgbClr val="202122"/>
              </a:solidFill>
              <a:latin typeface="Lato"/>
              <a:ea typeface="Lato"/>
              <a:cs typeface="Lato"/>
              <a:sym typeface="Lato"/>
            </a:endParaRPr>
          </a:p>
          <a:p>
            <a:pPr marL="609585" indent="-474121" defTabSz="1219170">
              <a:lnSpc>
                <a:spcPct val="115000"/>
              </a:lnSpc>
              <a:buClr>
                <a:srgbClr val="202122"/>
              </a:buClr>
              <a:buSzPts val="2000"/>
              <a:buFont typeface="Lato"/>
              <a:buChar char="●"/>
            </a:pPr>
            <a:r>
              <a:rPr lang="en-GB" sz="2667" kern="0">
                <a:solidFill>
                  <a:srgbClr val="202122"/>
                </a:solidFill>
                <a:latin typeface="Lato"/>
                <a:ea typeface="Lato"/>
                <a:cs typeface="Lato"/>
                <a:sym typeface="Lato"/>
              </a:rPr>
              <a:t>Early diagnosis and treatment can save $500,000/person</a:t>
            </a:r>
            <a:endParaRPr sz="2667" kern="0">
              <a:solidFill>
                <a:srgbClr val="202122"/>
              </a:solidFill>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83CA5-7DC0-02CD-D485-8502B9DEB4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746024-E2E1-DC86-5F93-261AEBF893E9}"/>
              </a:ext>
            </a:extLst>
          </p:cNvPr>
          <p:cNvSpPr>
            <a:spLocks noGrp="1"/>
          </p:cNvSpPr>
          <p:nvPr>
            <p:ph type="title"/>
          </p:nvPr>
        </p:nvSpPr>
        <p:spPr>
          <a:xfrm>
            <a:off x="3274540" y="18255"/>
            <a:ext cx="8845925" cy="1230442"/>
          </a:xfrm>
        </p:spPr>
        <p:txBody>
          <a:bodyPr>
            <a:noAutofit/>
          </a:bodyPr>
          <a:lstStyle/>
          <a:p>
            <a:pPr>
              <a:lnSpc>
                <a:spcPct val="100000"/>
              </a:lnSpc>
            </a:pPr>
            <a:r>
              <a:rPr lang="en-US" b="1">
                <a:solidFill>
                  <a:schemeClr val="bg1"/>
                </a:solidFill>
                <a:latin typeface="Calibri" panose="020F0502020204030204" pitchFamily="34" charset="0"/>
                <a:cs typeface="Calibri" panose="020F0502020204030204" pitchFamily="34" charset="0"/>
              </a:rPr>
              <a:t>Challenges to Developing Treatments</a:t>
            </a:r>
            <a:endParaRPr lang="en-US" b="1">
              <a:solidFill>
                <a:schemeClr val="bg1"/>
              </a:solidFill>
            </a:endParaRPr>
          </a:p>
        </p:txBody>
      </p:sp>
      <p:sp>
        <p:nvSpPr>
          <p:cNvPr id="3" name="Content Placeholder 2">
            <a:extLst>
              <a:ext uri="{FF2B5EF4-FFF2-40B4-BE49-F238E27FC236}">
                <a16:creationId xmlns:a16="http://schemas.microsoft.com/office/drawing/2014/main" id="{69FD87DE-F6E5-66B5-BE5B-F79F7610A5FD}"/>
              </a:ext>
            </a:extLst>
          </p:cNvPr>
          <p:cNvSpPr>
            <a:spLocks noGrp="1"/>
          </p:cNvSpPr>
          <p:nvPr>
            <p:ph idx="1"/>
          </p:nvPr>
        </p:nvSpPr>
        <p:spPr>
          <a:xfrm>
            <a:off x="526473" y="1845734"/>
            <a:ext cx="10996833" cy="4497916"/>
          </a:xfrm>
        </p:spPr>
        <p:txBody>
          <a:bodyPr>
            <a:noAutofit/>
          </a:bodyPr>
          <a:lstStyle/>
          <a:p>
            <a:pPr marL="457200" indent="-457200">
              <a:lnSpc>
                <a:spcPct val="100000"/>
              </a:lnSpc>
              <a:spcBef>
                <a:spcPts val="0"/>
              </a:spcBef>
              <a:buClr>
                <a:schemeClr val="tx1"/>
              </a:buClr>
            </a:pPr>
            <a:r>
              <a:rPr lang="en-US" sz="3200" b="1">
                <a:solidFill>
                  <a:srgbClr val="D76F2C"/>
                </a:solidFill>
              </a:rPr>
              <a:t>Uncommon: </a:t>
            </a:r>
            <a:r>
              <a:rPr lang="en-US" sz="3200" b="1"/>
              <a:t>few patients available for study, limited information exists</a:t>
            </a:r>
          </a:p>
          <a:p>
            <a:pPr marL="457200" indent="-457200">
              <a:lnSpc>
                <a:spcPct val="100000"/>
              </a:lnSpc>
              <a:spcBef>
                <a:spcPts val="0"/>
              </a:spcBef>
              <a:buClr>
                <a:schemeClr val="tx1"/>
              </a:buClr>
            </a:pPr>
            <a:r>
              <a:rPr lang="en-US" sz="3200" b="1">
                <a:solidFill>
                  <a:srgbClr val="D76F2C"/>
                </a:solidFill>
              </a:rPr>
              <a:t>Wide range of phenotypes </a:t>
            </a:r>
            <a:r>
              <a:rPr lang="en-US" sz="3200" b="1"/>
              <a:t>requires evaluation using specialty testing and expert clinical evaluation</a:t>
            </a:r>
          </a:p>
          <a:p>
            <a:pPr marL="457200" indent="-457200">
              <a:lnSpc>
                <a:spcPct val="100000"/>
              </a:lnSpc>
              <a:spcBef>
                <a:spcPts val="0"/>
              </a:spcBef>
              <a:buClr>
                <a:schemeClr val="tx1"/>
              </a:buClr>
            </a:pPr>
            <a:r>
              <a:rPr lang="en-US" sz="3200" b="1"/>
              <a:t>Limited</a:t>
            </a:r>
            <a:r>
              <a:rPr lang="en-US" sz="3200" b="1">
                <a:solidFill>
                  <a:srgbClr val="D76F2C"/>
                </a:solidFill>
              </a:rPr>
              <a:t> standardized prospective natural history </a:t>
            </a:r>
            <a:r>
              <a:rPr lang="en-US" sz="3200" b="1"/>
              <a:t>data on IRDs</a:t>
            </a:r>
          </a:p>
          <a:p>
            <a:pPr marL="457200" indent="-457200">
              <a:lnSpc>
                <a:spcPct val="100000"/>
              </a:lnSpc>
              <a:spcBef>
                <a:spcPts val="0"/>
              </a:spcBef>
              <a:buClr>
                <a:schemeClr val="tx1"/>
              </a:buClr>
            </a:pPr>
            <a:r>
              <a:rPr lang="en-US" sz="3200" b="1"/>
              <a:t>Unclear what </a:t>
            </a:r>
            <a:r>
              <a:rPr lang="en-US" sz="3200" b="1">
                <a:solidFill>
                  <a:srgbClr val="D76F2C"/>
                </a:solidFill>
              </a:rPr>
              <a:t>outcome measures </a:t>
            </a:r>
            <a:r>
              <a:rPr lang="en-US" sz="3200" b="1"/>
              <a:t>will be most likely to demonstrate change over time, or safety and efficacy of treatments</a:t>
            </a:r>
          </a:p>
          <a:p>
            <a:pPr marL="457200" indent="-457200">
              <a:lnSpc>
                <a:spcPct val="100000"/>
              </a:lnSpc>
              <a:spcBef>
                <a:spcPts val="0"/>
              </a:spcBef>
              <a:buClr>
                <a:schemeClr val="tx1"/>
              </a:buClr>
            </a:pPr>
            <a:endParaRPr lang="en-US" sz="3000" b="1">
              <a:solidFill>
                <a:srgbClr val="D76F2C"/>
              </a:solidFill>
            </a:endParaRPr>
          </a:p>
        </p:txBody>
      </p:sp>
    </p:spTree>
    <p:extLst>
      <p:ext uri="{BB962C8B-B14F-4D97-AF65-F5344CB8AC3E}">
        <p14:creationId xmlns:p14="http://schemas.microsoft.com/office/powerpoint/2010/main" val="525628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83CA5-7DC0-02CD-D485-8502B9DEB4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746024-E2E1-DC86-5F93-261AEBF893E9}"/>
              </a:ext>
            </a:extLst>
          </p:cNvPr>
          <p:cNvSpPr>
            <a:spLocks noGrp="1"/>
          </p:cNvSpPr>
          <p:nvPr>
            <p:ph type="title"/>
          </p:nvPr>
        </p:nvSpPr>
        <p:spPr>
          <a:xfrm>
            <a:off x="3274540" y="18255"/>
            <a:ext cx="8845925" cy="1230442"/>
          </a:xfrm>
        </p:spPr>
        <p:txBody>
          <a:bodyPr>
            <a:noAutofit/>
          </a:bodyPr>
          <a:lstStyle/>
          <a:p>
            <a:pPr>
              <a:lnSpc>
                <a:spcPct val="100000"/>
              </a:lnSpc>
            </a:pPr>
            <a:r>
              <a:rPr lang="en-US" b="1">
                <a:solidFill>
                  <a:schemeClr val="bg1"/>
                </a:solidFill>
                <a:latin typeface="Calibri" panose="020F0502020204030204" pitchFamily="34" charset="0"/>
                <a:cs typeface="Calibri" panose="020F0502020204030204" pitchFamily="34" charset="0"/>
              </a:rPr>
              <a:t>Consortium Model</a:t>
            </a:r>
            <a:endParaRPr lang="en-US" b="1">
              <a:solidFill>
                <a:schemeClr val="bg1"/>
              </a:solidFill>
            </a:endParaRPr>
          </a:p>
        </p:txBody>
      </p:sp>
      <p:sp>
        <p:nvSpPr>
          <p:cNvPr id="3" name="Content Placeholder 2">
            <a:extLst>
              <a:ext uri="{FF2B5EF4-FFF2-40B4-BE49-F238E27FC236}">
                <a16:creationId xmlns:a16="http://schemas.microsoft.com/office/drawing/2014/main" id="{69FD87DE-F6E5-66B5-BE5B-F79F7610A5FD}"/>
              </a:ext>
            </a:extLst>
          </p:cNvPr>
          <p:cNvSpPr>
            <a:spLocks noGrp="1"/>
          </p:cNvSpPr>
          <p:nvPr>
            <p:ph idx="1"/>
          </p:nvPr>
        </p:nvSpPr>
        <p:spPr>
          <a:xfrm>
            <a:off x="526473" y="1845734"/>
            <a:ext cx="11108800" cy="4497916"/>
          </a:xfrm>
        </p:spPr>
        <p:txBody>
          <a:bodyPr>
            <a:noAutofit/>
          </a:bodyPr>
          <a:lstStyle/>
          <a:p>
            <a:pPr marL="457200" lvl="1" indent="-457200">
              <a:lnSpc>
                <a:spcPct val="100000"/>
              </a:lnSpc>
              <a:spcBef>
                <a:spcPts val="0"/>
              </a:spcBef>
              <a:spcAft>
                <a:spcPts val="0"/>
              </a:spcAft>
              <a:buClrTx/>
              <a:buSzPct val="100000"/>
              <a:buFont typeface="Arial" panose="020B0604020202020204" pitchFamily="34" charset="0"/>
              <a:buChar char="•"/>
            </a:pPr>
            <a:r>
              <a:rPr lang="en-US" sz="3000" b="1">
                <a:solidFill>
                  <a:srgbClr val="D76F2C"/>
                </a:solidFill>
              </a:rPr>
              <a:t>Goal: Accelerate development of treatments for IRDs </a:t>
            </a:r>
          </a:p>
          <a:p>
            <a:pPr marL="457200" lvl="1" indent="-457200">
              <a:lnSpc>
                <a:spcPct val="100000"/>
              </a:lnSpc>
              <a:spcBef>
                <a:spcPts val="0"/>
              </a:spcBef>
              <a:spcAft>
                <a:spcPts val="0"/>
              </a:spcAft>
              <a:buClrTx/>
              <a:buSzPct val="100000"/>
              <a:buFont typeface="Arial" panose="020B0604020202020204" pitchFamily="34" charset="0"/>
              <a:buChar char="•"/>
            </a:pPr>
            <a:r>
              <a:rPr lang="en-US" sz="3000" b="1">
                <a:latin typeface="Calibri" panose="020F0502020204030204" pitchFamily="34" charset="0"/>
                <a:cs typeface="Calibri" panose="020F0502020204030204" pitchFamily="34" charset="0"/>
              </a:rPr>
              <a:t>Investigators </a:t>
            </a:r>
            <a:r>
              <a:rPr lang="en-US" sz="3000" b="1">
                <a:solidFill>
                  <a:srgbClr val="00C1D5"/>
                </a:solidFill>
                <a:latin typeface="Calibri" panose="020F0502020204030204" pitchFamily="34" charset="0"/>
                <a:cs typeface="Calibri" panose="020F0502020204030204" pitchFamily="34" charset="0"/>
              </a:rPr>
              <a:t>collaborate on ideas </a:t>
            </a:r>
            <a:r>
              <a:rPr lang="en-US" sz="3000" b="1">
                <a:latin typeface="Calibri" panose="020F0502020204030204" pitchFamily="34" charset="0"/>
                <a:cs typeface="Calibri" panose="020F0502020204030204" pitchFamily="34" charset="0"/>
              </a:rPr>
              <a:t>for hypotheses, study designs, and publications</a:t>
            </a:r>
          </a:p>
          <a:p>
            <a:pPr marL="457200" lvl="1" indent="-457200">
              <a:lnSpc>
                <a:spcPct val="100000"/>
              </a:lnSpc>
              <a:spcBef>
                <a:spcPts val="0"/>
              </a:spcBef>
              <a:spcAft>
                <a:spcPts val="0"/>
              </a:spcAft>
              <a:buClrTx/>
              <a:buSzPct val="100000"/>
              <a:buFont typeface="Arial" panose="020B0604020202020204" pitchFamily="34" charset="0"/>
              <a:buChar char="•"/>
            </a:pPr>
            <a:r>
              <a:rPr lang="en-US" sz="3000" b="1">
                <a:latin typeface="Calibri" panose="020F0502020204030204" pitchFamily="34" charset="0"/>
                <a:cs typeface="Calibri" panose="020F0502020204030204" pitchFamily="34" charset="0"/>
              </a:rPr>
              <a:t>Consortium Natural History Studies (NHS):</a:t>
            </a:r>
          </a:p>
          <a:p>
            <a:pPr marL="1371600" lvl="4" indent="-457200">
              <a:lnSpc>
                <a:spcPct val="100000"/>
              </a:lnSpc>
              <a:spcAft>
                <a:spcPts val="0"/>
              </a:spcAft>
              <a:buClr>
                <a:schemeClr val="tx1"/>
              </a:buClr>
              <a:buSzPct val="100000"/>
            </a:pPr>
            <a:r>
              <a:rPr lang="en-US" sz="2400" b="1">
                <a:latin typeface="Calibri" panose="020F0502020204030204" pitchFamily="34" charset="0"/>
                <a:cs typeface="Calibri" panose="020F0502020204030204" pitchFamily="34" charset="0"/>
              </a:rPr>
              <a:t>Provide</a:t>
            </a:r>
            <a:r>
              <a:rPr lang="en-US" sz="2400" b="1">
                <a:solidFill>
                  <a:srgbClr val="00C1D5"/>
                </a:solidFill>
                <a:latin typeface="Calibri" panose="020F0502020204030204" pitchFamily="34" charset="0"/>
                <a:cs typeface="Calibri" panose="020F0502020204030204" pitchFamily="34" charset="0"/>
              </a:rPr>
              <a:t> prospective, standardized, longitudinal data </a:t>
            </a:r>
            <a:r>
              <a:rPr lang="en-US" sz="2400" b="1">
                <a:latin typeface="Calibri" panose="020F0502020204030204" pitchFamily="34" charset="0"/>
                <a:cs typeface="Calibri" panose="020F0502020204030204" pitchFamily="34" charset="0"/>
              </a:rPr>
              <a:t>on</a:t>
            </a:r>
            <a:r>
              <a:rPr lang="en-US" sz="2400" b="1">
                <a:solidFill>
                  <a:schemeClr val="tx1"/>
                </a:solidFill>
                <a:latin typeface="Calibri" panose="020F0502020204030204" pitchFamily="34" charset="0"/>
                <a:cs typeface="Calibri" panose="020F0502020204030204" pitchFamily="34" charset="0"/>
              </a:rPr>
              <a:t> disease progression </a:t>
            </a:r>
          </a:p>
          <a:p>
            <a:pPr marL="1371600" lvl="4" indent="-457200">
              <a:lnSpc>
                <a:spcPct val="100000"/>
              </a:lnSpc>
              <a:spcAft>
                <a:spcPts val="0"/>
              </a:spcAft>
              <a:buClrTx/>
              <a:buSzPct val="100000"/>
            </a:pPr>
            <a:r>
              <a:rPr lang="en-US" sz="2400" b="1">
                <a:solidFill>
                  <a:schemeClr val="tx1"/>
                </a:solidFill>
                <a:latin typeface="Calibri" panose="020F0502020204030204" pitchFamily="34" charset="0"/>
                <a:cs typeface="Calibri" panose="020F0502020204030204" pitchFamily="34" charset="0"/>
              </a:rPr>
              <a:t>Identify sensitive </a:t>
            </a:r>
            <a:r>
              <a:rPr lang="en-US" sz="2400" b="1">
                <a:solidFill>
                  <a:srgbClr val="00C1D5"/>
                </a:solidFill>
                <a:latin typeface="Calibri" panose="020F0502020204030204" pitchFamily="34" charset="0"/>
                <a:cs typeface="Calibri" panose="020F0502020204030204" pitchFamily="34" charset="0"/>
              </a:rPr>
              <a:t>structural and functional outcome measures </a:t>
            </a:r>
            <a:r>
              <a:rPr lang="en-US" sz="2400" b="1">
                <a:solidFill>
                  <a:schemeClr val="tx1"/>
                </a:solidFill>
                <a:latin typeface="Calibri" panose="020F0502020204030204" pitchFamily="34" charset="0"/>
                <a:cs typeface="Calibri" panose="020F0502020204030204" pitchFamily="34" charset="0"/>
              </a:rPr>
              <a:t>for future clinical trials</a:t>
            </a:r>
          </a:p>
          <a:p>
            <a:pPr marL="457200" lvl="1" indent="-457200">
              <a:lnSpc>
                <a:spcPct val="100000"/>
              </a:lnSpc>
              <a:spcAft>
                <a:spcPts val="0"/>
              </a:spcAft>
              <a:buClrTx/>
              <a:buSzPct val="100000"/>
            </a:pPr>
            <a:r>
              <a:rPr lang="en-US" sz="3000" b="1">
                <a:latin typeface="Calibri" panose="020F0502020204030204" pitchFamily="34" charset="0"/>
                <a:cs typeface="Calibri" panose="020F0502020204030204" pitchFamily="34" charset="0"/>
              </a:rPr>
              <a:t>Data from completed studies will be archived in an </a:t>
            </a:r>
            <a:r>
              <a:rPr lang="en-US" sz="3000" b="1">
                <a:solidFill>
                  <a:srgbClr val="00C1D5"/>
                </a:solidFill>
                <a:latin typeface="Calibri" panose="020F0502020204030204" pitchFamily="34" charset="0"/>
                <a:cs typeface="Calibri" panose="020F0502020204030204" pitchFamily="34" charset="0"/>
              </a:rPr>
              <a:t>open central repository </a:t>
            </a:r>
            <a:r>
              <a:rPr lang="en-US" sz="3000" b="1">
                <a:latin typeface="Calibri" panose="020F0502020204030204" pitchFamily="34" charset="0"/>
                <a:cs typeface="Calibri" panose="020F0502020204030204" pitchFamily="34" charset="0"/>
              </a:rPr>
              <a:t>to stimulate further hypothesis generation and innovation   </a:t>
            </a:r>
          </a:p>
          <a:p>
            <a:pPr marL="457200" indent="-457200">
              <a:lnSpc>
                <a:spcPct val="100000"/>
              </a:lnSpc>
              <a:spcBef>
                <a:spcPts val="0"/>
              </a:spcBef>
              <a:buClr>
                <a:schemeClr val="tx1"/>
              </a:buClr>
            </a:pPr>
            <a:endParaRPr lang="en-US" sz="3000" b="1">
              <a:solidFill>
                <a:srgbClr val="D76F2C"/>
              </a:solidFill>
            </a:endParaRPr>
          </a:p>
        </p:txBody>
      </p:sp>
    </p:spTree>
    <p:extLst>
      <p:ext uri="{BB962C8B-B14F-4D97-AF65-F5344CB8AC3E}">
        <p14:creationId xmlns:p14="http://schemas.microsoft.com/office/powerpoint/2010/main" val="1982842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57B83-593F-48E4-B540-33FF467FD713}"/>
              </a:ext>
            </a:extLst>
          </p:cNvPr>
          <p:cNvSpPr>
            <a:spLocks noGrp="1"/>
          </p:cNvSpPr>
          <p:nvPr>
            <p:ph type="title"/>
          </p:nvPr>
        </p:nvSpPr>
        <p:spPr>
          <a:xfrm>
            <a:off x="3274540" y="18256"/>
            <a:ext cx="8079259" cy="1221822"/>
          </a:xfrm>
        </p:spPr>
        <p:txBody>
          <a:bodyPr>
            <a:normAutofit/>
          </a:bodyPr>
          <a:lstStyle/>
          <a:p>
            <a:r>
              <a:rPr lang="en-US" b="1">
                <a:solidFill>
                  <a:schemeClr val="bg1"/>
                </a:solidFill>
              </a:rPr>
              <a:t>Consortium Overview</a:t>
            </a:r>
          </a:p>
        </p:txBody>
      </p:sp>
      <p:sp>
        <p:nvSpPr>
          <p:cNvPr id="11" name="Content Placeholder 2">
            <a:extLst>
              <a:ext uri="{FF2B5EF4-FFF2-40B4-BE49-F238E27FC236}">
                <a16:creationId xmlns:a16="http://schemas.microsoft.com/office/drawing/2014/main" id="{55FC2396-BC7A-2AB6-6538-9A1BDE47F213}"/>
              </a:ext>
            </a:extLst>
          </p:cNvPr>
          <p:cNvSpPr txBox="1">
            <a:spLocks/>
          </p:cNvSpPr>
          <p:nvPr/>
        </p:nvSpPr>
        <p:spPr>
          <a:xfrm>
            <a:off x="219522" y="1561511"/>
            <a:ext cx="4812337" cy="2219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C1D5"/>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rgbClr val="00C1D5"/>
              </a:buClr>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rgbClr val="00C1D5"/>
              </a:buClr>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rgbClr val="00C1D5"/>
              </a:buClr>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rgbClr val="00C1D5"/>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None/>
              <a:tabLst/>
              <a:defRPr/>
            </a:pPr>
            <a:r>
              <a:rPr kumimoji="0" lang="en-US" sz="2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Consortium of clinical centers with expertise in inherited retinal degenerations (IRDs)</a:t>
            </a: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None/>
              <a:tabLst/>
              <a:defRPr/>
            </a:pPr>
            <a:endParaRPr kumimoji="0" lang="en-US" sz="220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None/>
              <a:tabLst/>
              <a:defRPr/>
            </a:pPr>
            <a:r>
              <a:rPr kumimoji="0" lang="en-US" sz="2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Goal: Accelerate development of treatments for IRDs</a:t>
            </a:r>
          </a:p>
        </p:txBody>
      </p:sp>
      <p:grpSp>
        <p:nvGrpSpPr>
          <p:cNvPr id="13" name="Group 12">
            <a:extLst>
              <a:ext uri="{FF2B5EF4-FFF2-40B4-BE49-F238E27FC236}">
                <a16:creationId xmlns:a16="http://schemas.microsoft.com/office/drawing/2014/main" id="{8B1A41DD-D17C-C38F-E869-AA18DEA6AB16}"/>
              </a:ext>
            </a:extLst>
          </p:cNvPr>
          <p:cNvGrpSpPr/>
          <p:nvPr/>
        </p:nvGrpSpPr>
        <p:grpSpPr>
          <a:xfrm>
            <a:off x="245349" y="3893244"/>
            <a:ext cx="4760682" cy="2518457"/>
            <a:chOff x="1119556" y="3845024"/>
            <a:chExt cx="5588377" cy="2859556"/>
          </a:xfrm>
        </p:grpSpPr>
        <p:pic>
          <p:nvPicPr>
            <p:cNvPr id="7" name="Picture 6">
              <a:extLst>
                <a:ext uri="{FF2B5EF4-FFF2-40B4-BE49-F238E27FC236}">
                  <a16:creationId xmlns:a16="http://schemas.microsoft.com/office/drawing/2014/main" id="{B25D4251-8321-D523-28AD-F02F04593C89}"/>
                </a:ext>
              </a:extLst>
            </p:cNvPr>
            <p:cNvPicPr>
              <a:picLocks noChangeAspect="1"/>
            </p:cNvPicPr>
            <p:nvPr/>
          </p:nvPicPr>
          <p:blipFill>
            <a:blip r:embed="rId3">
              <a:extLst>
                <a:ext uri="{28A0092B-C50C-407E-A947-70E740481C1C}">
                  <a14:useLocalDpi xmlns:a14="http://schemas.microsoft.com/office/drawing/2010/main" val="0"/>
                </a:ext>
              </a:extLst>
            </a:blip>
            <a:srcRect l="5156" r="5156"/>
            <a:stretch/>
          </p:blipFill>
          <p:spPr>
            <a:xfrm>
              <a:off x="1119556" y="3845024"/>
              <a:ext cx="5163072" cy="2859556"/>
            </a:xfrm>
            <a:prstGeom prst="rect">
              <a:avLst/>
            </a:prstGeom>
          </p:spPr>
        </p:pic>
        <p:sp>
          <p:nvSpPr>
            <p:cNvPr id="9" name="TextBox 8">
              <a:extLst>
                <a:ext uri="{FF2B5EF4-FFF2-40B4-BE49-F238E27FC236}">
                  <a16:creationId xmlns:a16="http://schemas.microsoft.com/office/drawing/2014/main" id="{B61AA7C8-35FE-F457-A3D0-BA2EF1A69099}"/>
                </a:ext>
              </a:extLst>
            </p:cNvPr>
            <p:cNvSpPr txBox="1"/>
            <p:nvPr/>
          </p:nvSpPr>
          <p:spPr>
            <a:xfrm>
              <a:off x="1861613" y="6201106"/>
              <a:ext cx="4846320" cy="384408"/>
            </a:xfrm>
            <a:prstGeom prst="rect">
              <a:avLst/>
            </a:prstGeom>
            <a:noFill/>
            <a:ln>
              <a:noFill/>
            </a:ln>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40 sites in 15 countries</a:t>
              </a:r>
              <a:endParaRPr kumimoji="0" lang="en-US" sz="16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17" name="Picture 16">
            <a:extLst>
              <a:ext uri="{FF2B5EF4-FFF2-40B4-BE49-F238E27FC236}">
                <a16:creationId xmlns:a16="http://schemas.microsoft.com/office/drawing/2014/main" id="{12C723CD-083B-3081-3815-5E570F9326A8}"/>
              </a:ext>
            </a:extLst>
          </p:cNvPr>
          <p:cNvPicPr>
            <a:picLocks noChangeAspect="1"/>
          </p:cNvPicPr>
          <p:nvPr/>
        </p:nvPicPr>
        <p:blipFill>
          <a:blip r:embed="rId4"/>
          <a:stretch>
            <a:fillRect/>
          </a:stretch>
        </p:blipFill>
        <p:spPr>
          <a:xfrm>
            <a:off x="4887500" y="1449194"/>
            <a:ext cx="7304500" cy="5306334"/>
          </a:xfrm>
          <a:prstGeom prst="rect">
            <a:avLst/>
          </a:prstGeom>
        </p:spPr>
      </p:pic>
    </p:spTree>
    <p:extLst>
      <p:ext uri="{BB962C8B-B14F-4D97-AF65-F5344CB8AC3E}">
        <p14:creationId xmlns:p14="http://schemas.microsoft.com/office/powerpoint/2010/main" val="2978662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57B83-593F-48E4-B540-33FF467FD713}"/>
              </a:ext>
            </a:extLst>
          </p:cNvPr>
          <p:cNvSpPr>
            <a:spLocks noGrp="1"/>
          </p:cNvSpPr>
          <p:nvPr>
            <p:ph type="title"/>
          </p:nvPr>
        </p:nvSpPr>
        <p:spPr>
          <a:xfrm>
            <a:off x="3274540" y="18256"/>
            <a:ext cx="8079259" cy="1250106"/>
          </a:xfrm>
        </p:spPr>
        <p:txBody>
          <a:bodyPr>
            <a:normAutofit/>
          </a:bodyPr>
          <a:lstStyle/>
          <a:p>
            <a:r>
              <a:rPr lang="en-US" b="1">
                <a:solidFill>
                  <a:schemeClr val="bg1"/>
                </a:solidFill>
              </a:rPr>
              <a:t>Consortium Strengths </a:t>
            </a:r>
          </a:p>
        </p:txBody>
      </p:sp>
      <p:sp>
        <p:nvSpPr>
          <p:cNvPr id="3" name="Content Placeholder 2">
            <a:extLst>
              <a:ext uri="{FF2B5EF4-FFF2-40B4-BE49-F238E27FC236}">
                <a16:creationId xmlns:a16="http://schemas.microsoft.com/office/drawing/2014/main" id="{9C930F77-4D25-4A09-8D2B-A890DEFE880A}"/>
              </a:ext>
            </a:extLst>
          </p:cNvPr>
          <p:cNvSpPr>
            <a:spLocks noGrp="1"/>
          </p:cNvSpPr>
          <p:nvPr>
            <p:ph idx="1"/>
          </p:nvPr>
        </p:nvSpPr>
        <p:spPr>
          <a:xfrm>
            <a:off x="1311812" y="1745249"/>
            <a:ext cx="9568376" cy="4685695"/>
          </a:xfrm>
        </p:spPr>
        <p:txBody>
          <a:bodyPr>
            <a:noAutofit/>
          </a:bodyPr>
          <a:lstStyle/>
          <a:p>
            <a:pPr marL="457200" indent="-457200">
              <a:lnSpc>
                <a:spcPct val="100000"/>
              </a:lnSpc>
              <a:spcBef>
                <a:spcPts val="0"/>
              </a:spcBef>
              <a:buClr>
                <a:schemeClr val="tx1"/>
              </a:buClr>
            </a:pPr>
            <a:r>
              <a:rPr lang="en-US" sz="3200" b="1">
                <a:solidFill>
                  <a:srgbClr val="D76F2C"/>
                </a:solidFill>
              </a:rPr>
              <a:t>Feasible recruitment  </a:t>
            </a:r>
          </a:p>
          <a:p>
            <a:pPr marL="914400" lvl="1" indent="-457200">
              <a:lnSpc>
                <a:spcPct val="100000"/>
              </a:lnSpc>
              <a:spcBef>
                <a:spcPts val="0"/>
              </a:spcBef>
              <a:buClr>
                <a:schemeClr val="tx1"/>
              </a:buClr>
            </a:pPr>
            <a:r>
              <a:rPr lang="en-US" sz="2800" b="1"/>
              <a:t>Due to large number of international sites</a:t>
            </a:r>
          </a:p>
          <a:p>
            <a:pPr marL="457200" indent="-457200">
              <a:lnSpc>
                <a:spcPct val="100000"/>
              </a:lnSpc>
              <a:spcBef>
                <a:spcPts val="0"/>
              </a:spcBef>
              <a:buClr>
                <a:schemeClr val="tx1"/>
              </a:buClr>
            </a:pPr>
            <a:r>
              <a:rPr lang="en-US" sz="3200" b="1">
                <a:solidFill>
                  <a:srgbClr val="D76F2C"/>
                </a:solidFill>
              </a:rPr>
              <a:t>Data quality </a:t>
            </a:r>
          </a:p>
          <a:p>
            <a:pPr marL="914400" marR="0" lvl="1" indent="-4572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lang="en-US" sz="2800" b="1">
                <a:solidFill>
                  <a:prstClr val="black"/>
                </a:solidFill>
              </a:rPr>
              <a:t>Enforced </a:t>
            </a:r>
            <a:r>
              <a:rPr kumimoji="0" 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by standardized procedures </a:t>
            </a:r>
          </a:p>
          <a:p>
            <a:pPr marL="457200" indent="-457200">
              <a:lnSpc>
                <a:spcPct val="100000"/>
              </a:lnSpc>
              <a:spcBef>
                <a:spcPts val="0"/>
              </a:spcBef>
              <a:buClr>
                <a:schemeClr val="tx1"/>
              </a:buClr>
            </a:pPr>
            <a:r>
              <a:rPr lang="en-US" sz="3200" b="1">
                <a:solidFill>
                  <a:srgbClr val="D76F2C"/>
                </a:solidFill>
              </a:rPr>
              <a:t>Efficiencies</a:t>
            </a:r>
          </a:p>
          <a:p>
            <a:pPr marL="914400" marR="0" lvl="1" indent="-4572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lang="en-US" sz="2800" b="1">
                <a:solidFill>
                  <a:prstClr val="black"/>
                </a:solidFill>
              </a:rPr>
              <a:t>Gained </a:t>
            </a:r>
            <a:r>
              <a:rPr kumimoji="0" 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from existing infrastructure</a:t>
            </a:r>
          </a:p>
          <a:p>
            <a:pPr marL="457200" indent="-457200">
              <a:lnSpc>
                <a:spcPct val="100000"/>
              </a:lnSpc>
              <a:spcBef>
                <a:spcPts val="0"/>
              </a:spcBef>
              <a:buClr>
                <a:schemeClr val="tx1"/>
              </a:buClr>
            </a:pPr>
            <a:r>
              <a:rPr lang="en-US" sz="3200" b="1">
                <a:solidFill>
                  <a:srgbClr val="D76F2C"/>
                </a:solidFill>
              </a:rPr>
              <a:t>Collaboration</a:t>
            </a:r>
          </a:p>
          <a:p>
            <a:pPr marL="914400" marR="0" lvl="1" indent="-4572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lang="en-US" sz="2800" b="1">
                <a:solidFill>
                  <a:prstClr val="black"/>
                </a:solidFill>
              </a:rPr>
              <a:t>O</a:t>
            </a:r>
            <a:r>
              <a:rPr kumimoji="0" 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f ideas and expertise from multidisciplinary team</a:t>
            </a:r>
          </a:p>
          <a:p>
            <a:pPr marL="457200" indent="-457200">
              <a:lnSpc>
                <a:spcPct val="100000"/>
              </a:lnSpc>
              <a:spcBef>
                <a:spcPts val="0"/>
              </a:spcBef>
              <a:buClr>
                <a:schemeClr val="tx1"/>
              </a:buClr>
            </a:pPr>
            <a:r>
              <a:rPr lang="en-US" sz="3200" b="1">
                <a:solidFill>
                  <a:srgbClr val="D76F2C"/>
                </a:solidFill>
              </a:rPr>
              <a:t>Sharing</a:t>
            </a:r>
          </a:p>
          <a:p>
            <a:pPr marL="914400" lvl="1" indent="-457200">
              <a:lnSpc>
                <a:spcPct val="100000"/>
              </a:lnSpc>
              <a:spcBef>
                <a:spcPts val="0"/>
              </a:spcBef>
              <a:buClr>
                <a:schemeClr val="tx1"/>
              </a:buClr>
            </a:pPr>
            <a:r>
              <a:rPr lang="en-US" sz="2800" b="1"/>
              <a:t>Of datasets further our mission to advance IRD research</a:t>
            </a:r>
            <a:endParaRPr lang="en-US" b="1"/>
          </a:p>
        </p:txBody>
      </p:sp>
    </p:spTree>
    <p:extLst>
      <p:ext uri="{BB962C8B-B14F-4D97-AF65-F5344CB8AC3E}">
        <p14:creationId xmlns:p14="http://schemas.microsoft.com/office/powerpoint/2010/main" val="633288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57B83-593F-48E4-B540-33FF467FD713}"/>
              </a:ext>
            </a:extLst>
          </p:cNvPr>
          <p:cNvSpPr>
            <a:spLocks noGrp="1"/>
          </p:cNvSpPr>
          <p:nvPr>
            <p:ph type="title"/>
          </p:nvPr>
        </p:nvSpPr>
        <p:spPr>
          <a:xfrm>
            <a:off x="3274540" y="18256"/>
            <a:ext cx="8079259" cy="1250106"/>
          </a:xfrm>
        </p:spPr>
        <p:txBody>
          <a:bodyPr>
            <a:normAutofit/>
          </a:bodyPr>
          <a:lstStyle/>
          <a:p>
            <a:r>
              <a:rPr lang="en-US" b="1">
                <a:solidFill>
                  <a:schemeClr val="bg1"/>
                </a:solidFill>
              </a:rPr>
              <a:t>Consortium Efficiencies </a:t>
            </a:r>
          </a:p>
        </p:txBody>
      </p:sp>
      <p:sp>
        <p:nvSpPr>
          <p:cNvPr id="3" name="Content Placeholder 2">
            <a:extLst>
              <a:ext uri="{FF2B5EF4-FFF2-40B4-BE49-F238E27FC236}">
                <a16:creationId xmlns:a16="http://schemas.microsoft.com/office/drawing/2014/main" id="{9C930F77-4D25-4A09-8D2B-A890DEFE880A}"/>
              </a:ext>
            </a:extLst>
          </p:cNvPr>
          <p:cNvSpPr>
            <a:spLocks noGrp="1"/>
          </p:cNvSpPr>
          <p:nvPr>
            <p:ph idx="1"/>
          </p:nvPr>
        </p:nvSpPr>
        <p:spPr>
          <a:xfrm>
            <a:off x="1311812" y="1745249"/>
            <a:ext cx="9568376" cy="4685695"/>
          </a:xfrm>
        </p:spPr>
        <p:txBody>
          <a:bodyPr>
            <a:noAutofit/>
          </a:bodyPr>
          <a:lstStyle/>
          <a:p>
            <a:pPr marL="457200" indent="-457200">
              <a:lnSpc>
                <a:spcPct val="100000"/>
              </a:lnSpc>
              <a:spcBef>
                <a:spcPts val="0"/>
              </a:spcBef>
              <a:spcAft>
                <a:spcPts val="600"/>
              </a:spcAft>
              <a:buClr>
                <a:schemeClr val="tx1"/>
              </a:buClr>
            </a:pPr>
            <a:r>
              <a:rPr lang="en-US" sz="3200" b="1"/>
              <a:t>Master Agreements </a:t>
            </a:r>
          </a:p>
          <a:p>
            <a:pPr marL="457200" indent="-457200">
              <a:lnSpc>
                <a:spcPct val="100000"/>
              </a:lnSpc>
              <a:spcBef>
                <a:spcPts val="0"/>
              </a:spcBef>
              <a:spcAft>
                <a:spcPts val="600"/>
              </a:spcAft>
              <a:buClr>
                <a:schemeClr val="tx1"/>
              </a:buClr>
            </a:pPr>
            <a:r>
              <a:rPr lang="en-US" sz="3200" b="1"/>
              <a:t>IRB Reliance Agreements</a:t>
            </a:r>
          </a:p>
          <a:p>
            <a:pPr marL="457200" indent="-457200">
              <a:lnSpc>
                <a:spcPct val="100000"/>
              </a:lnSpc>
              <a:spcBef>
                <a:spcPts val="0"/>
              </a:spcBef>
              <a:spcAft>
                <a:spcPts val="600"/>
              </a:spcAft>
              <a:buClr>
                <a:schemeClr val="tx1"/>
              </a:buClr>
            </a:pPr>
            <a:r>
              <a:rPr lang="en-US" sz="3200" b="1">
                <a:latin typeface="Calibri" panose="020F0502020204030204" pitchFamily="34" charset="0"/>
                <a:cs typeface="Calibri" panose="020F0502020204030204" pitchFamily="34" charset="0"/>
              </a:rPr>
              <a:t>Technician Certification</a:t>
            </a:r>
            <a:endParaRPr lang="en-US" sz="3200">
              <a:latin typeface="Calibri" panose="020F0502020204030204" pitchFamily="34" charset="0"/>
              <a:cs typeface="Calibri" panose="020F0502020204030204" pitchFamily="34" charset="0"/>
            </a:endParaRPr>
          </a:p>
          <a:p>
            <a:pPr marL="457200" indent="-457200">
              <a:lnSpc>
                <a:spcPct val="100000"/>
              </a:lnSpc>
              <a:spcBef>
                <a:spcPts val="0"/>
              </a:spcBef>
              <a:spcAft>
                <a:spcPts val="600"/>
              </a:spcAft>
              <a:buClr>
                <a:schemeClr val="tx1"/>
              </a:buClr>
            </a:pPr>
            <a:r>
              <a:rPr lang="en-US" sz="3200" b="1"/>
              <a:t>Standardized Data Collection Forms </a:t>
            </a:r>
          </a:p>
          <a:p>
            <a:pPr marL="457200" indent="-457200">
              <a:lnSpc>
                <a:spcPct val="100000"/>
              </a:lnSpc>
              <a:spcBef>
                <a:spcPts val="0"/>
              </a:spcBef>
              <a:spcAft>
                <a:spcPts val="600"/>
              </a:spcAft>
              <a:buClr>
                <a:schemeClr val="tx1"/>
              </a:buClr>
            </a:pPr>
            <a:r>
              <a:rPr lang="en-US" sz="3200" b="1"/>
              <a:t>Standardized Procedures</a:t>
            </a:r>
          </a:p>
        </p:txBody>
      </p:sp>
      <p:sp>
        <p:nvSpPr>
          <p:cNvPr id="4" name="Rectangle: Rounded Corners 3">
            <a:extLst>
              <a:ext uri="{FF2B5EF4-FFF2-40B4-BE49-F238E27FC236}">
                <a16:creationId xmlns:a16="http://schemas.microsoft.com/office/drawing/2014/main" id="{9FEBE1CC-7F6F-D1DD-CAFF-2D17A56994C9}"/>
              </a:ext>
            </a:extLst>
          </p:cNvPr>
          <p:cNvSpPr/>
          <p:nvPr/>
        </p:nvSpPr>
        <p:spPr>
          <a:xfrm>
            <a:off x="6018963" y="5387737"/>
            <a:ext cx="5633073" cy="1043207"/>
          </a:xfrm>
          <a:prstGeom prst="roundRect">
            <a:avLst/>
          </a:prstGeom>
          <a:solidFill>
            <a:srgbClr val="00386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2608" marR="0" lvl="1"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D76F2C"/>
              </a:solidFill>
              <a:effectLst/>
              <a:uLnTx/>
              <a:uFillTx/>
              <a:latin typeface="Calibri" panose="020F0502020204030204" pitchFamily="34" charset="0"/>
              <a:ea typeface="+mn-ea"/>
              <a:cs typeface="Calibri" panose="020F0502020204030204" pitchFamily="34" charset="0"/>
            </a:endParaRPr>
          </a:p>
          <a:p>
            <a:pPr marL="0" marR="0" lvl="0" indent="-164592"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Downstream efficiencies – monitoring procedures, reports, checks, and statistical coding become standardized and based on templates</a:t>
            </a:r>
          </a:p>
          <a:p>
            <a:pPr marL="292608"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591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8D5FA-3196-DCFD-3491-6C5F84A174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BE84C5-0684-D390-2EE5-B79350C2E26E}"/>
              </a:ext>
            </a:extLst>
          </p:cNvPr>
          <p:cNvSpPr>
            <a:spLocks noGrp="1"/>
          </p:cNvSpPr>
          <p:nvPr>
            <p:ph type="title"/>
          </p:nvPr>
        </p:nvSpPr>
        <p:spPr/>
        <p:txBody>
          <a:bodyPr>
            <a:normAutofit/>
          </a:bodyPr>
          <a:lstStyle/>
          <a:p>
            <a:r>
              <a:rPr lang="en-US" b="1">
                <a:solidFill>
                  <a:schemeClr val="bg1"/>
                </a:solidFill>
              </a:rPr>
              <a:t>Objectives of our NHS</a:t>
            </a:r>
          </a:p>
        </p:txBody>
      </p:sp>
      <p:sp>
        <p:nvSpPr>
          <p:cNvPr id="3" name="Content Placeholder 2">
            <a:extLst>
              <a:ext uri="{FF2B5EF4-FFF2-40B4-BE49-F238E27FC236}">
                <a16:creationId xmlns:a16="http://schemas.microsoft.com/office/drawing/2014/main" id="{5AB28842-0E64-3C37-43BA-8691D869E2D0}"/>
              </a:ext>
            </a:extLst>
          </p:cNvPr>
          <p:cNvSpPr>
            <a:spLocks noGrp="1"/>
          </p:cNvSpPr>
          <p:nvPr>
            <p:ph idx="1"/>
          </p:nvPr>
        </p:nvSpPr>
        <p:spPr>
          <a:xfrm>
            <a:off x="906780" y="1693333"/>
            <a:ext cx="10378440" cy="4678891"/>
          </a:xfrm>
        </p:spPr>
        <p:txBody>
          <a:bodyPr>
            <a:noAutofit/>
          </a:bodyPr>
          <a:lstStyle/>
          <a:p>
            <a:pPr marL="457200" indent="-457200">
              <a:lnSpc>
                <a:spcPct val="100000"/>
              </a:lnSpc>
              <a:spcBef>
                <a:spcPts val="0"/>
              </a:spcBef>
              <a:spcAft>
                <a:spcPts val="600"/>
              </a:spcAft>
              <a:buClr>
                <a:schemeClr val="tx1"/>
              </a:buClr>
            </a:pPr>
            <a:r>
              <a:rPr lang="en-US" sz="3200" b="1"/>
              <a:t>Estimate rates of progression  </a:t>
            </a:r>
          </a:p>
          <a:p>
            <a:pPr marL="457200" indent="-457200">
              <a:lnSpc>
                <a:spcPct val="100000"/>
              </a:lnSpc>
              <a:spcBef>
                <a:spcPts val="0"/>
              </a:spcBef>
              <a:spcAft>
                <a:spcPts val="600"/>
              </a:spcAft>
              <a:buClr>
                <a:schemeClr val="tx1"/>
              </a:buClr>
            </a:pPr>
            <a:r>
              <a:rPr lang="en-US" sz="3200" b="1"/>
              <a:t>Investigate structure-function relationships</a:t>
            </a:r>
          </a:p>
          <a:p>
            <a:pPr marL="457200" indent="-457200">
              <a:lnSpc>
                <a:spcPct val="100000"/>
              </a:lnSpc>
              <a:spcBef>
                <a:spcPts val="0"/>
              </a:spcBef>
              <a:spcAft>
                <a:spcPts val="600"/>
              </a:spcAft>
              <a:buClr>
                <a:schemeClr val="tx1"/>
              </a:buClr>
            </a:pPr>
            <a:r>
              <a:rPr lang="en-US" sz="3200" b="1"/>
              <a:t>Explore properties of candidate endpoints (e.g., signal-to-noise, reproducibility, symmetry)</a:t>
            </a:r>
          </a:p>
          <a:p>
            <a:pPr marL="457200" indent="-457200">
              <a:lnSpc>
                <a:spcPct val="100000"/>
              </a:lnSpc>
              <a:spcBef>
                <a:spcPts val="0"/>
              </a:spcBef>
              <a:spcAft>
                <a:spcPts val="600"/>
              </a:spcAft>
              <a:buClr>
                <a:schemeClr val="tx1"/>
              </a:buClr>
            </a:pPr>
            <a:r>
              <a:rPr lang="en-US" sz="3200" b="1"/>
              <a:t>Identify factors related to progression </a:t>
            </a:r>
          </a:p>
          <a:p>
            <a:pPr marL="457200" indent="-457200">
              <a:lnSpc>
                <a:spcPct val="100000"/>
              </a:lnSpc>
              <a:spcBef>
                <a:spcPts val="0"/>
              </a:spcBef>
              <a:spcAft>
                <a:spcPts val="600"/>
              </a:spcAft>
              <a:buClr>
                <a:schemeClr val="tx1"/>
              </a:buClr>
            </a:pPr>
            <a:r>
              <a:rPr lang="en-US" sz="3200" b="1"/>
              <a:t>Define genotype-phenotype associations </a:t>
            </a:r>
          </a:p>
          <a:p>
            <a:pPr marL="457200" indent="-457200">
              <a:lnSpc>
                <a:spcPct val="100000"/>
              </a:lnSpc>
              <a:spcBef>
                <a:spcPts val="0"/>
              </a:spcBef>
              <a:spcAft>
                <a:spcPts val="600"/>
              </a:spcAft>
              <a:buClr>
                <a:schemeClr val="tx1"/>
              </a:buClr>
            </a:pPr>
            <a:r>
              <a:rPr lang="en-US" sz="3200" b="1"/>
              <a:t>Provide a source of historical control data</a:t>
            </a:r>
          </a:p>
          <a:p>
            <a:pPr marL="457200" indent="-457200">
              <a:lnSpc>
                <a:spcPct val="100000"/>
              </a:lnSpc>
              <a:spcBef>
                <a:spcPts val="0"/>
              </a:spcBef>
              <a:spcAft>
                <a:spcPts val="600"/>
              </a:spcAft>
              <a:buClr>
                <a:schemeClr val="tx1"/>
              </a:buClr>
            </a:pPr>
            <a:r>
              <a:rPr lang="en-US" sz="3200" b="1"/>
              <a:t>Inform the design and practical challenges of clinical trials</a:t>
            </a:r>
          </a:p>
        </p:txBody>
      </p:sp>
    </p:spTree>
    <p:extLst>
      <p:ext uri="{BB962C8B-B14F-4D97-AF65-F5344CB8AC3E}">
        <p14:creationId xmlns:p14="http://schemas.microsoft.com/office/powerpoint/2010/main" val="3523942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3F86D-9DCF-22D4-AC85-56D7B92860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0B5393-4C73-B2D9-BD9B-35153A1755FE}"/>
              </a:ext>
            </a:extLst>
          </p:cNvPr>
          <p:cNvSpPr>
            <a:spLocks noGrp="1"/>
          </p:cNvSpPr>
          <p:nvPr>
            <p:ph type="title"/>
          </p:nvPr>
        </p:nvSpPr>
        <p:spPr/>
        <p:txBody>
          <a:bodyPr>
            <a:normAutofit/>
          </a:bodyPr>
          <a:lstStyle/>
          <a:p>
            <a:r>
              <a:rPr lang="en-US" b="1">
                <a:solidFill>
                  <a:schemeClr val="bg1"/>
                </a:solidFill>
              </a:rPr>
              <a:t>Outcome Measures in our NHS</a:t>
            </a:r>
          </a:p>
        </p:txBody>
      </p:sp>
      <p:sp>
        <p:nvSpPr>
          <p:cNvPr id="3" name="Content Placeholder 2">
            <a:extLst>
              <a:ext uri="{FF2B5EF4-FFF2-40B4-BE49-F238E27FC236}">
                <a16:creationId xmlns:a16="http://schemas.microsoft.com/office/drawing/2014/main" id="{C388D4E6-7980-175A-7869-04E638BAE0CD}"/>
              </a:ext>
            </a:extLst>
          </p:cNvPr>
          <p:cNvSpPr>
            <a:spLocks noGrp="1"/>
          </p:cNvSpPr>
          <p:nvPr>
            <p:ph idx="1"/>
          </p:nvPr>
        </p:nvSpPr>
        <p:spPr>
          <a:xfrm>
            <a:off x="638423" y="1494551"/>
            <a:ext cx="10715376" cy="5082712"/>
          </a:xfrm>
        </p:spPr>
        <p:txBody>
          <a:bodyPr>
            <a:noAutofit/>
          </a:bodyPr>
          <a:lstStyle/>
          <a:p>
            <a:pPr marL="457200" indent="-457200">
              <a:lnSpc>
                <a:spcPct val="100000"/>
              </a:lnSpc>
              <a:spcBef>
                <a:spcPts val="0"/>
              </a:spcBef>
              <a:buClr>
                <a:schemeClr val="tx1"/>
              </a:buClr>
            </a:pPr>
            <a:r>
              <a:rPr lang="en-US" b="1">
                <a:solidFill>
                  <a:srgbClr val="D76F2C"/>
                </a:solidFill>
              </a:rPr>
              <a:t>Structural</a:t>
            </a:r>
          </a:p>
          <a:p>
            <a:pPr marL="457200" lvl="1" indent="0">
              <a:lnSpc>
                <a:spcPct val="100000"/>
              </a:lnSpc>
              <a:spcBef>
                <a:spcPts val="0"/>
              </a:spcBef>
              <a:buClr>
                <a:schemeClr val="tx1"/>
              </a:buClr>
              <a:buNone/>
            </a:pPr>
            <a:r>
              <a:rPr lang="en-US" sz="2600" b="1"/>
              <a:t>Spectral-domain optical coherence tomography (SD-OCT) volume and V/H, fundus autofluorescence (FAF), color photos</a:t>
            </a:r>
          </a:p>
          <a:p>
            <a:pPr marL="457200" indent="-457200">
              <a:lnSpc>
                <a:spcPct val="100000"/>
              </a:lnSpc>
              <a:spcBef>
                <a:spcPts val="0"/>
              </a:spcBef>
              <a:buClr>
                <a:schemeClr val="tx1"/>
              </a:buClr>
            </a:pPr>
            <a:r>
              <a:rPr lang="en-US" b="1">
                <a:solidFill>
                  <a:srgbClr val="D76F2C"/>
                </a:solidFill>
              </a:rPr>
              <a:t>Functional</a:t>
            </a:r>
          </a:p>
          <a:p>
            <a:pPr marL="457200" lvl="1" indent="0">
              <a:lnSpc>
                <a:spcPct val="100000"/>
              </a:lnSpc>
              <a:spcBef>
                <a:spcPts val="0"/>
              </a:spcBef>
              <a:buClr>
                <a:schemeClr val="tx1"/>
              </a:buClr>
              <a:buNone/>
            </a:pPr>
            <a:r>
              <a:rPr lang="en-US" sz="2600" b="1"/>
              <a:t>Static perimetry (SP), microperimetry (MP), full-field stimulus threshold (FST), electroretinography (ERG), best corrected visual acuity (BCVA), low luminance visual acuity (LLVA), contrast sensitivity, color vision</a:t>
            </a:r>
          </a:p>
          <a:p>
            <a:pPr marL="457200" indent="-457200">
              <a:lnSpc>
                <a:spcPct val="100000"/>
              </a:lnSpc>
              <a:spcBef>
                <a:spcPts val="0"/>
              </a:spcBef>
              <a:buClr>
                <a:schemeClr val="tx1"/>
              </a:buClr>
            </a:pPr>
            <a:r>
              <a:rPr lang="en-US" b="1">
                <a:solidFill>
                  <a:srgbClr val="D76F2C"/>
                </a:solidFill>
              </a:rPr>
              <a:t>Patient Reported Outcomes (PROs)  </a:t>
            </a:r>
          </a:p>
          <a:p>
            <a:pPr marL="457200" lvl="1" indent="0">
              <a:lnSpc>
                <a:spcPct val="100000"/>
              </a:lnSpc>
              <a:spcBef>
                <a:spcPts val="0"/>
              </a:spcBef>
              <a:buClr>
                <a:schemeClr val="tx1"/>
              </a:buClr>
              <a:buNone/>
            </a:pPr>
            <a:r>
              <a:rPr lang="en-US" sz="2600" b="1"/>
              <a:t>Visual function questionnaires (MRDQ, </a:t>
            </a:r>
            <a:r>
              <a:rPr lang="en-US" sz="2600" b="1" err="1"/>
              <a:t>ViSIO</a:t>
            </a:r>
            <a:r>
              <a:rPr lang="en-US" sz="2600" b="1"/>
              <a:t>)</a:t>
            </a:r>
          </a:p>
          <a:p>
            <a:pPr marL="457200" lvl="1" indent="0">
              <a:lnSpc>
                <a:spcPct val="100000"/>
              </a:lnSpc>
              <a:spcBef>
                <a:spcPts val="0"/>
              </a:spcBef>
              <a:buClr>
                <a:schemeClr val="tx1"/>
              </a:buClr>
              <a:buNone/>
            </a:pPr>
            <a:r>
              <a:rPr lang="en-US" sz="2600" b="1"/>
              <a:t>Quality-of-life questionnaires  (PROMIS-29)</a:t>
            </a:r>
          </a:p>
          <a:p>
            <a:pPr marL="457200" indent="-457200">
              <a:lnSpc>
                <a:spcPct val="100000"/>
              </a:lnSpc>
              <a:spcBef>
                <a:spcPts val="0"/>
              </a:spcBef>
              <a:buClr>
                <a:schemeClr val="tx1"/>
              </a:buClr>
            </a:pPr>
            <a:r>
              <a:rPr lang="en-US" b="1">
                <a:solidFill>
                  <a:srgbClr val="D76F2C"/>
                </a:solidFill>
              </a:rPr>
              <a:t>Performance Based Tests (PBTs)</a:t>
            </a:r>
          </a:p>
          <a:p>
            <a:pPr marL="457200" lvl="1" indent="0">
              <a:lnSpc>
                <a:spcPct val="100000"/>
              </a:lnSpc>
              <a:spcBef>
                <a:spcPts val="0"/>
              </a:spcBef>
              <a:buClr>
                <a:schemeClr val="tx1"/>
              </a:buClr>
              <a:buNone/>
            </a:pPr>
            <a:r>
              <a:rPr lang="en-US" sz="2600" b="1" err="1"/>
              <a:t>MObility</a:t>
            </a:r>
            <a:r>
              <a:rPr lang="en-US" sz="2600" b="1"/>
              <a:t> </a:t>
            </a:r>
            <a:r>
              <a:rPr lang="en-US" sz="2600" b="1" err="1"/>
              <a:t>STandardized</a:t>
            </a:r>
            <a:r>
              <a:rPr lang="en-US" sz="2600" b="1"/>
              <a:t> Task in Virtual Reality (MOST-VR)</a:t>
            </a:r>
          </a:p>
        </p:txBody>
      </p:sp>
    </p:spTree>
    <p:extLst>
      <p:ext uri="{BB962C8B-B14F-4D97-AF65-F5344CB8AC3E}">
        <p14:creationId xmlns:p14="http://schemas.microsoft.com/office/powerpoint/2010/main" val="1711035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70450-8428-21D7-2351-953200EACA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BF3AE4-170F-1BE2-5876-BEFDE6AA59BC}"/>
              </a:ext>
            </a:extLst>
          </p:cNvPr>
          <p:cNvSpPr>
            <a:spLocks noGrp="1"/>
          </p:cNvSpPr>
          <p:nvPr>
            <p:ph type="ctrTitle"/>
          </p:nvPr>
        </p:nvSpPr>
        <p:spPr/>
        <p:txBody>
          <a:bodyPr/>
          <a:lstStyle/>
          <a:p>
            <a:r>
              <a:rPr lang="en-US" sz="4400">
                <a:solidFill>
                  <a:schemeClr val="bg1"/>
                </a:solidFill>
                <a:latin typeface="Calibri" panose="020F0502020204030204" pitchFamily="34" charset="0"/>
                <a:cs typeface="Calibri" panose="020F0502020204030204" pitchFamily="34" charset="0"/>
              </a:rPr>
              <a:t>Studies</a:t>
            </a:r>
            <a:endParaRPr lang="en-US"/>
          </a:p>
        </p:txBody>
      </p:sp>
    </p:spTree>
    <p:extLst>
      <p:ext uri="{BB962C8B-B14F-4D97-AF65-F5344CB8AC3E}">
        <p14:creationId xmlns:p14="http://schemas.microsoft.com/office/powerpoint/2010/main" val="3412690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F697FF7-A87F-84B2-63EF-AA52AEBF0E73}"/>
            </a:ext>
          </a:extLst>
        </p:cNvPr>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6A14D0E1-2694-32F7-93CA-81FBC06522F3}"/>
              </a:ext>
            </a:extLst>
          </p:cNvPr>
          <p:cNvCxnSpPr>
            <a:cxnSpLocks/>
          </p:cNvCxnSpPr>
          <p:nvPr/>
        </p:nvCxnSpPr>
        <p:spPr>
          <a:xfrm flipH="1">
            <a:off x="975304" y="3008118"/>
            <a:ext cx="754874" cy="0"/>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21" name="Picture 20" descr="Analogue clock">
            <a:extLst>
              <a:ext uri="{FF2B5EF4-FFF2-40B4-BE49-F238E27FC236}">
                <a16:creationId xmlns:a16="http://schemas.microsoft.com/office/drawing/2014/main" id="{F90BDB9D-75B9-A482-4DFD-2FAD30D22C51}"/>
              </a:ext>
            </a:extLst>
          </p:cNvPr>
          <p:cNvPicPr>
            <a:picLocks noChangeAspect="1"/>
          </p:cNvPicPr>
          <p:nvPr/>
        </p:nvPicPr>
        <p:blipFill>
          <a:blip r:embed="rId3">
            <a:alphaModFix amt="41000"/>
            <a:extLst>
              <a:ext uri="{28A0092B-C50C-407E-A947-70E740481C1C}">
                <a14:useLocalDpi xmlns:a14="http://schemas.microsoft.com/office/drawing/2010/main" val="0"/>
              </a:ext>
            </a:extLst>
          </a:blip>
          <a:stretch>
            <a:fillRect/>
          </a:stretch>
        </p:blipFill>
        <p:spPr>
          <a:xfrm>
            <a:off x="0" y="23588"/>
            <a:ext cx="12224117" cy="6858000"/>
          </a:xfrm>
          <a:prstGeom prst="rect">
            <a:avLst/>
          </a:prstGeom>
        </p:spPr>
      </p:pic>
      <p:graphicFrame>
        <p:nvGraphicFramePr>
          <p:cNvPr id="34" name="Table 34">
            <a:extLst>
              <a:ext uri="{FF2B5EF4-FFF2-40B4-BE49-F238E27FC236}">
                <a16:creationId xmlns:a16="http://schemas.microsoft.com/office/drawing/2014/main" id="{6F10E627-2246-5D86-CE1D-6AD8EB2F0CD3}"/>
              </a:ext>
            </a:extLst>
          </p:cNvPr>
          <p:cNvGraphicFramePr>
            <a:graphicFrameLocks noGrp="1"/>
          </p:cNvGraphicFramePr>
          <p:nvPr/>
        </p:nvGraphicFramePr>
        <p:xfrm>
          <a:off x="9978268" y="185364"/>
          <a:ext cx="1813771" cy="1371600"/>
        </p:xfrm>
        <a:graphic>
          <a:graphicData uri="http://schemas.openxmlformats.org/drawingml/2006/table">
            <a:tbl>
              <a:tblPr firstRow="1" bandRow="1">
                <a:tableStyleId>{B301B821-A1FF-4177-AEE7-76D212191A09}</a:tableStyleId>
              </a:tblPr>
              <a:tblGrid>
                <a:gridCol w="1813771">
                  <a:extLst>
                    <a:ext uri="{9D8B030D-6E8A-4147-A177-3AD203B41FA5}">
                      <a16:colId xmlns:a16="http://schemas.microsoft.com/office/drawing/2014/main" val="1053147447"/>
                    </a:ext>
                  </a:extLst>
                </a:gridCol>
              </a:tblGrid>
              <a:tr h="172854">
                <a:tc>
                  <a:txBody>
                    <a:bodyPr/>
                    <a:lstStyle/>
                    <a:p>
                      <a:r>
                        <a:rPr lang="en-US" sz="1200" b="1">
                          <a:solidFill>
                            <a:schemeClr val="bg1"/>
                          </a:solidFill>
                        </a:rPr>
                        <a:t>Startup</a:t>
                      </a:r>
                    </a:p>
                  </a:txBody>
                  <a:tcPr>
                    <a:solidFill>
                      <a:schemeClr val="accent1">
                        <a:lumMod val="75000"/>
                      </a:schemeClr>
                    </a:solidFill>
                  </a:tcPr>
                </a:tc>
                <a:extLst>
                  <a:ext uri="{0D108BD9-81ED-4DB2-BD59-A6C34878D82A}">
                    <a16:rowId xmlns:a16="http://schemas.microsoft.com/office/drawing/2014/main" val="331772860"/>
                  </a:ext>
                </a:extLst>
              </a:tr>
              <a:tr h="172854">
                <a:tc>
                  <a:txBody>
                    <a:bodyPr/>
                    <a:lstStyle/>
                    <a:p>
                      <a:r>
                        <a:rPr lang="en-US" sz="1200" b="1">
                          <a:solidFill>
                            <a:schemeClr val="bg1"/>
                          </a:solidFill>
                        </a:rPr>
                        <a:t>Certification Launch</a:t>
                      </a:r>
                    </a:p>
                  </a:txBody>
                  <a:tcPr>
                    <a:solidFill>
                      <a:schemeClr val="accent3">
                        <a:lumMod val="60000"/>
                        <a:lumOff val="40000"/>
                      </a:schemeClr>
                    </a:solidFill>
                  </a:tcPr>
                </a:tc>
                <a:extLst>
                  <a:ext uri="{0D108BD9-81ED-4DB2-BD59-A6C34878D82A}">
                    <a16:rowId xmlns:a16="http://schemas.microsoft.com/office/drawing/2014/main" val="3749693859"/>
                  </a:ext>
                </a:extLst>
              </a:tr>
              <a:tr h="172854">
                <a:tc>
                  <a:txBody>
                    <a:bodyPr/>
                    <a:lstStyle/>
                    <a:p>
                      <a:r>
                        <a:rPr lang="en-US" sz="1200" b="1">
                          <a:solidFill>
                            <a:schemeClr val="bg1"/>
                          </a:solidFill>
                        </a:rPr>
                        <a:t>Recruitment</a:t>
                      </a:r>
                    </a:p>
                  </a:txBody>
                  <a:tcPr>
                    <a:solidFill>
                      <a:schemeClr val="accent3">
                        <a:lumMod val="75000"/>
                      </a:schemeClr>
                    </a:solidFill>
                  </a:tcPr>
                </a:tc>
                <a:extLst>
                  <a:ext uri="{0D108BD9-81ED-4DB2-BD59-A6C34878D82A}">
                    <a16:rowId xmlns:a16="http://schemas.microsoft.com/office/drawing/2014/main" val="3071974086"/>
                  </a:ext>
                </a:extLst>
              </a:tr>
              <a:tr h="172854">
                <a:tc>
                  <a:txBody>
                    <a:bodyPr/>
                    <a:lstStyle/>
                    <a:p>
                      <a:r>
                        <a:rPr lang="en-US" sz="1200" b="1">
                          <a:solidFill>
                            <a:schemeClr val="bg1"/>
                          </a:solidFill>
                        </a:rPr>
                        <a:t>Follow Up</a:t>
                      </a:r>
                    </a:p>
                  </a:txBody>
                  <a:tcPr>
                    <a:solidFill>
                      <a:srgbClr val="FFFFCC"/>
                    </a:solidFill>
                  </a:tcPr>
                </a:tc>
                <a:extLst>
                  <a:ext uri="{0D108BD9-81ED-4DB2-BD59-A6C34878D82A}">
                    <a16:rowId xmlns:a16="http://schemas.microsoft.com/office/drawing/2014/main" val="2361981889"/>
                  </a:ext>
                </a:extLst>
              </a:tr>
              <a:tr h="172854">
                <a:tc>
                  <a:txBody>
                    <a:bodyPr/>
                    <a:lstStyle/>
                    <a:p>
                      <a:r>
                        <a:rPr lang="en-US" sz="1200" b="1">
                          <a:solidFill>
                            <a:schemeClr val="bg1"/>
                          </a:solidFill>
                        </a:rPr>
                        <a:t>Study Closeout</a:t>
                      </a:r>
                    </a:p>
                  </a:txBody>
                  <a:tcPr>
                    <a:solidFill>
                      <a:srgbClr val="FFC000"/>
                    </a:solidFill>
                  </a:tcPr>
                </a:tc>
                <a:extLst>
                  <a:ext uri="{0D108BD9-81ED-4DB2-BD59-A6C34878D82A}">
                    <a16:rowId xmlns:a16="http://schemas.microsoft.com/office/drawing/2014/main" val="4204508198"/>
                  </a:ext>
                </a:extLst>
              </a:tr>
            </a:tbl>
          </a:graphicData>
        </a:graphic>
      </p:graphicFrame>
      <p:sp>
        <p:nvSpPr>
          <p:cNvPr id="8" name="Title 1">
            <a:extLst>
              <a:ext uri="{FF2B5EF4-FFF2-40B4-BE49-F238E27FC236}">
                <a16:creationId xmlns:a16="http://schemas.microsoft.com/office/drawing/2014/main" id="{E298D1A9-8DF9-243D-3A07-976093BE6D4E}"/>
              </a:ext>
            </a:extLst>
          </p:cNvPr>
          <p:cNvSpPr txBox="1">
            <a:spLocks/>
          </p:cNvSpPr>
          <p:nvPr/>
        </p:nvSpPr>
        <p:spPr>
          <a:xfrm>
            <a:off x="399961" y="213398"/>
            <a:ext cx="10661739" cy="1173626"/>
          </a:xfrm>
          <a:prstGeom prst="rect">
            <a:avLst/>
          </a:prstGeom>
        </p:spPr>
        <p:txBody>
          <a:bodyPr/>
          <a:lstStyle>
            <a:lvl1pPr algn="l" defTabSz="914377" rtl="0" eaLnBrk="1" latinLnBrk="0" hangingPunct="1">
              <a:lnSpc>
                <a:spcPct val="85000"/>
              </a:lnSpc>
              <a:spcBef>
                <a:spcPct val="0"/>
              </a:spcBef>
              <a:buNone/>
              <a:defRPr sz="4800" b="1" kern="1200" spc="-51" baseline="0">
                <a:solidFill>
                  <a:schemeClr val="tx1">
                    <a:lumMod val="75000"/>
                    <a:lumOff val="25000"/>
                  </a:schemeClr>
                </a:solidFill>
                <a:latin typeface="Calibri" panose="020F0502020204030204" pitchFamily="34" charset="0"/>
                <a:ea typeface="+mj-ea"/>
                <a:cs typeface="+mj-cs"/>
              </a:defRPr>
            </a:lvl1pPr>
          </a:lstStyle>
          <a:p>
            <a:pPr marL="0" marR="0" lvl="0" indent="0" algn="l" defTabSz="914377" rtl="0" eaLnBrk="1" fontAlgn="auto" latinLnBrk="0" hangingPunct="1">
              <a:lnSpc>
                <a:spcPct val="85000"/>
              </a:lnSpc>
              <a:spcBef>
                <a:spcPct val="0"/>
              </a:spcBef>
              <a:spcAft>
                <a:spcPts val="0"/>
              </a:spcAft>
              <a:buClrTx/>
              <a:buSzTx/>
              <a:buFontTx/>
              <a:buNone/>
              <a:tabLst/>
              <a:defRPr/>
            </a:pPr>
            <a:r>
              <a:rPr kumimoji="0" lang="en-US" sz="4800" b="1" i="0" u="none" strike="noStrike" kern="1200" cap="none" spc="-51" normalizeH="0" baseline="0" noProof="0">
                <a:ln>
                  <a:noFill/>
                </a:ln>
                <a:solidFill>
                  <a:prstClr val="black"/>
                </a:solidFill>
                <a:effectLst/>
                <a:uLnTx/>
                <a:uFillTx/>
                <a:latin typeface="Calibri" panose="020F0502020204030204" pitchFamily="34" charset="0"/>
                <a:ea typeface="+mj-ea"/>
                <a:cs typeface="+mj-cs"/>
              </a:rPr>
              <a:t>Consortium Natural History Studies</a:t>
            </a:r>
            <a:endParaRPr kumimoji="0" lang="en-US" sz="2000" b="0" i="0" u="none" strike="noStrike" kern="1200" cap="none" spc="-51" normalizeH="0" baseline="0" noProof="0">
              <a:ln>
                <a:noFill/>
              </a:ln>
              <a:solidFill>
                <a:prstClr val="black"/>
              </a:solidFill>
              <a:effectLst/>
              <a:uLnTx/>
              <a:uFillTx/>
              <a:latin typeface="Calibri" panose="020F0502020204030204" pitchFamily="34" charset="0"/>
              <a:ea typeface="+mj-ea"/>
              <a:cs typeface="+mj-cs"/>
            </a:endParaRPr>
          </a:p>
          <a:p>
            <a:pPr marL="0" marR="0" lvl="0" indent="0" algn="l" defTabSz="914377" rtl="0" eaLnBrk="1" fontAlgn="auto" latinLnBrk="0" hangingPunct="1">
              <a:lnSpc>
                <a:spcPct val="85000"/>
              </a:lnSpc>
              <a:spcBef>
                <a:spcPct val="0"/>
              </a:spcBef>
              <a:spcAft>
                <a:spcPts val="0"/>
              </a:spcAft>
              <a:buClrTx/>
              <a:buSzTx/>
              <a:buFontTx/>
              <a:buNone/>
              <a:tabLst/>
              <a:defRPr/>
            </a:pPr>
            <a:r>
              <a:rPr kumimoji="0" lang="en-US" sz="3400" b="0" i="0" u="none" strike="noStrike" kern="1200" cap="none" spc="-51" normalizeH="0" baseline="0" noProof="0">
                <a:ln>
                  <a:noFill/>
                </a:ln>
                <a:solidFill>
                  <a:prstClr val="black"/>
                </a:solidFill>
                <a:effectLst/>
                <a:uLnTx/>
                <a:uFillTx/>
                <a:latin typeface="Calibri" panose="020F0502020204030204" pitchFamily="34" charset="0"/>
                <a:ea typeface="+mj-ea"/>
                <a:cs typeface="+mj-cs"/>
              </a:rPr>
              <a:t>Established in 2016</a:t>
            </a:r>
          </a:p>
        </p:txBody>
      </p:sp>
      <p:sp>
        <p:nvSpPr>
          <p:cNvPr id="6" name="Pentagon 5">
            <a:extLst>
              <a:ext uri="{FF2B5EF4-FFF2-40B4-BE49-F238E27FC236}">
                <a16:creationId xmlns:a16="http://schemas.microsoft.com/office/drawing/2014/main" id="{A71F2CE7-C340-2711-0844-BACB0563EC9A}"/>
              </a:ext>
            </a:extLst>
          </p:cNvPr>
          <p:cNvSpPr/>
          <p:nvPr/>
        </p:nvSpPr>
        <p:spPr>
          <a:xfrm>
            <a:off x="1182359" y="1630662"/>
            <a:ext cx="808431" cy="439319"/>
          </a:xfrm>
          <a:prstGeom prst="homePlate">
            <a:avLst/>
          </a:prstGeom>
          <a:solidFill>
            <a:schemeClr val="accent1">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2019</a:t>
            </a:r>
          </a:p>
        </p:txBody>
      </p:sp>
      <p:sp>
        <p:nvSpPr>
          <p:cNvPr id="7" name="Pentagon 5">
            <a:extLst>
              <a:ext uri="{FF2B5EF4-FFF2-40B4-BE49-F238E27FC236}">
                <a16:creationId xmlns:a16="http://schemas.microsoft.com/office/drawing/2014/main" id="{9182A292-FB0A-7B51-D136-2FE5B4782E79}"/>
              </a:ext>
            </a:extLst>
          </p:cNvPr>
          <p:cNvSpPr/>
          <p:nvPr/>
        </p:nvSpPr>
        <p:spPr>
          <a:xfrm>
            <a:off x="2037941" y="1630663"/>
            <a:ext cx="808431" cy="439319"/>
          </a:xfrm>
          <a:prstGeom prst="homePlate">
            <a:avLst/>
          </a:prstGeom>
          <a:solidFill>
            <a:schemeClr val="accent1">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2020</a:t>
            </a:r>
          </a:p>
        </p:txBody>
      </p:sp>
      <p:sp>
        <p:nvSpPr>
          <p:cNvPr id="11" name="Pentagon 5">
            <a:extLst>
              <a:ext uri="{FF2B5EF4-FFF2-40B4-BE49-F238E27FC236}">
                <a16:creationId xmlns:a16="http://schemas.microsoft.com/office/drawing/2014/main" id="{99F1A0B7-E40A-86E9-BF66-A1F6FDDD895D}"/>
              </a:ext>
            </a:extLst>
          </p:cNvPr>
          <p:cNvSpPr/>
          <p:nvPr/>
        </p:nvSpPr>
        <p:spPr>
          <a:xfrm>
            <a:off x="2879658" y="1648762"/>
            <a:ext cx="808431" cy="439319"/>
          </a:xfrm>
          <a:prstGeom prst="homePlate">
            <a:avLst/>
          </a:prstGeom>
          <a:solidFill>
            <a:schemeClr val="accent1">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2021</a:t>
            </a:r>
          </a:p>
        </p:txBody>
      </p:sp>
      <p:sp>
        <p:nvSpPr>
          <p:cNvPr id="14" name="Pentagon 5">
            <a:extLst>
              <a:ext uri="{FF2B5EF4-FFF2-40B4-BE49-F238E27FC236}">
                <a16:creationId xmlns:a16="http://schemas.microsoft.com/office/drawing/2014/main" id="{BBA19BF5-2FDB-6CC8-9120-5E3C516E342A}"/>
              </a:ext>
            </a:extLst>
          </p:cNvPr>
          <p:cNvSpPr/>
          <p:nvPr/>
        </p:nvSpPr>
        <p:spPr>
          <a:xfrm>
            <a:off x="3701954" y="1638575"/>
            <a:ext cx="808431" cy="439319"/>
          </a:xfrm>
          <a:prstGeom prst="homePlate">
            <a:avLst/>
          </a:prstGeom>
          <a:solidFill>
            <a:schemeClr val="accent1">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2022</a:t>
            </a:r>
          </a:p>
        </p:txBody>
      </p:sp>
      <p:sp>
        <p:nvSpPr>
          <p:cNvPr id="15" name="Pentagon 5">
            <a:extLst>
              <a:ext uri="{FF2B5EF4-FFF2-40B4-BE49-F238E27FC236}">
                <a16:creationId xmlns:a16="http://schemas.microsoft.com/office/drawing/2014/main" id="{2A596653-8189-A7B3-085E-38154DC6E584}"/>
              </a:ext>
            </a:extLst>
          </p:cNvPr>
          <p:cNvSpPr/>
          <p:nvPr/>
        </p:nvSpPr>
        <p:spPr>
          <a:xfrm>
            <a:off x="4529806" y="1648762"/>
            <a:ext cx="808431" cy="439319"/>
          </a:xfrm>
          <a:prstGeom prst="homePlate">
            <a:avLst/>
          </a:prstGeom>
          <a:solidFill>
            <a:schemeClr val="accent1">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2023</a:t>
            </a:r>
          </a:p>
        </p:txBody>
      </p:sp>
      <p:sp>
        <p:nvSpPr>
          <p:cNvPr id="16" name="Pentagon 5">
            <a:extLst>
              <a:ext uri="{FF2B5EF4-FFF2-40B4-BE49-F238E27FC236}">
                <a16:creationId xmlns:a16="http://schemas.microsoft.com/office/drawing/2014/main" id="{5CC74440-8D76-5F2B-9076-C936564A5A0A}"/>
              </a:ext>
            </a:extLst>
          </p:cNvPr>
          <p:cNvSpPr/>
          <p:nvPr/>
        </p:nvSpPr>
        <p:spPr>
          <a:xfrm>
            <a:off x="5362893" y="1648762"/>
            <a:ext cx="808431" cy="439319"/>
          </a:xfrm>
          <a:prstGeom prst="homePlate">
            <a:avLst/>
          </a:prstGeom>
          <a:solidFill>
            <a:schemeClr val="accent1">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2024</a:t>
            </a:r>
          </a:p>
        </p:txBody>
      </p:sp>
      <p:sp>
        <p:nvSpPr>
          <p:cNvPr id="17" name="Pentagon 5">
            <a:extLst>
              <a:ext uri="{FF2B5EF4-FFF2-40B4-BE49-F238E27FC236}">
                <a16:creationId xmlns:a16="http://schemas.microsoft.com/office/drawing/2014/main" id="{21945D35-2279-EC6B-F115-21EAEDB730EF}"/>
              </a:ext>
            </a:extLst>
          </p:cNvPr>
          <p:cNvSpPr/>
          <p:nvPr/>
        </p:nvSpPr>
        <p:spPr>
          <a:xfrm>
            <a:off x="6193819" y="1638575"/>
            <a:ext cx="808431" cy="439319"/>
          </a:xfrm>
          <a:prstGeom prst="homePlate">
            <a:avLst/>
          </a:prstGeom>
          <a:solidFill>
            <a:schemeClr val="accent1">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2025</a:t>
            </a:r>
          </a:p>
        </p:txBody>
      </p:sp>
      <p:sp>
        <p:nvSpPr>
          <p:cNvPr id="18" name="Pentagon 5">
            <a:extLst>
              <a:ext uri="{FF2B5EF4-FFF2-40B4-BE49-F238E27FC236}">
                <a16:creationId xmlns:a16="http://schemas.microsoft.com/office/drawing/2014/main" id="{17622ABB-4767-4047-5EC6-001AF0E8F33B}"/>
              </a:ext>
            </a:extLst>
          </p:cNvPr>
          <p:cNvSpPr/>
          <p:nvPr/>
        </p:nvSpPr>
        <p:spPr>
          <a:xfrm>
            <a:off x="7037320" y="1638575"/>
            <a:ext cx="808431" cy="439319"/>
          </a:xfrm>
          <a:prstGeom prst="homePlate">
            <a:avLst/>
          </a:prstGeom>
          <a:solidFill>
            <a:schemeClr val="accent1">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2026</a:t>
            </a:r>
          </a:p>
        </p:txBody>
      </p:sp>
      <p:sp>
        <p:nvSpPr>
          <p:cNvPr id="19" name="Pentagon 5">
            <a:extLst>
              <a:ext uri="{FF2B5EF4-FFF2-40B4-BE49-F238E27FC236}">
                <a16:creationId xmlns:a16="http://schemas.microsoft.com/office/drawing/2014/main" id="{021A1557-5EC8-F4CF-8B08-D715B8E77759}"/>
              </a:ext>
            </a:extLst>
          </p:cNvPr>
          <p:cNvSpPr/>
          <p:nvPr/>
        </p:nvSpPr>
        <p:spPr>
          <a:xfrm>
            <a:off x="7880336" y="1648762"/>
            <a:ext cx="808431" cy="439319"/>
          </a:xfrm>
          <a:prstGeom prst="homePlate">
            <a:avLst/>
          </a:prstGeom>
          <a:solidFill>
            <a:schemeClr val="accent1">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2027</a:t>
            </a:r>
          </a:p>
        </p:txBody>
      </p:sp>
      <p:sp>
        <p:nvSpPr>
          <p:cNvPr id="20" name="Pentagon 5">
            <a:extLst>
              <a:ext uri="{FF2B5EF4-FFF2-40B4-BE49-F238E27FC236}">
                <a16:creationId xmlns:a16="http://schemas.microsoft.com/office/drawing/2014/main" id="{CE291504-FDD1-D0FB-3260-718636A11558}"/>
              </a:ext>
            </a:extLst>
          </p:cNvPr>
          <p:cNvSpPr/>
          <p:nvPr/>
        </p:nvSpPr>
        <p:spPr>
          <a:xfrm>
            <a:off x="8698294" y="1648762"/>
            <a:ext cx="808431" cy="439319"/>
          </a:xfrm>
          <a:prstGeom prst="homePlate">
            <a:avLst/>
          </a:prstGeom>
          <a:solidFill>
            <a:schemeClr val="accent1">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2028</a:t>
            </a:r>
          </a:p>
        </p:txBody>
      </p:sp>
      <p:sp>
        <p:nvSpPr>
          <p:cNvPr id="29" name="Pentagon 5">
            <a:extLst>
              <a:ext uri="{FF2B5EF4-FFF2-40B4-BE49-F238E27FC236}">
                <a16:creationId xmlns:a16="http://schemas.microsoft.com/office/drawing/2014/main" id="{67712082-2172-1556-9070-662347E223EB}"/>
              </a:ext>
            </a:extLst>
          </p:cNvPr>
          <p:cNvSpPr/>
          <p:nvPr/>
        </p:nvSpPr>
        <p:spPr>
          <a:xfrm>
            <a:off x="9540869" y="1648761"/>
            <a:ext cx="808431" cy="439319"/>
          </a:xfrm>
          <a:prstGeom prst="homePlate">
            <a:avLst/>
          </a:prstGeom>
          <a:solidFill>
            <a:schemeClr val="accent1">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2029</a:t>
            </a:r>
          </a:p>
        </p:txBody>
      </p:sp>
      <p:sp>
        <p:nvSpPr>
          <p:cNvPr id="33" name="Pentagon 5">
            <a:extLst>
              <a:ext uri="{FF2B5EF4-FFF2-40B4-BE49-F238E27FC236}">
                <a16:creationId xmlns:a16="http://schemas.microsoft.com/office/drawing/2014/main" id="{D5FB0D3C-7C52-9BD1-D159-9D651ED7FA53}"/>
              </a:ext>
            </a:extLst>
          </p:cNvPr>
          <p:cNvSpPr/>
          <p:nvPr/>
        </p:nvSpPr>
        <p:spPr>
          <a:xfrm>
            <a:off x="10376960" y="1661572"/>
            <a:ext cx="808431" cy="439319"/>
          </a:xfrm>
          <a:prstGeom prst="homePlate">
            <a:avLst/>
          </a:prstGeom>
          <a:solidFill>
            <a:schemeClr val="accent1">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2030</a:t>
            </a:r>
          </a:p>
        </p:txBody>
      </p:sp>
      <p:sp>
        <p:nvSpPr>
          <p:cNvPr id="35" name="Pentagon 5">
            <a:extLst>
              <a:ext uri="{FF2B5EF4-FFF2-40B4-BE49-F238E27FC236}">
                <a16:creationId xmlns:a16="http://schemas.microsoft.com/office/drawing/2014/main" id="{CA4B303E-4966-9370-D7A0-E74EEC868F93}"/>
              </a:ext>
            </a:extLst>
          </p:cNvPr>
          <p:cNvSpPr/>
          <p:nvPr/>
        </p:nvSpPr>
        <p:spPr>
          <a:xfrm>
            <a:off x="11225518" y="1638575"/>
            <a:ext cx="808431" cy="439319"/>
          </a:xfrm>
          <a:prstGeom prst="homePlate">
            <a:avLst/>
          </a:prstGeom>
          <a:solidFill>
            <a:schemeClr val="accent1">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2031</a:t>
            </a:r>
          </a:p>
        </p:txBody>
      </p:sp>
      <p:graphicFrame>
        <p:nvGraphicFramePr>
          <p:cNvPr id="2" name="Table 4">
            <a:extLst>
              <a:ext uri="{FF2B5EF4-FFF2-40B4-BE49-F238E27FC236}">
                <a16:creationId xmlns:a16="http://schemas.microsoft.com/office/drawing/2014/main" id="{B87D7F32-DD06-8CC0-8ADD-F5D39C3AAF8C}"/>
              </a:ext>
            </a:extLst>
          </p:cNvPr>
          <p:cNvGraphicFramePr>
            <a:graphicFrameLocks noGrp="1"/>
          </p:cNvGraphicFramePr>
          <p:nvPr/>
        </p:nvGraphicFramePr>
        <p:xfrm>
          <a:off x="190166" y="1718740"/>
          <a:ext cx="11843783" cy="5084422"/>
        </p:xfrm>
        <a:graphic>
          <a:graphicData uri="http://schemas.openxmlformats.org/drawingml/2006/table">
            <a:tbl>
              <a:tblPr firstRow="1" bandRow="1">
                <a:tableStyleId>{22838BEF-8BB2-4498-84A7-C5851F593DF1}</a:tableStyleId>
              </a:tblPr>
              <a:tblGrid>
                <a:gridCol w="746443">
                  <a:extLst>
                    <a:ext uri="{9D8B030D-6E8A-4147-A177-3AD203B41FA5}">
                      <a16:colId xmlns:a16="http://schemas.microsoft.com/office/drawing/2014/main" val="2112935655"/>
                    </a:ext>
                  </a:extLst>
                </a:gridCol>
                <a:gridCol w="208280">
                  <a:extLst>
                    <a:ext uri="{9D8B030D-6E8A-4147-A177-3AD203B41FA5}">
                      <a16:colId xmlns:a16="http://schemas.microsoft.com/office/drawing/2014/main" val="202424210"/>
                    </a:ext>
                  </a:extLst>
                </a:gridCol>
                <a:gridCol w="209405">
                  <a:extLst>
                    <a:ext uri="{9D8B030D-6E8A-4147-A177-3AD203B41FA5}">
                      <a16:colId xmlns:a16="http://schemas.microsoft.com/office/drawing/2014/main" val="60907595"/>
                    </a:ext>
                  </a:extLst>
                </a:gridCol>
                <a:gridCol w="209405">
                  <a:extLst>
                    <a:ext uri="{9D8B030D-6E8A-4147-A177-3AD203B41FA5}">
                      <a16:colId xmlns:a16="http://schemas.microsoft.com/office/drawing/2014/main" val="2066682305"/>
                    </a:ext>
                  </a:extLst>
                </a:gridCol>
                <a:gridCol w="209405">
                  <a:extLst>
                    <a:ext uri="{9D8B030D-6E8A-4147-A177-3AD203B41FA5}">
                      <a16:colId xmlns:a16="http://schemas.microsoft.com/office/drawing/2014/main" val="665650452"/>
                    </a:ext>
                  </a:extLst>
                </a:gridCol>
                <a:gridCol w="209405">
                  <a:extLst>
                    <a:ext uri="{9D8B030D-6E8A-4147-A177-3AD203B41FA5}">
                      <a16:colId xmlns:a16="http://schemas.microsoft.com/office/drawing/2014/main" val="3161568800"/>
                    </a:ext>
                  </a:extLst>
                </a:gridCol>
                <a:gridCol w="209405">
                  <a:extLst>
                    <a:ext uri="{9D8B030D-6E8A-4147-A177-3AD203B41FA5}">
                      <a16:colId xmlns:a16="http://schemas.microsoft.com/office/drawing/2014/main" val="3947537439"/>
                    </a:ext>
                  </a:extLst>
                </a:gridCol>
                <a:gridCol w="209405">
                  <a:extLst>
                    <a:ext uri="{9D8B030D-6E8A-4147-A177-3AD203B41FA5}">
                      <a16:colId xmlns:a16="http://schemas.microsoft.com/office/drawing/2014/main" val="1230580781"/>
                    </a:ext>
                  </a:extLst>
                </a:gridCol>
                <a:gridCol w="209405">
                  <a:extLst>
                    <a:ext uri="{9D8B030D-6E8A-4147-A177-3AD203B41FA5}">
                      <a16:colId xmlns:a16="http://schemas.microsoft.com/office/drawing/2014/main" val="3551686894"/>
                    </a:ext>
                  </a:extLst>
                </a:gridCol>
                <a:gridCol w="209405">
                  <a:extLst>
                    <a:ext uri="{9D8B030D-6E8A-4147-A177-3AD203B41FA5}">
                      <a16:colId xmlns:a16="http://schemas.microsoft.com/office/drawing/2014/main" val="2584597282"/>
                    </a:ext>
                  </a:extLst>
                </a:gridCol>
                <a:gridCol w="209405">
                  <a:extLst>
                    <a:ext uri="{9D8B030D-6E8A-4147-A177-3AD203B41FA5}">
                      <a16:colId xmlns:a16="http://schemas.microsoft.com/office/drawing/2014/main" val="3948145558"/>
                    </a:ext>
                  </a:extLst>
                </a:gridCol>
                <a:gridCol w="208280">
                  <a:extLst>
                    <a:ext uri="{9D8B030D-6E8A-4147-A177-3AD203B41FA5}">
                      <a16:colId xmlns:a16="http://schemas.microsoft.com/office/drawing/2014/main" val="2251774645"/>
                    </a:ext>
                  </a:extLst>
                </a:gridCol>
                <a:gridCol w="210530">
                  <a:extLst>
                    <a:ext uri="{9D8B030D-6E8A-4147-A177-3AD203B41FA5}">
                      <a16:colId xmlns:a16="http://schemas.microsoft.com/office/drawing/2014/main" val="3623399761"/>
                    </a:ext>
                  </a:extLst>
                </a:gridCol>
                <a:gridCol w="209405">
                  <a:extLst>
                    <a:ext uri="{9D8B030D-6E8A-4147-A177-3AD203B41FA5}">
                      <a16:colId xmlns:a16="http://schemas.microsoft.com/office/drawing/2014/main" val="2257542524"/>
                    </a:ext>
                  </a:extLst>
                </a:gridCol>
                <a:gridCol w="209405">
                  <a:extLst>
                    <a:ext uri="{9D8B030D-6E8A-4147-A177-3AD203B41FA5}">
                      <a16:colId xmlns:a16="http://schemas.microsoft.com/office/drawing/2014/main" val="29834171"/>
                    </a:ext>
                  </a:extLst>
                </a:gridCol>
                <a:gridCol w="209405">
                  <a:extLst>
                    <a:ext uri="{9D8B030D-6E8A-4147-A177-3AD203B41FA5}">
                      <a16:colId xmlns:a16="http://schemas.microsoft.com/office/drawing/2014/main" val="3076483252"/>
                    </a:ext>
                  </a:extLst>
                </a:gridCol>
                <a:gridCol w="209405">
                  <a:extLst>
                    <a:ext uri="{9D8B030D-6E8A-4147-A177-3AD203B41FA5}">
                      <a16:colId xmlns:a16="http://schemas.microsoft.com/office/drawing/2014/main" val="1717835668"/>
                    </a:ext>
                  </a:extLst>
                </a:gridCol>
                <a:gridCol w="209405">
                  <a:extLst>
                    <a:ext uri="{9D8B030D-6E8A-4147-A177-3AD203B41FA5}">
                      <a16:colId xmlns:a16="http://schemas.microsoft.com/office/drawing/2014/main" val="2226285233"/>
                    </a:ext>
                  </a:extLst>
                </a:gridCol>
                <a:gridCol w="209405">
                  <a:extLst>
                    <a:ext uri="{9D8B030D-6E8A-4147-A177-3AD203B41FA5}">
                      <a16:colId xmlns:a16="http://schemas.microsoft.com/office/drawing/2014/main" val="745446170"/>
                    </a:ext>
                  </a:extLst>
                </a:gridCol>
                <a:gridCol w="209405">
                  <a:extLst>
                    <a:ext uri="{9D8B030D-6E8A-4147-A177-3AD203B41FA5}">
                      <a16:colId xmlns:a16="http://schemas.microsoft.com/office/drawing/2014/main" val="2231034581"/>
                    </a:ext>
                  </a:extLst>
                </a:gridCol>
                <a:gridCol w="209405">
                  <a:extLst>
                    <a:ext uri="{9D8B030D-6E8A-4147-A177-3AD203B41FA5}">
                      <a16:colId xmlns:a16="http://schemas.microsoft.com/office/drawing/2014/main" val="3533855701"/>
                    </a:ext>
                  </a:extLst>
                </a:gridCol>
                <a:gridCol w="209405">
                  <a:extLst>
                    <a:ext uri="{9D8B030D-6E8A-4147-A177-3AD203B41FA5}">
                      <a16:colId xmlns:a16="http://schemas.microsoft.com/office/drawing/2014/main" val="1774382559"/>
                    </a:ext>
                  </a:extLst>
                </a:gridCol>
                <a:gridCol w="209405">
                  <a:extLst>
                    <a:ext uri="{9D8B030D-6E8A-4147-A177-3AD203B41FA5}">
                      <a16:colId xmlns:a16="http://schemas.microsoft.com/office/drawing/2014/main" val="2322967491"/>
                    </a:ext>
                  </a:extLst>
                </a:gridCol>
                <a:gridCol w="209405">
                  <a:extLst>
                    <a:ext uri="{9D8B030D-6E8A-4147-A177-3AD203B41FA5}">
                      <a16:colId xmlns:a16="http://schemas.microsoft.com/office/drawing/2014/main" val="3869999555"/>
                    </a:ext>
                  </a:extLst>
                </a:gridCol>
                <a:gridCol w="209405">
                  <a:extLst>
                    <a:ext uri="{9D8B030D-6E8A-4147-A177-3AD203B41FA5}">
                      <a16:colId xmlns:a16="http://schemas.microsoft.com/office/drawing/2014/main" val="3096742841"/>
                    </a:ext>
                  </a:extLst>
                </a:gridCol>
                <a:gridCol w="210530">
                  <a:extLst>
                    <a:ext uri="{9D8B030D-6E8A-4147-A177-3AD203B41FA5}">
                      <a16:colId xmlns:a16="http://schemas.microsoft.com/office/drawing/2014/main" val="1945996220"/>
                    </a:ext>
                  </a:extLst>
                </a:gridCol>
                <a:gridCol w="208280">
                  <a:extLst>
                    <a:ext uri="{9D8B030D-6E8A-4147-A177-3AD203B41FA5}">
                      <a16:colId xmlns:a16="http://schemas.microsoft.com/office/drawing/2014/main" val="946355924"/>
                    </a:ext>
                  </a:extLst>
                </a:gridCol>
                <a:gridCol w="209405">
                  <a:extLst>
                    <a:ext uri="{9D8B030D-6E8A-4147-A177-3AD203B41FA5}">
                      <a16:colId xmlns:a16="http://schemas.microsoft.com/office/drawing/2014/main" val="3888773828"/>
                    </a:ext>
                  </a:extLst>
                </a:gridCol>
                <a:gridCol w="209405">
                  <a:extLst>
                    <a:ext uri="{9D8B030D-6E8A-4147-A177-3AD203B41FA5}">
                      <a16:colId xmlns:a16="http://schemas.microsoft.com/office/drawing/2014/main" val="1769348291"/>
                    </a:ext>
                  </a:extLst>
                </a:gridCol>
                <a:gridCol w="209405">
                  <a:extLst>
                    <a:ext uri="{9D8B030D-6E8A-4147-A177-3AD203B41FA5}">
                      <a16:colId xmlns:a16="http://schemas.microsoft.com/office/drawing/2014/main" val="2361021037"/>
                    </a:ext>
                  </a:extLst>
                </a:gridCol>
                <a:gridCol w="209405">
                  <a:extLst>
                    <a:ext uri="{9D8B030D-6E8A-4147-A177-3AD203B41FA5}">
                      <a16:colId xmlns:a16="http://schemas.microsoft.com/office/drawing/2014/main" val="626782731"/>
                    </a:ext>
                  </a:extLst>
                </a:gridCol>
                <a:gridCol w="208280">
                  <a:extLst>
                    <a:ext uri="{9D8B030D-6E8A-4147-A177-3AD203B41FA5}">
                      <a16:colId xmlns:a16="http://schemas.microsoft.com/office/drawing/2014/main" val="3273303923"/>
                    </a:ext>
                  </a:extLst>
                </a:gridCol>
                <a:gridCol w="210530">
                  <a:extLst>
                    <a:ext uri="{9D8B030D-6E8A-4147-A177-3AD203B41FA5}">
                      <a16:colId xmlns:a16="http://schemas.microsoft.com/office/drawing/2014/main" val="2926295009"/>
                    </a:ext>
                  </a:extLst>
                </a:gridCol>
                <a:gridCol w="209405">
                  <a:extLst>
                    <a:ext uri="{9D8B030D-6E8A-4147-A177-3AD203B41FA5}">
                      <a16:colId xmlns:a16="http://schemas.microsoft.com/office/drawing/2014/main" val="568935711"/>
                    </a:ext>
                  </a:extLst>
                </a:gridCol>
                <a:gridCol w="209405">
                  <a:extLst>
                    <a:ext uri="{9D8B030D-6E8A-4147-A177-3AD203B41FA5}">
                      <a16:colId xmlns:a16="http://schemas.microsoft.com/office/drawing/2014/main" val="326655157"/>
                    </a:ext>
                  </a:extLst>
                </a:gridCol>
                <a:gridCol w="209405">
                  <a:extLst>
                    <a:ext uri="{9D8B030D-6E8A-4147-A177-3AD203B41FA5}">
                      <a16:colId xmlns:a16="http://schemas.microsoft.com/office/drawing/2014/main" val="3658568043"/>
                    </a:ext>
                  </a:extLst>
                </a:gridCol>
                <a:gridCol w="209405">
                  <a:extLst>
                    <a:ext uri="{9D8B030D-6E8A-4147-A177-3AD203B41FA5}">
                      <a16:colId xmlns:a16="http://schemas.microsoft.com/office/drawing/2014/main" val="334276437"/>
                    </a:ext>
                  </a:extLst>
                </a:gridCol>
                <a:gridCol w="209405">
                  <a:extLst>
                    <a:ext uri="{9D8B030D-6E8A-4147-A177-3AD203B41FA5}">
                      <a16:colId xmlns:a16="http://schemas.microsoft.com/office/drawing/2014/main" val="343643964"/>
                    </a:ext>
                  </a:extLst>
                </a:gridCol>
                <a:gridCol w="209405">
                  <a:extLst>
                    <a:ext uri="{9D8B030D-6E8A-4147-A177-3AD203B41FA5}">
                      <a16:colId xmlns:a16="http://schemas.microsoft.com/office/drawing/2014/main" val="4112251774"/>
                    </a:ext>
                  </a:extLst>
                </a:gridCol>
                <a:gridCol w="209405">
                  <a:extLst>
                    <a:ext uri="{9D8B030D-6E8A-4147-A177-3AD203B41FA5}">
                      <a16:colId xmlns:a16="http://schemas.microsoft.com/office/drawing/2014/main" val="2771136742"/>
                    </a:ext>
                  </a:extLst>
                </a:gridCol>
                <a:gridCol w="209405">
                  <a:extLst>
                    <a:ext uri="{9D8B030D-6E8A-4147-A177-3AD203B41FA5}">
                      <a16:colId xmlns:a16="http://schemas.microsoft.com/office/drawing/2014/main" val="1769453229"/>
                    </a:ext>
                  </a:extLst>
                </a:gridCol>
                <a:gridCol w="209405">
                  <a:extLst>
                    <a:ext uri="{9D8B030D-6E8A-4147-A177-3AD203B41FA5}">
                      <a16:colId xmlns:a16="http://schemas.microsoft.com/office/drawing/2014/main" val="466255187"/>
                    </a:ext>
                  </a:extLst>
                </a:gridCol>
                <a:gridCol w="209405">
                  <a:extLst>
                    <a:ext uri="{9D8B030D-6E8A-4147-A177-3AD203B41FA5}">
                      <a16:colId xmlns:a16="http://schemas.microsoft.com/office/drawing/2014/main" val="3550447006"/>
                    </a:ext>
                  </a:extLst>
                </a:gridCol>
                <a:gridCol w="209405">
                  <a:extLst>
                    <a:ext uri="{9D8B030D-6E8A-4147-A177-3AD203B41FA5}">
                      <a16:colId xmlns:a16="http://schemas.microsoft.com/office/drawing/2014/main" val="3592301427"/>
                    </a:ext>
                  </a:extLst>
                </a:gridCol>
                <a:gridCol w="209405">
                  <a:extLst>
                    <a:ext uri="{9D8B030D-6E8A-4147-A177-3AD203B41FA5}">
                      <a16:colId xmlns:a16="http://schemas.microsoft.com/office/drawing/2014/main" val="3592098641"/>
                    </a:ext>
                  </a:extLst>
                </a:gridCol>
                <a:gridCol w="209405">
                  <a:extLst>
                    <a:ext uri="{9D8B030D-6E8A-4147-A177-3AD203B41FA5}">
                      <a16:colId xmlns:a16="http://schemas.microsoft.com/office/drawing/2014/main" val="3502944470"/>
                    </a:ext>
                  </a:extLst>
                </a:gridCol>
                <a:gridCol w="209405">
                  <a:extLst>
                    <a:ext uri="{9D8B030D-6E8A-4147-A177-3AD203B41FA5}">
                      <a16:colId xmlns:a16="http://schemas.microsoft.com/office/drawing/2014/main" val="1068882664"/>
                    </a:ext>
                  </a:extLst>
                </a:gridCol>
                <a:gridCol w="209405">
                  <a:extLst>
                    <a:ext uri="{9D8B030D-6E8A-4147-A177-3AD203B41FA5}">
                      <a16:colId xmlns:a16="http://schemas.microsoft.com/office/drawing/2014/main" val="1619230683"/>
                    </a:ext>
                  </a:extLst>
                </a:gridCol>
                <a:gridCol w="209405">
                  <a:extLst>
                    <a:ext uri="{9D8B030D-6E8A-4147-A177-3AD203B41FA5}">
                      <a16:colId xmlns:a16="http://schemas.microsoft.com/office/drawing/2014/main" val="1212625316"/>
                    </a:ext>
                  </a:extLst>
                </a:gridCol>
                <a:gridCol w="209405">
                  <a:extLst>
                    <a:ext uri="{9D8B030D-6E8A-4147-A177-3AD203B41FA5}">
                      <a16:colId xmlns:a16="http://schemas.microsoft.com/office/drawing/2014/main" val="2475827813"/>
                    </a:ext>
                  </a:extLst>
                </a:gridCol>
                <a:gridCol w="209405">
                  <a:extLst>
                    <a:ext uri="{9D8B030D-6E8A-4147-A177-3AD203B41FA5}">
                      <a16:colId xmlns:a16="http://schemas.microsoft.com/office/drawing/2014/main" val="4239498561"/>
                    </a:ext>
                  </a:extLst>
                </a:gridCol>
                <a:gridCol w="208280">
                  <a:extLst>
                    <a:ext uri="{9D8B030D-6E8A-4147-A177-3AD203B41FA5}">
                      <a16:colId xmlns:a16="http://schemas.microsoft.com/office/drawing/2014/main" val="2453693109"/>
                    </a:ext>
                  </a:extLst>
                </a:gridCol>
                <a:gridCol w="210530">
                  <a:extLst>
                    <a:ext uri="{9D8B030D-6E8A-4147-A177-3AD203B41FA5}">
                      <a16:colId xmlns:a16="http://schemas.microsoft.com/office/drawing/2014/main" val="1214677604"/>
                    </a:ext>
                  </a:extLst>
                </a:gridCol>
                <a:gridCol w="209405">
                  <a:extLst>
                    <a:ext uri="{9D8B030D-6E8A-4147-A177-3AD203B41FA5}">
                      <a16:colId xmlns:a16="http://schemas.microsoft.com/office/drawing/2014/main" val="2473130389"/>
                    </a:ext>
                  </a:extLst>
                </a:gridCol>
              </a:tblGrid>
              <a:tr h="191116">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4581084"/>
                  </a:ext>
                </a:extLst>
              </a:tr>
              <a:tr h="242842">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1250138"/>
                  </a:ext>
                </a:extLst>
              </a:tr>
              <a:tr h="318525">
                <a:tc>
                  <a:txBody>
                    <a:bodyPr/>
                    <a:lstStyle/>
                    <a:p>
                      <a:r>
                        <a:rPr lang="en-US" sz="1000" b="1">
                          <a:solidFill>
                            <a:schemeClr val="bg1"/>
                          </a:solidFill>
                        </a:rPr>
                        <a:t>RUSH2A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4343014"/>
                  </a:ext>
                </a:extLst>
              </a:tr>
              <a:tr h="242842">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0615505"/>
                  </a:ext>
                </a:extLst>
              </a:tr>
              <a:tr h="326865">
                <a:tc>
                  <a:txBody>
                    <a:bodyPr/>
                    <a:lstStyle/>
                    <a:p>
                      <a:r>
                        <a:rPr lang="en-US" sz="1000" b="1">
                          <a:solidFill>
                            <a:schemeClr val="bg1"/>
                          </a:solidFill>
                        </a:rPr>
                        <a:t>Pro-EYS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7795741"/>
                  </a:ext>
                </a:extLst>
              </a:tr>
              <a:tr h="242842">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922718"/>
                  </a:ext>
                </a:extLst>
              </a:tr>
              <a:tr h="318525">
                <a:tc>
                  <a:txBody>
                    <a:bodyPr/>
                    <a:lstStyle/>
                    <a:p>
                      <a:r>
                        <a:rPr lang="en-US" sz="1000" b="1">
                          <a:solidFill>
                            <a:schemeClr val="bg1"/>
                          </a:solidFill>
                        </a:rPr>
                        <a:t>RUSH1F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4149557"/>
                  </a:ext>
                </a:extLst>
              </a:tr>
              <a:tr h="242842">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7020984"/>
                  </a:ext>
                </a:extLst>
              </a:tr>
              <a:tr h="318525">
                <a:tc rowSpan="2">
                  <a:txBody>
                    <a:bodyPr/>
                    <a:lstStyle/>
                    <a:p>
                      <a:r>
                        <a:rPr lang="en-US" sz="1000" b="1">
                          <a:solidFill>
                            <a:schemeClr val="bg1"/>
                          </a:solidFill>
                        </a:rPr>
                        <a:t>Uni-Rare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1">
                  <a:txBody>
                    <a:bodyPr/>
                    <a:lstStyle/>
                    <a:p>
                      <a:pPr algn="r"/>
                      <a:r>
                        <a:rPr lang="en-US" sz="1000" b="1">
                          <a:solidFill>
                            <a:schemeClr val="bg1"/>
                          </a:solidFill>
                        </a:rPr>
                        <a:t>Registry </a:t>
                      </a:r>
                      <a:r>
                        <a:rPr lang="en-US" sz="1000" b="1">
                          <a:solidFill>
                            <a:schemeClr val="bg1"/>
                          </a:solidFill>
                          <a:sym typeface="Wingdings" panose="05000000000000000000" pitchFamily="2" charset="2"/>
                        </a:rPr>
                        <a:t></a:t>
                      </a:r>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000" b="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000" b="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600" b="1">
                        <a:solidFill>
                          <a:schemeClr val="tx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just"/>
                      <a:r>
                        <a:rPr lang="en-US" sz="1400" b="1">
                          <a:solidFill>
                            <a:schemeClr val="tx1"/>
                          </a:solidFill>
                        </a:rPr>
                        <a:t>Registry </a:t>
                      </a:r>
                      <a:r>
                        <a:rPr lang="en-US" sz="1400" b="1">
                          <a:solidFill>
                            <a:schemeClr val="tx1"/>
                          </a:solidFill>
                          <a:sym typeface="Wingdings" panose="05000000000000000000" pitchFamily="2" charset="2"/>
                        </a:rPr>
                        <a:t></a:t>
                      </a:r>
                      <a:endParaRPr lang="en-US" sz="14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6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6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6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6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6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6059404"/>
                  </a:ext>
                </a:extLst>
              </a:tr>
              <a:tr h="318525">
                <a:tc vMerge="1">
                  <a:txBody>
                    <a:bodyPr/>
                    <a:lstStyle/>
                    <a:p>
                      <a:endParaRPr lang="en-US" sz="6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1">
                  <a:txBody>
                    <a:bodyPr/>
                    <a:lstStyle/>
                    <a:p>
                      <a:pPr algn="r"/>
                      <a:r>
                        <a:rPr lang="en-US" sz="1000" b="1">
                          <a:solidFill>
                            <a:schemeClr val="bg1"/>
                          </a:solidFill>
                        </a:rPr>
                        <a:t>RDH12 </a:t>
                      </a:r>
                      <a:r>
                        <a:rPr lang="en-US" sz="1000" b="1">
                          <a:solidFill>
                            <a:schemeClr val="bg1"/>
                          </a:solidFill>
                          <a:sym typeface="Wingdings" panose="05000000000000000000" pitchFamily="2" charset="2"/>
                        </a:rPr>
                        <a:t></a:t>
                      </a:r>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r>
                        <a:rPr lang="en-US" sz="1400" b="1">
                          <a:solidFill>
                            <a:schemeClr val="tx1"/>
                          </a:solidFill>
                        </a:rPr>
                        <a:t>NHS launch genes </a:t>
                      </a:r>
                      <a:r>
                        <a:rPr lang="en-US" sz="1400" b="1">
                          <a:solidFill>
                            <a:schemeClr val="tx1"/>
                          </a:solidFill>
                          <a:sym typeface="Wingdings" panose="05000000000000000000" pitchFamily="2" charset="2"/>
                        </a:rPr>
                        <a:t></a:t>
                      </a:r>
                      <a:endParaRPr lang="en-US" sz="14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r>
                        <a:rPr lang="en-US" sz="1400" b="1">
                          <a:solidFill>
                            <a:schemeClr val="tx1"/>
                          </a:solidFill>
                        </a:rPr>
                        <a:t>NHS launch genes </a:t>
                      </a:r>
                      <a:r>
                        <a:rPr lang="en-US" sz="1400" b="1">
                          <a:solidFill>
                            <a:schemeClr val="tx1"/>
                          </a:solidFill>
                          <a:sym typeface="Wingdings" panose="05000000000000000000" pitchFamily="2" charset="2"/>
                        </a:rPr>
                        <a:t></a:t>
                      </a:r>
                      <a:endParaRPr lang="en-US" sz="14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600" b="1">
                        <a:solidFill>
                          <a:schemeClr val="tx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r>
                        <a:rPr lang="en-US" sz="1400" b="1">
                          <a:solidFill>
                            <a:schemeClr val="tx1"/>
                          </a:solidFill>
                        </a:rPr>
                        <a:t>1</a:t>
                      </a:r>
                      <a:r>
                        <a:rPr lang="en-US" sz="1400" b="1" baseline="30000">
                          <a:solidFill>
                            <a:schemeClr val="tx1"/>
                          </a:solidFill>
                        </a:rPr>
                        <a:t>st</a:t>
                      </a:r>
                      <a:r>
                        <a:rPr lang="en-US" sz="1400" b="1">
                          <a:solidFill>
                            <a:schemeClr val="tx1"/>
                          </a:solidFill>
                        </a:rPr>
                        <a:t> NHS genes </a:t>
                      </a:r>
                      <a:r>
                        <a:rPr lang="en-US" sz="1400" b="1">
                          <a:solidFill>
                            <a:schemeClr val="tx1"/>
                          </a:solidFill>
                          <a:sym typeface="Wingdings" panose="05000000000000000000" pitchFamily="2" charset="2"/>
                        </a:rPr>
                        <a:t></a:t>
                      </a:r>
                      <a:endParaRPr lang="en-US" sz="14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6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6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6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6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6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6259918"/>
                  </a:ext>
                </a:extLst>
              </a:tr>
              <a:tr h="303553">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1">
                  <a:txBody>
                    <a:bodyPr/>
                    <a:lstStyle/>
                    <a:p>
                      <a:pPr algn="r"/>
                      <a:r>
                        <a:rPr lang="en-US" sz="1000" b="1">
                          <a:solidFill>
                            <a:schemeClr val="bg1"/>
                          </a:solidFill>
                        </a:rPr>
                        <a:t>MYO7A</a:t>
                      </a:r>
                      <a:r>
                        <a:rPr lang="en-US" sz="1000" b="1">
                          <a:solidFill>
                            <a:schemeClr val="bg1"/>
                          </a:solidFill>
                          <a:sym typeface="Wingdings" panose="05000000000000000000" pitchFamily="2" charset="2"/>
                        </a:rPr>
                        <a:t></a:t>
                      </a:r>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8176256"/>
                  </a:ext>
                </a:extLst>
              </a:tr>
              <a:tr h="303553">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1">
                  <a:txBody>
                    <a:bodyPr/>
                    <a:lstStyle/>
                    <a:p>
                      <a:pPr algn="r"/>
                      <a:r>
                        <a:rPr lang="en-US" sz="1000" b="1">
                          <a:solidFill>
                            <a:schemeClr val="bg1"/>
                          </a:solidFill>
                        </a:rPr>
                        <a:t>Bluerock Multigene Cohort</a:t>
                      </a:r>
                      <a:r>
                        <a:rPr lang="en-US" sz="1000" b="1">
                          <a:solidFill>
                            <a:schemeClr val="bg1"/>
                          </a:solidFill>
                          <a:sym typeface="Wingdings" panose="05000000000000000000" pitchFamily="2" charset="2"/>
                        </a:rPr>
                        <a:t></a:t>
                      </a:r>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3962764"/>
                  </a:ext>
                </a:extLst>
              </a:tr>
              <a:tr h="303553">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1">
                  <a:txBody>
                    <a:bodyPr/>
                    <a:lstStyle/>
                    <a:p>
                      <a:pPr algn="r"/>
                      <a:r>
                        <a:rPr lang="en-US" sz="1000" b="1">
                          <a:solidFill>
                            <a:schemeClr val="bg1"/>
                          </a:solidFill>
                        </a:rPr>
                        <a:t> CLRN1-N48K </a:t>
                      </a:r>
                      <a:r>
                        <a:rPr lang="en-US" sz="1000" b="1">
                          <a:solidFill>
                            <a:schemeClr val="bg1"/>
                          </a:solidFill>
                          <a:sym typeface="Wingdings" panose="05000000000000000000" pitchFamily="2" charset="2"/>
                        </a:rPr>
                        <a:t></a:t>
                      </a:r>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lnT w="12700" cmpd="sng">
                      <a:noFill/>
                    </a:lnT>
                  </a:tcPr>
                </a:tc>
                <a:tc hMerge="1">
                  <a:txBody>
                    <a:bodyPr/>
                    <a:lstStyle/>
                    <a:p>
                      <a:endParaRPr lang="en-US"/>
                    </a:p>
                  </a:txBody>
                  <a:tcPr>
                    <a:lnL w="12700" cmpd="sng">
                      <a:noFill/>
                    </a:lnL>
                    <a:lnT w="12700" cmpd="sng">
                      <a:noFill/>
                    </a:lnT>
                  </a:tcPr>
                </a:tc>
                <a:tc hMerge="1">
                  <a:txBody>
                    <a:bodyPr/>
                    <a:lstStyle/>
                    <a:p>
                      <a:endParaRPr lang="en-US"/>
                    </a:p>
                  </a:txBody>
                  <a:tcPr/>
                </a:tc>
                <a:tc hMerge="1">
                  <a:txBody>
                    <a:bodyPr/>
                    <a:lstStyle/>
                    <a:p>
                      <a:endParaRPr lang="en-US"/>
                    </a:p>
                  </a:txBody>
                  <a:tcPr>
                    <a:lnL w="12700" cap="flat" cmpd="sng" algn="ctr">
                      <a:solidFill>
                        <a:schemeClr val="bg1"/>
                      </a:solidFill>
                      <a:prstDash val="solid"/>
                      <a:round/>
                      <a:headEnd type="none" w="med" len="med"/>
                      <a:tailEnd type="none" w="med" len="med"/>
                    </a:lnL>
                    <a:lnT w="12700" cmpd="sng">
                      <a:noFill/>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9595047"/>
                  </a:ext>
                </a:extLst>
              </a:tr>
              <a:tr h="303553">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1">
                  <a:txBody>
                    <a:bodyPr/>
                    <a:lstStyle/>
                    <a:p>
                      <a:pPr algn="r"/>
                      <a:r>
                        <a:rPr lang="en-US" sz="1000" b="1">
                          <a:solidFill>
                            <a:schemeClr val="bg1"/>
                          </a:solidFill>
                        </a:rPr>
                        <a:t>CLRN1-Wide </a:t>
                      </a:r>
                      <a:r>
                        <a:rPr lang="en-US" sz="1000" b="1">
                          <a:solidFill>
                            <a:schemeClr val="bg1"/>
                          </a:solidFill>
                          <a:sym typeface="Wingdings" panose="05000000000000000000" pitchFamily="2" charset="2"/>
                        </a:rPr>
                        <a:t></a:t>
                      </a:r>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r>
                        <a:rPr lang="en-US" sz="1200" b="1">
                          <a:solidFill>
                            <a:schemeClr val="tx1"/>
                          </a:solidFill>
                        </a:rPr>
                        <a:t>FDA OOPD Grant Genes </a:t>
                      </a:r>
                      <a:r>
                        <a:rPr lang="en-US" sz="1200" b="1">
                          <a:solidFill>
                            <a:schemeClr val="tx1"/>
                          </a:solidFill>
                          <a:sym typeface="Wingdings" panose="05000000000000000000" pitchFamily="2" charset="2"/>
                        </a:rPr>
                        <a:t></a:t>
                      </a:r>
                      <a:endParaRPr lang="en-US" sz="12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6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6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r>
                        <a:rPr lang="en-US" sz="1200" b="1">
                          <a:solidFill>
                            <a:schemeClr val="tx1"/>
                          </a:solidFill>
                        </a:rPr>
                        <a:t>FDA OOPD Grant Genes --</a:t>
                      </a:r>
                      <a:r>
                        <a:rPr lang="en-US" sz="1200" b="1">
                          <a:solidFill>
                            <a:schemeClr val="tx1"/>
                          </a:solidFill>
                          <a:sym typeface="Wingdings" panose="05000000000000000000" pitchFamily="2" charset="2"/>
                        </a:rPr>
                        <a:t></a:t>
                      </a:r>
                      <a:endParaRPr lang="en-US" sz="1200" b="1">
                        <a:solidFill>
                          <a:schemeClr val="tx1"/>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6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6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6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6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6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600" b="1">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1417831"/>
                  </a:ext>
                </a:extLst>
              </a:tr>
              <a:tr h="242842">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1">
                  <a:txBody>
                    <a:bodyPr/>
                    <a:lstStyle/>
                    <a:p>
                      <a:pPr algn="r"/>
                      <a:r>
                        <a:rPr lang="en-US" sz="1000" b="1">
                          <a:solidFill>
                            <a:schemeClr val="bg1"/>
                          </a:solidFill>
                        </a:rPr>
                        <a:t>KIZ</a:t>
                      </a:r>
                      <a:r>
                        <a:rPr lang="en-US" sz="1000" b="1">
                          <a:solidFill>
                            <a:schemeClr val="bg1"/>
                          </a:solidFill>
                          <a:sym typeface="Wingdings" panose="05000000000000000000" pitchFamily="2" charset="2"/>
                        </a:rPr>
                        <a:t></a:t>
                      </a:r>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000" b="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000" b="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000" b="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000" b="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000" b="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000" b="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000" b="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000" b="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000" b="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000" b="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4892543"/>
                  </a:ext>
                </a:extLst>
              </a:tr>
              <a:tr h="242842">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9652632"/>
                  </a:ext>
                </a:extLst>
              </a:tr>
              <a:tr h="318525">
                <a:tc>
                  <a:txBody>
                    <a:bodyPr/>
                    <a:lstStyle/>
                    <a:p>
                      <a:r>
                        <a:rPr lang="en-US" sz="1000" b="1">
                          <a:solidFill>
                            <a:schemeClr val="bg1"/>
                          </a:solidFill>
                        </a:rPr>
                        <a:t>GYROS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FEDA"/>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6424500"/>
                  </a:ext>
                </a:extLst>
              </a:tr>
              <a:tr h="191116">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b="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6414262"/>
                  </a:ext>
                </a:extLst>
              </a:tr>
            </a:tbl>
          </a:graphicData>
        </a:graphic>
      </p:graphicFrame>
      <p:cxnSp>
        <p:nvCxnSpPr>
          <p:cNvPr id="36" name="Straight Arrow Connector 35">
            <a:extLst>
              <a:ext uri="{FF2B5EF4-FFF2-40B4-BE49-F238E27FC236}">
                <a16:creationId xmlns:a16="http://schemas.microsoft.com/office/drawing/2014/main" id="{FF116325-922D-A9C5-B5EF-33513D80955B}"/>
              </a:ext>
            </a:extLst>
          </p:cNvPr>
          <p:cNvCxnSpPr>
            <a:cxnSpLocks/>
          </p:cNvCxnSpPr>
          <p:nvPr/>
        </p:nvCxnSpPr>
        <p:spPr>
          <a:xfrm flipH="1">
            <a:off x="870333" y="2325916"/>
            <a:ext cx="482408" cy="0"/>
          </a:xfrm>
          <a:prstGeom prst="straightConnector1">
            <a:avLst/>
          </a:prstGeom>
          <a:ln w="3492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270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05BF9-741F-49F2-792D-7FB4741287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9064B8-0BFA-1158-CE2C-DEA9C8798479}"/>
              </a:ext>
            </a:extLst>
          </p:cNvPr>
          <p:cNvSpPr>
            <a:spLocks noGrp="1"/>
          </p:cNvSpPr>
          <p:nvPr>
            <p:ph type="title"/>
          </p:nvPr>
        </p:nvSpPr>
        <p:spPr>
          <a:xfrm>
            <a:off x="3274540" y="18255"/>
            <a:ext cx="8702393" cy="1325563"/>
          </a:xfrm>
        </p:spPr>
        <p:txBody>
          <a:bodyPr>
            <a:normAutofit/>
          </a:bodyPr>
          <a:lstStyle/>
          <a:p>
            <a:r>
              <a:rPr kumimoji="0" lang="it-IT" b="1" i="0" u="none" strike="noStrike" kern="1200" cap="none" spc="-50" normalizeH="0" baseline="0" noProof="0">
                <a:ln>
                  <a:noFill/>
                </a:ln>
                <a:solidFill>
                  <a:prstClr val="white">
                    <a:lumMod val="75000"/>
                    <a:lumOff val="25000"/>
                  </a:prstClr>
                </a:solidFill>
                <a:effectLst/>
                <a:uLnTx/>
                <a:uFillTx/>
                <a:latin typeface="Calibri" panose="020F0502020204030204" pitchFamily="34" charset="0"/>
                <a:ea typeface="+mj-ea"/>
                <a:cs typeface="+mj-cs"/>
              </a:rPr>
              <a:t>Universal Rare Gene Study (Uni-Rare)</a:t>
            </a:r>
            <a:endParaRPr lang="en-US" b="1">
              <a:solidFill>
                <a:schemeClr val="bg1"/>
              </a:solidFill>
            </a:endParaRPr>
          </a:p>
        </p:txBody>
      </p:sp>
      <p:sp>
        <p:nvSpPr>
          <p:cNvPr id="3" name="Content Placeholder 2">
            <a:extLst>
              <a:ext uri="{FF2B5EF4-FFF2-40B4-BE49-F238E27FC236}">
                <a16:creationId xmlns:a16="http://schemas.microsoft.com/office/drawing/2014/main" id="{ED2CE651-A2B9-F226-EE5C-0DFD5404653C}"/>
              </a:ext>
            </a:extLst>
          </p:cNvPr>
          <p:cNvSpPr>
            <a:spLocks noGrp="1"/>
          </p:cNvSpPr>
          <p:nvPr>
            <p:ph idx="1"/>
          </p:nvPr>
        </p:nvSpPr>
        <p:spPr>
          <a:xfrm>
            <a:off x="599142" y="1386836"/>
            <a:ext cx="5632652" cy="4497916"/>
          </a:xfrm>
          <a:ln>
            <a:noFill/>
          </a:ln>
        </p:spPr>
        <p:txBody>
          <a:bodyPr>
            <a:noAutofit/>
          </a:bodyPr>
          <a:lstStyle/>
          <a:p>
            <a:pPr marL="457200" indent="-457200">
              <a:lnSpc>
                <a:spcPct val="100000"/>
              </a:lnSpc>
              <a:spcBef>
                <a:spcPts val="0"/>
              </a:spcBef>
              <a:buClr>
                <a:schemeClr val="tx1"/>
              </a:buClr>
            </a:pPr>
            <a:r>
              <a:rPr lang="en-US" b="1">
                <a:solidFill>
                  <a:srgbClr val="D76F2C"/>
                </a:solidFill>
              </a:rPr>
              <a:t>Study Chair: </a:t>
            </a:r>
            <a:r>
              <a:rPr lang="en-US" b="1"/>
              <a:t>José-Alain Sahel</a:t>
            </a:r>
          </a:p>
          <a:p>
            <a:pPr marL="457200" indent="-457200">
              <a:lnSpc>
                <a:spcPct val="100000"/>
              </a:lnSpc>
              <a:spcBef>
                <a:spcPts val="0"/>
              </a:spcBef>
              <a:buClr>
                <a:schemeClr val="tx1"/>
              </a:buClr>
            </a:pPr>
            <a:r>
              <a:rPr lang="en-US" b="1">
                <a:solidFill>
                  <a:srgbClr val="D76F2C"/>
                </a:solidFill>
              </a:rPr>
              <a:t>Registry Component</a:t>
            </a:r>
            <a:endParaRPr lang="en-US" b="1"/>
          </a:p>
          <a:p>
            <a:pPr marL="914400" lvl="1" indent="-457200">
              <a:lnSpc>
                <a:spcPct val="100000"/>
              </a:lnSpc>
              <a:spcBef>
                <a:spcPts val="0"/>
              </a:spcBef>
              <a:buClr>
                <a:schemeClr val="tx1"/>
              </a:buClr>
            </a:pPr>
            <a:r>
              <a:rPr lang="en-US" sz="2200" b="1"/>
              <a:t>Prospective, standardized, cross-sectional clinical data collection</a:t>
            </a:r>
          </a:p>
          <a:p>
            <a:pPr marL="914400" lvl="1" indent="-457200">
              <a:lnSpc>
                <a:spcPct val="100000"/>
              </a:lnSpc>
              <a:spcBef>
                <a:spcPts val="0"/>
              </a:spcBef>
              <a:buClr>
                <a:schemeClr val="tx1"/>
              </a:buClr>
            </a:pPr>
            <a:r>
              <a:rPr lang="en-US" sz="2200" b="1"/>
              <a:t>Open to &gt;300 rare IRD genes</a:t>
            </a:r>
          </a:p>
          <a:p>
            <a:pPr marL="914400" lvl="1" indent="-457200">
              <a:lnSpc>
                <a:spcPct val="100000"/>
              </a:lnSpc>
              <a:spcBef>
                <a:spcPts val="0"/>
              </a:spcBef>
              <a:buClr>
                <a:schemeClr val="tx1"/>
              </a:buClr>
            </a:pPr>
            <a:r>
              <a:rPr lang="en-US" sz="2200" b="1">
                <a:solidFill>
                  <a:srgbClr val="00C1D5"/>
                </a:solidFill>
              </a:rPr>
              <a:t>N=1500</a:t>
            </a:r>
          </a:p>
          <a:p>
            <a:pPr marL="914400" lvl="1" indent="-457200">
              <a:lnSpc>
                <a:spcPct val="100000"/>
              </a:lnSpc>
              <a:spcBef>
                <a:spcPts val="0"/>
              </a:spcBef>
              <a:buClr>
                <a:schemeClr val="tx1"/>
              </a:buClr>
            </a:pPr>
            <a:endParaRPr lang="en-US" sz="800" b="1">
              <a:solidFill>
                <a:srgbClr val="00C1D5"/>
              </a:solidFill>
            </a:endParaRPr>
          </a:p>
          <a:p>
            <a:pPr marL="457200" indent="-457200">
              <a:lnSpc>
                <a:spcPct val="80000"/>
              </a:lnSpc>
              <a:spcBef>
                <a:spcPts val="0"/>
              </a:spcBef>
              <a:buClr>
                <a:schemeClr val="tx1"/>
              </a:buClr>
            </a:pPr>
            <a:r>
              <a:rPr lang="en-US" b="1">
                <a:solidFill>
                  <a:srgbClr val="D76F2C"/>
                </a:solidFill>
              </a:rPr>
              <a:t>Natural History Study (NHS) Component</a:t>
            </a:r>
          </a:p>
          <a:p>
            <a:pPr marL="914400" lvl="1" indent="-457200">
              <a:lnSpc>
                <a:spcPct val="100000"/>
              </a:lnSpc>
              <a:spcBef>
                <a:spcPts val="0"/>
              </a:spcBef>
              <a:buClr>
                <a:schemeClr val="tx1"/>
              </a:buClr>
            </a:pPr>
            <a:r>
              <a:rPr lang="en-US" sz="2200" b="1"/>
              <a:t>Prospective, standardized, longitudinal (4 years) clinical data collection</a:t>
            </a:r>
          </a:p>
          <a:p>
            <a:pPr marL="914400" lvl="1" indent="-457200">
              <a:lnSpc>
                <a:spcPct val="100000"/>
              </a:lnSpc>
              <a:spcBef>
                <a:spcPts val="0"/>
              </a:spcBef>
              <a:buClr>
                <a:schemeClr val="tx1"/>
              </a:buClr>
            </a:pPr>
            <a:r>
              <a:rPr lang="en-US" sz="2200" b="1"/>
              <a:t>A platform to move participants from the registry as each gene opens</a:t>
            </a:r>
          </a:p>
          <a:p>
            <a:pPr marL="914400" lvl="1" indent="-457200">
              <a:lnSpc>
                <a:spcPct val="100000"/>
              </a:lnSpc>
              <a:spcBef>
                <a:spcPts val="0"/>
              </a:spcBef>
              <a:buClr>
                <a:schemeClr val="tx1"/>
              </a:buClr>
            </a:pPr>
            <a:r>
              <a:rPr lang="en-US" sz="2200" b="1">
                <a:solidFill>
                  <a:srgbClr val="00C1D5"/>
                </a:solidFill>
              </a:rPr>
              <a:t>N=100 cap per gene</a:t>
            </a:r>
          </a:p>
          <a:p>
            <a:pPr marL="0" indent="0">
              <a:lnSpc>
                <a:spcPct val="100000"/>
              </a:lnSpc>
              <a:spcBef>
                <a:spcPts val="0"/>
              </a:spcBef>
              <a:buClr>
                <a:schemeClr val="tx1"/>
              </a:buClr>
              <a:buNone/>
            </a:pPr>
            <a:endParaRPr lang="en-US" sz="2600" b="1"/>
          </a:p>
        </p:txBody>
      </p:sp>
      <p:sp>
        <p:nvSpPr>
          <p:cNvPr id="5" name="Rectangle: Rounded Corners 4">
            <a:extLst>
              <a:ext uri="{FF2B5EF4-FFF2-40B4-BE49-F238E27FC236}">
                <a16:creationId xmlns:a16="http://schemas.microsoft.com/office/drawing/2014/main" id="{16E7C407-07C6-F504-5D7F-4280AB408773}"/>
              </a:ext>
            </a:extLst>
          </p:cNvPr>
          <p:cNvSpPr/>
          <p:nvPr/>
        </p:nvSpPr>
        <p:spPr>
          <a:xfrm>
            <a:off x="258024" y="6191409"/>
            <a:ext cx="2375403" cy="476936"/>
          </a:xfrm>
          <a:prstGeom prst="roundRect">
            <a:avLst/>
          </a:prstGeom>
          <a:solidFill>
            <a:srgbClr val="00386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2608"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D76F2C"/>
                </a:solidFill>
                <a:effectLst/>
                <a:uLnTx/>
                <a:uFillTx/>
                <a:latin typeface="Calibri" panose="020F0502020204030204" pitchFamily="34" charset="0"/>
                <a:ea typeface="+mn-ea"/>
                <a:cs typeface="Calibri" panose="020F0502020204030204" pitchFamily="34" charset="0"/>
              </a:rPr>
              <a:t>NCT05589714</a:t>
            </a:r>
          </a:p>
        </p:txBody>
      </p:sp>
      <p:sp>
        <p:nvSpPr>
          <p:cNvPr id="11" name="TextBox 10">
            <a:extLst>
              <a:ext uri="{FF2B5EF4-FFF2-40B4-BE49-F238E27FC236}">
                <a16:creationId xmlns:a16="http://schemas.microsoft.com/office/drawing/2014/main" id="{7BFBEC4B-F410-1389-60B9-2F117CCFBB4F}"/>
              </a:ext>
            </a:extLst>
          </p:cNvPr>
          <p:cNvSpPr txBox="1"/>
          <p:nvPr/>
        </p:nvSpPr>
        <p:spPr>
          <a:xfrm>
            <a:off x="6313271" y="1859388"/>
            <a:ext cx="5663662" cy="646331"/>
          </a:xfrm>
          <a:prstGeom prst="rect">
            <a:avLst/>
          </a:prstGeom>
          <a:solidFill>
            <a:srgbClr val="003865"/>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900"/>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Genotype Characterization</a:t>
            </a:r>
          </a:p>
          <a:p>
            <a:pPr marL="0" marR="0" lvl="0" indent="0" algn="l" defTabSz="914400" rtl="0" eaLnBrk="1" fontAlgn="auto" latinLnBrk="0" hangingPunct="1">
              <a:lnSpc>
                <a:spcPct val="100000"/>
              </a:lnSpc>
              <a:spcBef>
                <a:spcPts val="0"/>
              </a:spcBef>
              <a:spcAft>
                <a:spcPts val="0"/>
              </a:spcAft>
              <a:buClrTx/>
              <a:buSzPts val="900"/>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Cross-Sectional Phenotype Characterization </a:t>
            </a:r>
          </a:p>
        </p:txBody>
      </p:sp>
      <p:sp>
        <p:nvSpPr>
          <p:cNvPr id="12" name="Arrow: Right 11">
            <a:extLst>
              <a:ext uri="{FF2B5EF4-FFF2-40B4-BE49-F238E27FC236}">
                <a16:creationId xmlns:a16="http://schemas.microsoft.com/office/drawing/2014/main" id="{31489B60-59B2-ED29-E580-9F94E62CB6F0}"/>
              </a:ext>
            </a:extLst>
          </p:cNvPr>
          <p:cNvSpPr/>
          <p:nvPr/>
        </p:nvSpPr>
        <p:spPr>
          <a:xfrm>
            <a:off x="5582505" y="2083111"/>
            <a:ext cx="682170" cy="137330"/>
          </a:xfrm>
          <a:prstGeom prst="rightArrow">
            <a:avLst/>
          </a:prstGeom>
          <a:solidFill>
            <a:srgbClr val="D76F2C"/>
          </a:solidFill>
          <a:ln w="158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9AD3D9">
                  <a:lumMod val="75000"/>
                </a:srgbClr>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1D4C2707-4329-2908-BEDE-83EF2C9EF751}"/>
              </a:ext>
            </a:extLst>
          </p:cNvPr>
          <p:cNvSpPr txBox="1"/>
          <p:nvPr/>
        </p:nvSpPr>
        <p:spPr>
          <a:xfrm>
            <a:off x="6313271" y="3441450"/>
            <a:ext cx="5663662" cy="968278"/>
          </a:xfrm>
          <a:prstGeom prst="rect">
            <a:avLst/>
          </a:prstGeom>
          <a:solidFill>
            <a:srgbClr val="003865"/>
          </a:solid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Pts val="900"/>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Natural History using Functional, Structural, PRO Measures</a:t>
            </a:r>
          </a:p>
          <a:p>
            <a:pPr marL="0" marR="0" lvl="0" indent="0" algn="l" defTabSz="914400" rtl="0" eaLnBrk="1" fontAlgn="auto" latinLnBrk="0" hangingPunct="1">
              <a:lnSpc>
                <a:spcPct val="107000"/>
              </a:lnSpc>
              <a:spcBef>
                <a:spcPts val="0"/>
              </a:spcBef>
              <a:spcAft>
                <a:spcPts val="0"/>
              </a:spcAft>
              <a:buClrTx/>
              <a:buSzPts val="900"/>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Structure-Function Relationship</a:t>
            </a:r>
          </a:p>
          <a:p>
            <a:pPr marL="0" marR="0" lvl="0" indent="0" algn="l" defTabSz="914400" rtl="0" eaLnBrk="1" fontAlgn="auto" latinLnBrk="0" hangingPunct="1">
              <a:lnSpc>
                <a:spcPct val="107000"/>
              </a:lnSpc>
              <a:spcBef>
                <a:spcPts val="0"/>
              </a:spcBef>
              <a:spcAft>
                <a:spcPts val="0"/>
              </a:spcAft>
              <a:buClrTx/>
              <a:buSzPts val="900"/>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Risk Factors for Progression</a:t>
            </a:r>
          </a:p>
        </p:txBody>
      </p:sp>
      <p:sp>
        <p:nvSpPr>
          <p:cNvPr id="14" name="TextBox 13">
            <a:extLst>
              <a:ext uri="{FF2B5EF4-FFF2-40B4-BE49-F238E27FC236}">
                <a16:creationId xmlns:a16="http://schemas.microsoft.com/office/drawing/2014/main" id="{0CD6590B-B9E5-5C7A-83BF-ADDC3E659369}"/>
              </a:ext>
            </a:extLst>
          </p:cNvPr>
          <p:cNvSpPr txBox="1"/>
          <p:nvPr/>
        </p:nvSpPr>
        <p:spPr>
          <a:xfrm>
            <a:off x="6313271" y="4639409"/>
            <a:ext cx="5663662" cy="1015663"/>
          </a:xfrm>
          <a:prstGeom prst="rect">
            <a:avLst/>
          </a:prstGeom>
          <a:noFill/>
        </p:spPr>
        <p:txBody>
          <a:bodyPr wrap="square" anchor="ctr">
            <a:spAutoFit/>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C1D5"/>
                </a:solidFill>
                <a:effectLst/>
                <a:uLnTx/>
                <a:uFillTx/>
                <a:latin typeface="Calibri" panose="020F0502020204030204" pitchFamily="34" charset="0"/>
                <a:ea typeface="+mn-ea"/>
                <a:cs typeface="Calibri" panose="020F0502020204030204" pitchFamily="34" charset="0"/>
              </a:rPr>
              <a:t>Co-funded: </a:t>
            </a:r>
            <a:r>
              <a:rPr kumimoji="0" lang="en-US"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Co-funded by Foundation Fighting Blindness, AAVantgarde, Allen B. Cutting Foundation, Anonymous Donors, Atsena Therapeutics, BlueRock Therapeutics, Cove Therapeutics, Eli Lilly and Company, Jackie and David Marlin, Maryrose Sylvester, Max and Minnie Tomerlin Voelcker Fund, Octant Inc., Opus Genetics, Sarah de </a:t>
            </a:r>
            <a:r>
              <a:rPr kumimoji="0" lang="en-US" sz="1200" b="0" i="1"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Coizart</a:t>
            </a:r>
            <a:r>
              <a:rPr kumimoji="0" lang="en-US"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Trust, Save Sight Now, Usher III Initiative</a:t>
            </a:r>
            <a:endParaRPr kumimoji="0" lang="en-US" sz="1200" b="0" i="1" u="none" strike="noStrike" kern="1200" cap="none" spc="0" normalizeH="0" baseline="0" noProof="0">
              <a:ln>
                <a:noFill/>
              </a:ln>
              <a:solidFill>
                <a:prstClr val="black"/>
              </a:solidFill>
              <a:effectLst/>
              <a:uLnTx/>
              <a:uFillTx/>
              <a:latin typeface="Arial"/>
              <a:ea typeface="+mn-ea"/>
              <a:cs typeface="Calibri" panose="020F0502020204030204" pitchFamily="34" charset="0"/>
            </a:endParaRPr>
          </a:p>
        </p:txBody>
      </p:sp>
      <p:sp>
        <p:nvSpPr>
          <p:cNvPr id="15" name="Arrow: Right 14">
            <a:extLst>
              <a:ext uri="{FF2B5EF4-FFF2-40B4-BE49-F238E27FC236}">
                <a16:creationId xmlns:a16="http://schemas.microsoft.com/office/drawing/2014/main" id="{924CB5BC-E13A-3A45-4D10-7F90B6098CFB}"/>
              </a:ext>
            </a:extLst>
          </p:cNvPr>
          <p:cNvSpPr/>
          <p:nvPr/>
        </p:nvSpPr>
        <p:spPr>
          <a:xfrm>
            <a:off x="5582505" y="3824031"/>
            <a:ext cx="682170" cy="137330"/>
          </a:xfrm>
          <a:prstGeom prst="rightArrow">
            <a:avLst/>
          </a:prstGeom>
          <a:solidFill>
            <a:srgbClr val="D76F2C"/>
          </a:solidFill>
          <a:ln w="158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9AD3D9">
                  <a:lumMod val="75000"/>
                </a:srgbClr>
              </a:solidFill>
              <a:effectLst/>
              <a:uLnTx/>
              <a:uFillTx/>
              <a:latin typeface="Arial" panose="020B0604020202020204"/>
              <a:ea typeface="+mn-ea"/>
              <a:cs typeface="+mn-cs"/>
            </a:endParaRPr>
          </a:p>
        </p:txBody>
      </p:sp>
      <p:sp>
        <p:nvSpPr>
          <p:cNvPr id="16" name="Rectangle: Rounded Corners 15">
            <a:extLst>
              <a:ext uri="{FF2B5EF4-FFF2-40B4-BE49-F238E27FC236}">
                <a16:creationId xmlns:a16="http://schemas.microsoft.com/office/drawing/2014/main" id="{9B44B6C0-6E94-7189-9CD2-09DD6D37D9A7}"/>
              </a:ext>
            </a:extLst>
          </p:cNvPr>
          <p:cNvSpPr/>
          <p:nvPr/>
        </p:nvSpPr>
        <p:spPr>
          <a:xfrm>
            <a:off x="6313271" y="5884752"/>
            <a:ext cx="5663661" cy="697366"/>
          </a:xfrm>
          <a:prstGeom prst="roundRect">
            <a:avLst/>
          </a:prstGeom>
          <a:solidFill>
            <a:srgbClr val="00386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64592"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D76F2C"/>
                </a:solidFill>
                <a:effectLst/>
                <a:uLnTx/>
                <a:uFillTx/>
                <a:latin typeface="Calibri" panose="020F0502020204030204" pitchFamily="34" charset="0"/>
                <a:ea typeface="+mn-ea"/>
                <a:cs typeface="Calibri" panose="020F0502020204030204" pitchFamily="34" charset="0"/>
              </a:rPr>
              <a:t>Status: </a:t>
            </a:r>
            <a:r>
              <a:rPr kumimoji="0" lang="en-US" sz="2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Registry recruitment goal December 2026</a:t>
            </a:r>
          </a:p>
        </p:txBody>
      </p:sp>
    </p:spTree>
    <p:extLst>
      <p:ext uri="{BB962C8B-B14F-4D97-AF65-F5344CB8AC3E}">
        <p14:creationId xmlns:p14="http://schemas.microsoft.com/office/powerpoint/2010/main" val="827532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233900" y="0"/>
            <a:ext cx="10251600" cy="713600"/>
          </a:xfrm>
          <a:prstGeom prst="rect">
            <a:avLst/>
          </a:prstGeom>
        </p:spPr>
        <p:txBody>
          <a:bodyPr spcFirstLastPara="1" wrap="square" lIns="121900" tIns="121900" rIns="121900" bIns="121900" anchor="t" anchorCtr="0">
            <a:normAutofit fontScale="90000"/>
          </a:bodyPr>
          <a:lstStyle/>
          <a:p>
            <a:r>
              <a:rPr lang="en-GB">
                <a:latin typeface="Lato"/>
                <a:ea typeface="Lato"/>
                <a:cs typeface="Lato"/>
                <a:sym typeface="Lato"/>
              </a:rPr>
              <a:t>What if a disease that is rare globally is common locally?</a:t>
            </a:r>
            <a:endParaRPr>
              <a:latin typeface="Lato"/>
              <a:ea typeface="Lato"/>
              <a:cs typeface="Lato"/>
              <a:sym typeface="Lato"/>
            </a:endParaRPr>
          </a:p>
        </p:txBody>
      </p:sp>
      <p:pic>
        <p:nvPicPr>
          <p:cNvPr id="101" name="Google Shape;101;p15"/>
          <p:cNvPicPr preferRelativeResize="0"/>
          <p:nvPr/>
        </p:nvPicPr>
        <p:blipFill>
          <a:blip r:embed="rId3">
            <a:alphaModFix/>
          </a:blip>
          <a:stretch>
            <a:fillRect/>
          </a:stretch>
        </p:blipFill>
        <p:spPr>
          <a:xfrm>
            <a:off x="5112001" y="1529634"/>
            <a:ext cx="5994367" cy="4776300"/>
          </a:xfrm>
          <a:prstGeom prst="rect">
            <a:avLst/>
          </a:prstGeom>
          <a:noFill/>
          <a:ln>
            <a:noFill/>
          </a:ln>
        </p:spPr>
      </p:pic>
      <p:sp>
        <p:nvSpPr>
          <p:cNvPr id="102" name="Google Shape;102;p15"/>
          <p:cNvSpPr txBox="1"/>
          <p:nvPr/>
        </p:nvSpPr>
        <p:spPr>
          <a:xfrm>
            <a:off x="9257400" y="6120868"/>
            <a:ext cx="1995200" cy="608396"/>
          </a:xfrm>
          <a:prstGeom prst="rect">
            <a:avLst/>
          </a:prstGeom>
          <a:noFill/>
          <a:ln>
            <a:noFill/>
          </a:ln>
        </p:spPr>
        <p:txBody>
          <a:bodyPr spcFirstLastPara="1" wrap="square" lIns="121900" tIns="121900" rIns="121900" bIns="121900" anchor="t" anchorCtr="0">
            <a:spAutoFit/>
          </a:bodyPr>
          <a:lstStyle/>
          <a:p>
            <a:pPr defTabSz="1219170">
              <a:lnSpc>
                <a:spcPct val="115000"/>
              </a:lnSpc>
              <a:spcAft>
                <a:spcPts val="800"/>
              </a:spcAft>
              <a:buClr>
                <a:srgbClr val="000000"/>
              </a:buClr>
            </a:pPr>
            <a:r>
              <a:rPr lang="en-GB" sz="1467" kern="0">
                <a:solidFill>
                  <a:srgbClr val="202122"/>
                </a:solidFill>
                <a:highlight>
                  <a:srgbClr val="E8EEFF"/>
                </a:highlight>
                <a:latin typeface="Arial"/>
                <a:cs typeface="Arial"/>
                <a:sym typeface="Arial"/>
              </a:rPr>
              <a:t>Wikipedia (2015)</a:t>
            </a:r>
            <a:endParaRPr sz="1467" kern="0">
              <a:solidFill>
                <a:srgbClr val="202122"/>
              </a:solidFill>
              <a:highlight>
                <a:srgbClr val="E8EEFF"/>
              </a:highlight>
              <a:latin typeface="Arial"/>
              <a:cs typeface="Arial"/>
              <a:sym typeface="Arial"/>
            </a:endParaRPr>
          </a:p>
        </p:txBody>
      </p:sp>
      <p:sp>
        <p:nvSpPr>
          <p:cNvPr id="103" name="Google Shape;103;p15"/>
          <p:cNvSpPr txBox="1"/>
          <p:nvPr/>
        </p:nvSpPr>
        <p:spPr>
          <a:xfrm>
            <a:off x="5112000" y="1447667"/>
            <a:ext cx="2820800" cy="1292749"/>
          </a:xfrm>
          <a:prstGeom prst="rect">
            <a:avLst/>
          </a:prstGeom>
          <a:noFill/>
          <a:ln>
            <a:noFill/>
          </a:ln>
        </p:spPr>
        <p:txBody>
          <a:bodyPr spcFirstLastPara="1" wrap="square" lIns="121900" tIns="121900" rIns="121900" bIns="121900" anchor="t" anchorCtr="0">
            <a:spAutoFit/>
          </a:bodyPr>
          <a:lstStyle/>
          <a:p>
            <a:pPr defTabSz="1219170">
              <a:lnSpc>
                <a:spcPct val="115000"/>
              </a:lnSpc>
              <a:spcAft>
                <a:spcPts val="800"/>
              </a:spcAft>
              <a:buClr>
                <a:srgbClr val="000000"/>
              </a:buClr>
            </a:pPr>
            <a:r>
              <a:rPr lang="en-GB" sz="2667" kern="0">
                <a:solidFill>
                  <a:srgbClr val="202122"/>
                </a:solidFill>
                <a:latin typeface="Lato"/>
                <a:ea typeface="Lato"/>
                <a:cs typeface="Lato"/>
                <a:sym typeface="Lato"/>
              </a:rPr>
              <a:t>Founder population</a:t>
            </a:r>
            <a:endParaRPr sz="2667" kern="0">
              <a:solidFill>
                <a:srgbClr val="202122"/>
              </a:solidFill>
              <a:latin typeface="Lato"/>
              <a:ea typeface="Lato"/>
              <a:cs typeface="Lato"/>
              <a:sym typeface="Lato"/>
            </a:endParaRPr>
          </a:p>
        </p:txBody>
      </p:sp>
      <p:sp>
        <p:nvSpPr>
          <p:cNvPr id="104" name="Google Shape;104;p15"/>
          <p:cNvSpPr txBox="1"/>
          <p:nvPr/>
        </p:nvSpPr>
        <p:spPr>
          <a:xfrm>
            <a:off x="407567" y="1725785"/>
            <a:ext cx="4347600" cy="1867330"/>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GB" sz="2667" kern="0">
                <a:solidFill>
                  <a:srgbClr val="202122"/>
                </a:solidFill>
                <a:latin typeface="Lato"/>
                <a:ea typeface="Lato"/>
                <a:cs typeface="Lato"/>
                <a:sym typeface="Lato"/>
              </a:rPr>
              <a:t>Known: family level</a:t>
            </a:r>
            <a:endParaRPr sz="2667" kern="0">
              <a:solidFill>
                <a:srgbClr val="202122"/>
              </a:solidFill>
              <a:latin typeface="Lato"/>
              <a:ea typeface="Lato"/>
              <a:cs typeface="Lato"/>
              <a:sym typeface="Lato"/>
            </a:endParaRPr>
          </a:p>
          <a:p>
            <a:pPr defTabSz="1219170">
              <a:lnSpc>
                <a:spcPct val="115000"/>
              </a:lnSpc>
              <a:spcBef>
                <a:spcPts val="800"/>
              </a:spcBef>
              <a:spcAft>
                <a:spcPts val="800"/>
              </a:spcAft>
              <a:buClr>
                <a:srgbClr val="000000"/>
              </a:buClr>
            </a:pPr>
            <a:r>
              <a:rPr lang="en-GB" sz="2667" kern="0">
                <a:solidFill>
                  <a:srgbClr val="202122"/>
                </a:solidFill>
                <a:latin typeface="Lato"/>
                <a:ea typeface="Lato"/>
                <a:cs typeface="Lato"/>
                <a:sym typeface="Lato"/>
              </a:rPr>
              <a:t>Patterns observable at the population level?</a:t>
            </a:r>
            <a:endParaRPr sz="2667" kern="0">
              <a:solidFill>
                <a:srgbClr val="202122"/>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A5636-AF40-009C-BD95-CB6CC12B0A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BB9463-D4F9-6354-5CD0-C5E8663973C5}"/>
              </a:ext>
            </a:extLst>
          </p:cNvPr>
          <p:cNvSpPr>
            <a:spLocks noGrp="1"/>
          </p:cNvSpPr>
          <p:nvPr>
            <p:ph type="title"/>
          </p:nvPr>
        </p:nvSpPr>
        <p:spPr/>
        <p:txBody>
          <a:bodyPr>
            <a:normAutofit/>
          </a:bodyPr>
          <a:lstStyle/>
          <a:p>
            <a:r>
              <a:rPr lang="en-US" b="1">
                <a:solidFill>
                  <a:schemeClr val="bg1"/>
                </a:solidFill>
              </a:rPr>
              <a:t>Uni-Rare Impact</a:t>
            </a:r>
          </a:p>
        </p:txBody>
      </p:sp>
      <p:sp>
        <p:nvSpPr>
          <p:cNvPr id="6" name="Content Placeholder 5">
            <a:extLst>
              <a:ext uri="{FF2B5EF4-FFF2-40B4-BE49-F238E27FC236}">
                <a16:creationId xmlns:a16="http://schemas.microsoft.com/office/drawing/2014/main" id="{0F1BC56F-B317-D21F-1C94-551FDEEB0E95}"/>
              </a:ext>
            </a:extLst>
          </p:cNvPr>
          <p:cNvSpPr>
            <a:spLocks noGrp="1"/>
          </p:cNvSpPr>
          <p:nvPr>
            <p:ph idx="1"/>
          </p:nvPr>
        </p:nvSpPr>
        <p:spPr>
          <a:xfrm>
            <a:off x="196241" y="1501775"/>
            <a:ext cx="5577840" cy="4351338"/>
          </a:xfrm>
        </p:spPr>
        <p:txBody>
          <a:bodyPr>
            <a:noAutofit/>
          </a:bodyPr>
          <a:lstStyle/>
          <a:p>
            <a:pPr marL="0" indent="0">
              <a:buNone/>
            </a:pPr>
            <a:r>
              <a:rPr lang="en-US" sz="2600" b="1" i="1">
                <a:solidFill>
                  <a:srgbClr val="D76F2C"/>
                </a:solidFill>
                <a:effectLst/>
                <a:ea typeface="Calibri" panose="020F0502020204030204" pitchFamily="34" charset="0"/>
                <a:cs typeface="Calibri" panose="020F0502020204030204" pitchFamily="34" charset="0"/>
              </a:rPr>
              <a:t>Part 1 – Cross-sectional registry</a:t>
            </a:r>
          </a:p>
          <a:p>
            <a:pPr marL="0" indent="0">
              <a:lnSpc>
                <a:spcPct val="100000"/>
              </a:lnSpc>
              <a:spcBef>
                <a:spcPts val="0"/>
              </a:spcBef>
              <a:buClr>
                <a:schemeClr val="tx1"/>
              </a:buClr>
              <a:buNone/>
            </a:pPr>
            <a:r>
              <a:rPr lang="en-US" sz="2200" b="1">
                <a:solidFill>
                  <a:schemeClr val="tx1"/>
                </a:solidFill>
                <a:effectLst/>
                <a:ea typeface="Calibri" panose="020F0502020204030204" pitchFamily="34" charset="0"/>
                <a:cs typeface="Times New Roman" panose="02020603050405020304" pitchFamily="18" charset="0"/>
              </a:rPr>
              <a:t>The registry will establish genetically and clinically well-characterized cohorts of patients across hundreds of genetic variants associated with retinal dystrophy.  Characterization of these patients will:</a:t>
            </a:r>
            <a:endParaRPr lang="en-US" sz="2200" b="1">
              <a:ea typeface="Calibri" panose="020F0502020204030204" pitchFamily="34" charset="0"/>
              <a:cs typeface="Times New Roman" panose="02020603050405020304" pitchFamily="18" charset="0"/>
            </a:endParaRPr>
          </a:p>
          <a:p>
            <a:pPr marL="457200" indent="-457200">
              <a:lnSpc>
                <a:spcPct val="100000"/>
              </a:lnSpc>
              <a:spcBef>
                <a:spcPts val="0"/>
              </a:spcBef>
              <a:buClr>
                <a:schemeClr val="tx1"/>
              </a:buClr>
            </a:pPr>
            <a:r>
              <a:rPr lang="en-US" sz="2000" b="1">
                <a:solidFill>
                  <a:srgbClr val="00C1D5"/>
                </a:solidFill>
                <a:ea typeface="Calibri" panose="020F0502020204030204" pitchFamily="34" charset="0"/>
                <a:cs typeface="Times New Roman" panose="02020603050405020304" pitchFamily="18" charset="0"/>
              </a:rPr>
              <a:t>P</a:t>
            </a:r>
            <a:r>
              <a:rPr lang="en-US" sz="2000" b="1">
                <a:solidFill>
                  <a:srgbClr val="00C1D5"/>
                </a:solidFill>
                <a:effectLst/>
                <a:ea typeface="Calibri" panose="020F0502020204030204" pitchFamily="34" charset="0"/>
                <a:cs typeface="Times New Roman" panose="02020603050405020304" pitchFamily="18" charset="0"/>
              </a:rPr>
              <a:t>rovide cross-sectional data </a:t>
            </a:r>
            <a:r>
              <a:rPr lang="en-US" sz="2000" b="1">
                <a:solidFill>
                  <a:schemeClr val="tx1"/>
                </a:solidFill>
                <a:effectLst/>
                <a:ea typeface="Calibri" panose="020F0502020204030204" pitchFamily="34" charset="0"/>
                <a:cs typeface="Times New Roman" panose="02020603050405020304" pitchFamily="18" charset="0"/>
              </a:rPr>
              <a:t>on phenotype-genotype associations</a:t>
            </a:r>
            <a:endParaRPr lang="en-US" sz="2000" b="1">
              <a:ea typeface="Calibri" panose="020F0502020204030204" pitchFamily="34" charset="0"/>
              <a:cs typeface="Times New Roman" panose="02020603050405020304" pitchFamily="18" charset="0"/>
            </a:endParaRPr>
          </a:p>
          <a:p>
            <a:pPr marL="457200" indent="-457200">
              <a:lnSpc>
                <a:spcPct val="100000"/>
              </a:lnSpc>
              <a:spcBef>
                <a:spcPts val="0"/>
              </a:spcBef>
              <a:buClr>
                <a:schemeClr val="tx1"/>
              </a:buClr>
            </a:pPr>
            <a:r>
              <a:rPr lang="en-US" sz="2000" b="1">
                <a:solidFill>
                  <a:srgbClr val="00C1D5"/>
                </a:solidFill>
                <a:effectLst/>
                <a:ea typeface="Calibri" panose="020F0502020204030204" pitchFamily="34" charset="0"/>
                <a:cs typeface="Times New Roman" panose="02020603050405020304" pitchFamily="18" charset="0"/>
              </a:rPr>
              <a:t>Contribute to our knowledge of pathogenicity </a:t>
            </a:r>
            <a:r>
              <a:rPr lang="en-US" sz="2000" b="1">
                <a:solidFill>
                  <a:schemeClr val="tx1"/>
                </a:solidFill>
                <a:effectLst/>
                <a:ea typeface="Calibri" panose="020F0502020204030204" pitchFamily="34" charset="0"/>
                <a:cs typeface="Times New Roman" panose="02020603050405020304" pitchFamily="18" charset="0"/>
              </a:rPr>
              <a:t>of these rare disease-causing variants</a:t>
            </a:r>
          </a:p>
          <a:p>
            <a:pPr marL="457200" indent="-457200">
              <a:lnSpc>
                <a:spcPct val="100000"/>
              </a:lnSpc>
              <a:spcBef>
                <a:spcPts val="0"/>
              </a:spcBef>
              <a:buClr>
                <a:schemeClr val="tx1"/>
              </a:buClr>
            </a:pPr>
            <a:r>
              <a:rPr lang="en-US" sz="2000" b="1">
                <a:solidFill>
                  <a:srgbClr val="00C1D5"/>
                </a:solidFill>
                <a:ea typeface="Calibri" panose="020F0502020204030204" pitchFamily="34" charset="0"/>
                <a:cs typeface="Times New Roman" panose="02020603050405020304" pitchFamily="18" charset="0"/>
              </a:rPr>
              <a:t>A</a:t>
            </a:r>
            <a:r>
              <a:rPr lang="en-US" sz="2000" b="1">
                <a:solidFill>
                  <a:srgbClr val="00C1D5"/>
                </a:solidFill>
                <a:effectLst/>
                <a:ea typeface="Calibri" panose="020F0502020204030204" pitchFamily="34" charset="0"/>
                <a:cs typeface="Times New Roman" panose="02020603050405020304" pitchFamily="18" charset="0"/>
              </a:rPr>
              <a:t>ccelerate eligibility screening </a:t>
            </a:r>
            <a:r>
              <a:rPr lang="en-US" sz="2000" b="1">
                <a:solidFill>
                  <a:schemeClr val="tx1"/>
                </a:solidFill>
                <a:effectLst/>
                <a:ea typeface="Calibri" panose="020F0502020204030204" pitchFamily="34" charset="0"/>
                <a:cs typeface="Times New Roman" panose="02020603050405020304" pitchFamily="18" charset="0"/>
              </a:rPr>
              <a:t>for subsequent natural history studies</a:t>
            </a:r>
          </a:p>
          <a:p>
            <a:endParaRPr lang="en-US"/>
          </a:p>
        </p:txBody>
      </p:sp>
      <p:sp>
        <p:nvSpPr>
          <p:cNvPr id="3" name="Content Placeholder 11">
            <a:extLst>
              <a:ext uri="{FF2B5EF4-FFF2-40B4-BE49-F238E27FC236}">
                <a16:creationId xmlns:a16="http://schemas.microsoft.com/office/drawing/2014/main" id="{87F83CAC-EF5B-D174-6957-1D179A661541}"/>
              </a:ext>
            </a:extLst>
          </p:cNvPr>
          <p:cNvSpPr txBox="1">
            <a:spLocks/>
          </p:cNvSpPr>
          <p:nvPr/>
        </p:nvSpPr>
        <p:spPr>
          <a:xfrm>
            <a:off x="5960719" y="1501775"/>
            <a:ext cx="6035040" cy="5213350"/>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800" b="1" kern="1200">
                <a:solidFill>
                  <a:schemeClr val="tx1">
                    <a:lumMod val="75000"/>
                    <a:lumOff val="25000"/>
                  </a:schemeClr>
                </a:solidFill>
                <a:latin typeface="Calibri" panose="020F0502020204030204" pitchFamily="34" charset="0"/>
                <a:ea typeface="+mn-ea"/>
                <a:cs typeface="+mn-cs"/>
              </a:defRPr>
            </a:lvl1pPr>
            <a:lvl2pPr marL="384048" indent="-182880" algn="l" defTabSz="914400" rtl="0" eaLnBrk="1" latinLnBrk="0" hangingPunct="1">
              <a:lnSpc>
                <a:spcPct val="90000"/>
              </a:lnSpc>
              <a:spcBef>
                <a:spcPts val="200"/>
              </a:spcBef>
              <a:spcAft>
                <a:spcPts val="400"/>
              </a:spcAft>
              <a:buClr>
                <a:srgbClr val="00C1D5"/>
              </a:buClr>
              <a:buFont typeface="Calibri" pitchFamily="34" charset="0"/>
              <a:buChar char="◦"/>
              <a:defRPr sz="2400" b="1" kern="1200">
                <a:solidFill>
                  <a:schemeClr val="tx1">
                    <a:lumMod val="75000"/>
                    <a:lumOff val="25000"/>
                  </a:schemeClr>
                </a:solidFill>
                <a:latin typeface="Calibri" panose="020F0502020204030204" pitchFamily="34" charset="0"/>
                <a:ea typeface="+mn-ea"/>
                <a:cs typeface="+mn-cs"/>
              </a:defRPr>
            </a:lvl2pPr>
            <a:lvl3pPr marL="566928" indent="-182880" algn="l" defTabSz="914400" rtl="0" eaLnBrk="1" latinLnBrk="0" hangingPunct="1">
              <a:lnSpc>
                <a:spcPct val="90000"/>
              </a:lnSpc>
              <a:spcBef>
                <a:spcPts val="200"/>
              </a:spcBef>
              <a:spcAft>
                <a:spcPts val="400"/>
              </a:spcAft>
              <a:buClr>
                <a:srgbClr val="00C1D5"/>
              </a:buClr>
              <a:buFont typeface="Calibri" pitchFamily="34" charset="0"/>
              <a:buChar char="◦"/>
              <a:defRPr sz="2000" b="1" kern="1200">
                <a:solidFill>
                  <a:schemeClr val="tx1">
                    <a:lumMod val="75000"/>
                    <a:lumOff val="25000"/>
                  </a:schemeClr>
                </a:solidFill>
                <a:latin typeface="Calibri" panose="020F0502020204030204" pitchFamily="34" charset="0"/>
                <a:ea typeface="+mn-ea"/>
                <a:cs typeface="+mn-cs"/>
              </a:defRPr>
            </a:lvl3pPr>
            <a:lvl4pPr marL="749808" indent="-182880" algn="l" defTabSz="914400" rtl="0" eaLnBrk="1" latinLnBrk="0" hangingPunct="1">
              <a:lnSpc>
                <a:spcPct val="90000"/>
              </a:lnSpc>
              <a:spcBef>
                <a:spcPts val="200"/>
              </a:spcBef>
              <a:spcAft>
                <a:spcPts val="400"/>
              </a:spcAft>
              <a:buClr>
                <a:srgbClr val="00C1D5"/>
              </a:buClr>
              <a:buFont typeface="Calibri" pitchFamily="34" charset="0"/>
              <a:buChar char="◦"/>
              <a:defRPr sz="1800" b="1" kern="1200">
                <a:solidFill>
                  <a:schemeClr val="tx1">
                    <a:lumMod val="75000"/>
                    <a:lumOff val="25000"/>
                  </a:schemeClr>
                </a:solidFill>
                <a:latin typeface="Calibri" panose="020F0502020204030204" pitchFamily="34" charset="0"/>
                <a:ea typeface="+mn-ea"/>
                <a:cs typeface="+mn-cs"/>
              </a:defRPr>
            </a:lvl4pPr>
            <a:lvl5pPr marL="932688" indent="-182880" algn="l" defTabSz="914400" rtl="0" eaLnBrk="1" latinLnBrk="0" hangingPunct="1">
              <a:lnSpc>
                <a:spcPct val="90000"/>
              </a:lnSpc>
              <a:spcBef>
                <a:spcPts val="200"/>
              </a:spcBef>
              <a:spcAft>
                <a:spcPts val="400"/>
              </a:spcAft>
              <a:buClr>
                <a:srgbClr val="00C1D5"/>
              </a:buClr>
              <a:buFont typeface="Calibri" pitchFamily="34" charset="0"/>
              <a:buChar char="◦"/>
              <a:defRPr sz="1600" b="1" kern="1200">
                <a:solidFill>
                  <a:schemeClr val="tx1">
                    <a:lumMod val="75000"/>
                    <a:lumOff val="25000"/>
                  </a:schemeClr>
                </a:solidFill>
                <a:latin typeface="Calibri" panose="020F05020202040302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prstClr val="black"/>
              </a:buClr>
              <a:buSzPct val="100000"/>
              <a:buFont typeface="Calibri" panose="020F0502020204030204" pitchFamily="34" charset="0"/>
              <a:buNone/>
              <a:tabLst/>
              <a:defRPr/>
            </a:pPr>
            <a:r>
              <a:rPr kumimoji="0" lang="en-US" sz="2600" b="1" i="1" u="none" strike="noStrike" kern="1200" cap="none" spc="0" normalizeH="0" baseline="0" noProof="0">
                <a:ln>
                  <a:noFill/>
                </a:ln>
                <a:solidFill>
                  <a:srgbClr val="D76F2C"/>
                </a:solidFill>
                <a:effectLst/>
                <a:uLnTx/>
                <a:uFillTx/>
                <a:latin typeface="Calibri" panose="020F0502020204030204" pitchFamily="34" charset="0"/>
                <a:ea typeface="Calibri" panose="020F0502020204030204" pitchFamily="34" charset="0"/>
                <a:cs typeface="Times New Roman" panose="02020603050405020304" pitchFamily="18" charset="0"/>
              </a:rPr>
              <a:t>Part 2 – Prospective, natural history</a:t>
            </a:r>
          </a:p>
          <a:p>
            <a:pPr marL="0" marR="0" lvl="0" indent="0" algn="l" defTabSz="914400" rtl="0" eaLnBrk="1" fontAlgn="auto" latinLnBrk="0" hangingPunct="1">
              <a:lnSpc>
                <a:spcPct val="100000"/>
              </a:lnSpc>
              <a:spcBef>
                <a:spcPts val="0"/>
              </a:spcBef>
              <a:spcAft>
                <a:spcPts val="0"/>
              </a:spcAft>
              <a:buClr>
                <a:prstClr val="black"/>
              </a:buClr>
              <a:buSzPct val="100000"/>
              <a:buFont typeface="Calibri" panose="020F0502020204030204" pitchFamily="34" charset="0"/>
              <a:buNone/>
              <a:tabLst/>
              <a:defRPr/>
            </a:pPr>
            <a:r>
              <a:rPr kumimoji="0" lang="en-US" sz="2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natural history study will accelerate the identification of sensitive, reliable outcome measures for clinical trials, which will facilitate development of treatments for retinal dystrophies due to disease-causing genetic variants.  The expected impact of the natural history study is to:</a:t>
            </a:r>
          </a:p>
          <a:p>
            <a:pPr marL="457200" marR="0" lvl="0" indent="-457200" algn="l" defTabSz="9144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0" lang="en-US" sz="2000" b="1" i="0" u="none" strike="noStrike" kern="1200" cap="none" spc="0" normalizeH="0" baseline="0" noProof="0">
                <a:ln>
                  <a:noFill/>
                </a:ln>
                <a:solidFill>
                  <a:srgbClr val="00C1D5"/>
                </a:solidFill>
                <a:effectLst/>
                <a:uLnTx/>
                <a:uFillTx/>
                <a:latin typeface="Calibri" panose="020F0502020204030204" pitchFamily="34" charset="0"/>
                <a:ea typeface="Calibri" panose="020F0502020204030204" pitchFamily="34" charset="0"/>
                <a:cs typeface="Times New Roman" panose="02020603050405020304" pitchFamily="18" charset="0"/>
              </a:rPr>
              <a:t>Describe the natural history </a:t>
            </a: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of retinal degeneration in patients with rare disease-causing genetic variants</a:t>
            </a:r>
          </a:p>
          <a:p>
            <a:pPr marL="457200" marR="0" lvl="0" indent="-457200" algn="l" defTabSz="9144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0" lang="en-US" sz="2000" b="1" i="0" u="none" strike="noStrike" kern="1200" cap="none" spc="0" normalizeH="0" baseline="0" noProof="0">
                <a:ln>
                  <a:noFill/>
                </a:ln>
                <a:solidFill>
                  <a:srgbClr val="00C1D5"/>
                </a:solidFill>
                <a:effectLst/>
                <a:uLnTx/>
                <a:uFillTx/>
                <a:latin typeface="Calibri" panose="020F0502020204030204" pitchFamily="34" charset="0"/>
                <a:ea typeface="Calibri" panose="020F0502020204030204" pitchFamily="34" charset="0"/>
                <a:cs typeface="Times New Roman" panose="02020603050405020304" pitchFamily="18" charset="0"/>
              </a:rPr>
              <a:t>Define sensitive structural and functional outcome measures </a:t>
            </a: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for future multicenter clinical trials of rare inherited retinal degeneration</a:t>
            </a:r>
          </a:p>
          <a:p>
            <a:pPr marL="457200" marR="0" lvl="0" indent="-457200" algn="l" defTabSz="9144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0" lang="en-US" sz="2000" b="1" i="0" u="none" strike="noStrike" kern="1200" cap="none" spc="0" normalizeH="0" baseline="0" noProof="0">
                <a:ln>
                  <a:noFill/>
                </a:ln>
                <a:solidFill>
                  <a:srgbClr val="00C1D5"/>
                </a:solidFill>
                <a:effectLst/>
                <a:uLnTx/>
                <a:uFillTx/>
                <a:latin typeface="Calibri" panose="020F0502020204030204" pitchFamily="34" charset="0"/>
                <a:ea typeface="Calibri" panose="020F0502020204030204" pitchFamily="34" charset="0"/>
                <a:cs typeface="Times New Roman" panose="02020603050405020304" pitchFamily="18" charset="0"/>
              </a:rPr>
              <a:t>Identify well-defined subpopulations for future clinical trials </a:t>
            </a: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of treatments for rare inherited retinal degeneration</a:t>
            </a:r>
          </a:p>
          <a:p>
            <a:pPr marL="91440" marR="0" lvl="0" indent="-91440" algn="l" defTabSz="914400" rtl="0" eaLnBrk="1" fontAlgn="auto" latinLnBrk="0" hangingPunct="1">
              <a:lnSpc>
                <a:spcPct val="90000"/>
              </a:lnSpc>
              <a:spcBef>
                <a:spcPts val="1200"/>
              </a:spcBef>
              <a:spcAft>
                <a:spcPts val="200"/>
              </a:spcAft>
              <a:buClr>
                <a:srgbClr val="4472C4"/>
              </a:buClr>
              <a:buSzPct val="100000"/>
              <a:buFont typeface="Calibri" panose="020F0502020204030204" pitchFamily="34" charset="0"/>
              <a:buChar char=" "/>
              <a:tabLst/>
              <a:defRPr/>
            </a:pPr>
            <a:endParaRPr kumimoji="0" 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44433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1987C-17E0-4101-C946-9AE2A5497538}"/>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71CA9934-B5CC-D88D-17F4-6BBEDEBDD4DB}"/>
              </a:ext>
            </a:extLst>
          </p:cNvPr>
          <p:cNvSpPr>
            <a:spLocks noGrp="1"/>
          </p:cNvSpPr>
          <p:nvPr>
            <p:ph type="subTitle" idx="1"/>
          </p:nvPr>
        </p:nvSpPr>
        <p:spPr/>
        <p:txBody>
          <a:bodyPr/>
          <a:lstStyle/>
          <a:p>
            <a:r>
              <a:rPr lang="en-US" dirty="0"/>
              <a:t>Amy Laster, PhD</a:t>
            </a:r>
          </a:p>
          <a:p>
            <a:r>
              <a:rPr lang="en-US" dirty="0"/>
              <a:t>alaster@FightingBlindness.org</a:t>
            </a:r>
          </a:p>
        </p:txBody>
      </p:sp>
    </p:spTree>
    <p:extLst>
      <p:ext uri="{BB962C8B-B14F-4D97-AF65-F5344CB8AC3E}">
        <p14:creationId xmlns:p14="http://schemas.microsoft.com/office/powerpoint/2010/main" val="13224517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2"/>
          <p:cNvSpPr>
            <a:spLocks noGrp="1"/>
          </p:cNvSpPr>
          <p:nvPr>
            <p:ph type="subTitle" idx="1"/>
          </p:nvPr>
        </p:nvSpPr>
        <p:spPr>
          <a:xfrm>
            <a:off x="2634972" y="4909458"/>
            <a:ext cx="6922057" cy="1566246"/>
          </a:xfrm>
          <a:ln/>
        </p:spPr>
        <p:txBody>
          <a:bodyPr vert="horz" wrap="square" lIns="91440" tIns="45720" rIns="91440" bIns="45720" anchor="t"/>
          <a:lstStyle/>
          <a:p>
            <a:r>
              <a:rPr lang="en-US" altLang="en-US" sz="1800" b="1" dirty="0">
                <a:solidFill>
                  <a:srgbClr val="C00000"/>
                </a:solidFill>
              </a:rPr>
              <a:t>Mayowa Osundiji, MBBS, PhD, FACMG, FADLM, HCLD (ABB)  </a:t>
            </a:r>
          </a:p>
          <a:p>
            <a:r>
              <a:rPr lang="en-US" altLang="en-US" sz="1800" b="1" dirty="0">
                <a:solidFill>
                  <a:srgbClr val="C00000"/>
                </a:solidFill>
              </a:rPr>
              <a:t>Clinical Geneticist </a:t>
            </a:r>
          </a:p>
          <a:p>
            <a:r>
              <a:rPr lang="en-US" altLang="en-US" sz="1800" b="1" dirty="0">
                <a:solidFill>
                  <a:srgbClr val="C00000"/>
                </a:solidFill>
              </a:rPr>
              <a:t>Department of Clinical Genomics</a:t>
            </a:r>
          </a:p>
        </p:txBody>
      </p:sp>
      <p:sp>
        <p:nvSpPr>
          <p:cNvPr id="4099" name="Title 1"/>
          <p:cNvSpPr>
            <a:spLocks noGrp="1"/>
          </p:cNvSpPr>
          <p:nvPr>
            <p:ph type="ctrTitle"/>
          </p:nvPr>
        </p:nvSpPr>
        <p:spPr>
          <a:xfrm>
            <a:off x="1523999" y="1632963"/>
            <a:ext cx="9144000" cy="2416523"/>
          </a:xfrm>
          <a:ln/>
        </p:spPr>
        <p:txBody>
          <a:bodyPr vert="horz" wrap="square" lIns="91440" tIns="45720" rIns="91440" bIns="45720" anchor="ctr"/>
          <a:lstStyle/>
          <a:p>
            <a:br>
              <a:rPr lang="en-US" sz="3200" b="1" dirty="0">
                <a:solidFill>
                  <a:srgbClr val="0070C0"/>
                </a:solidFill>
                <a:latin typeface="UICTFontTextStyleBody"/>
              </a:rPr>
            </a:br>
            <a:br>
              <a:rPr lang="en-US" sz="3200" b="1" dirty="0">
                <a:solidFill>
                  <a:srgbClr val="0070C0"/>
                </a:solidFill>
                <a:latin typeface="UICTFontTextStyleBody"/>
              </a:rPr>
            </a:br>
            <a:br>
              <a:rPr lang="en-US" sz="3200" b="1" dirty="0">
                <a:solidFill>
                  <a:srgbClr val="0070C0"/>
                </a:solidFill>
                <a:latin typeface="UICTFontTextStyleBody"/>
              </a:rPr>
            </a:br>
            <a:br>
              <a:rPr lang="en-US" sz="3200" b="1" dirty="0">
                <a:solidFill>
                  <a:srgbClr val="0070C0"/>
                </a:solidFill>
                <a:latin typeface="UICTFontTextStyleBody"/>
              </a:rPr>
            </a:br>
            <a:br>
              <a:rPr lang="en-US" sz="3200" b="1" dirty="0">
                <a:solidFill>
                  <a:srgbClr val="0070C0"/>
                </a:solidFill>
                <a:latin typeface="UICTFontTextStyleBody"/>
              </a:rPr>
            </a:br>
            <a:r>
              <a:rPr lang="en-US" altLang="en-US" sz="3200" b="1" dirty="0">
                <a:solidFill>
                  <a:srgbClr val="0070C0"/>
                </a:solidFill>
                <a:latin typeface="Arial" panose="020B0604020202020204" pitchFamily="34" charset="0"/>
              </a:rPr>
              <a:t>Supplementing Patient Registries with</a:t>
            </a:r>
            <a:br>
              <a:rPr lang="en-US" altLang="en-US" sz="3200" b="1" dirty="0">
                <a:solidFill>
                  <a:srgbClr val="0070C0"/>
                </a:solidFill>
                <a:latin typeface="Arial" panose="020B0604020202020204" pitchFamily="34" charset="0"/>
              </a:rPr>
            </a:br>
            <a:r>
              <a:rPr lang="en-US" altLang="en-US" sz="3200" b="1" dirty="0">
                <a:solidFill>
                  <a:srgbClr val="0070C0"/>
                </a:solidFill>
                <a:latin typeface="Arial" panose="020B0604020202020204" pitchFamily="34" charset="0"/>
              </a:rPr>
              <a:t> Electronic Health Record (EHR) Dataset: Challenges and Opportunities </a:t>
            </a:r>
            <a:br>
              <a:rPr lang="en-US" altLang="en-US" sz="3200" dirty="0">
                <a:solidFill>
                  <a:schemeClr val="tx1"/>
                </a:solidFill>
                <a:latin typeface="Arial" panose="020B0604020202020204" pitchFamily="34" charset="0"/>
              </a:rPr>
            </a:br>
            <a:br>
              <a:rPr lang="en-US" sz="3200" b="1" dirty="0">
                <a:solidFill>
                  <a:srgbClr val="0070C0"/>
                </a:solidFill>
                <a:latin typeface="UICTFontTextStyleBody"/>
              </a:rPr>
            </a:br>
            <a:br>
              <a:rPr lang="en-US" sz="3200" b="1" dirty="0">
                <a:solidFill>
                  <a:srgbClr val="0070C0"/>
                </a:solidFill>
                <a:latin typeface="UICTFontTextStyleBody"/>
              </a:rPr>
            </a:br>
            <a:endParaRPr lang="en-US" sz="3200" b="1" dirty="0">
              <a:solidFill>
                <a:srgbClr val="0070C0"/>
              </a:solidFill>
            </a:endParaRPr>
          </a:p>
        </p:txBody>
      </p:sp>
      <p:sp>
        <p:nvSpPr>
          <p:cNvPr id="4100" name="TextBox 3"/>
          <p:cNvSpPr txBox="1"/>
          <p:nvPr/>
        </p:nvSpPr>
        <p:spPr>
          <a:xfrm>
            <a:off x="3309939" y="58738"/>
            <a:ext cx="3292475" cy="369332"/>
          </a:xfrm>
          <a:prstGeom prst="rect">
            <a:avLst/>
          </a:prstGeom>
          <a:solidFill>
            <a:schemeClr val="bg1"/>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stStyle>
          <a:p>
            <a:pPr marL="0" indent="0">
              <a:spcBef>
                <a:spcPct val="0"/>
              </a:spcBef>
              <a:buNone/>
            </a:pPr>
            <a:endParaRPr lang="en-US" altLang="en-US" sz="1800" dirty="0">
              <a:solidFill>
                <a:srgbClr val="000000"/>
              </a:solidFill>
              <a:latin typeface="Arial"/>
              <a:cs typeface="Arial"/>
            </a:endParaRPr>
          </a:p>
        </p:txBody>
      </p:sp>
      <p:pic>
        <p:nvPicPr>
          <p:cNvPr id="1028" name="Picture 4">
            <a:extLst>
              <a:ext uri="{FF2B5EF4-FFF2-40B4-BE49-F238E27FC236}">
                <a16:creationId xmlns:a16="http://schemas.microsoft.com/office/drawing/2014/main" id="{3B3CA9F8-E403-47E0-67D3-B15C780EB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174" y="288925"/>
            <a:ext cx="1343183" cy="14694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EC34D8-61A2-AAE2-EE79-1C51D2894657}"/>
              </a:ext>
            </a:extLst>
          </p:cNvPr>
          <p:cNvSpPr txBox="1"/>
          <p:nvPr/>
        </p:nvSpPr>
        <p:spPr>
          <a:xfrm>
            <a:off x="1524000" y="0"/>
            <a:ext cx="9144000" cy="1292662"/>
          </a:xfrm>
          <a:prstGeom prst="rect">
            <a:avLst/>
          </a:prstGeom>
          <a:noFill/>
        </p:spPr>
        <p:txBody>
          <a:bodyPr wrap="square">
            <a:spAutoFit/>
          </a:bodyPr>
          <a:lstStyle/>
          <a:p>
            <a:pPr algn="ctr" eaLnBrk="0" fontAlgn="base" hangingPunct="0">
              <a:spcBef>
                <a:spcPct val="0"/>
              </a:spcBef>
              <a:spcAft>
                <a:spcPct val="0"/>
              </a:spcAft>
            </a:pPr>
            <a:r>
              <a:rPr lang="en-US" altLang="en-US" sz="2600" b="1" dirty="0">
                <a:solidFill>
                  <a:srgbClr val="0070C0"/>
                </a:solidFill>
                <a:latin typeface="Arial" panose="020B0604020202020204" pitchFamily="34" charset="0"/>
                <a:ea typeface="MS PGothic" panose="020B0600070205080204" pitchFamily="34" charset="-128"/>
                <a:cs typeface="Arial"/>
              </a:rPr>
              <a:t>Supplementing Patient Registries with</a:t>
            </a:r>
            <a:br>
              <a:rPr lang="en-US" altLang="en-US" sz="2600" b="1" dirty="0">
                <a:solidFill>
                  <a:srgbClr val="0070C0"/>
                </a:solidFill>
                <a:latin typeface="Arial" panose="020B0604020202020204" pitchFamily="34" charset="0"/>
                <a:ea typeface="MS PGothic" panose="020B0600070205080204" pitchFamily="34" charset="-128"/>
                <a:cs typeface="Arial"/>
              </a:rPr>
            </a:br>
            <a:r>
              <a:rPr lang="en-US" altLang="en-US" sz="2600" b="1" dirty="0">
                <a:solidFill>
                  <a:srgbClr val="0070C0"/>
                </a:solidFill>
                <a:latin typeface="Arial" panose="020B0604020202020204" pitchFamily="34" charset="0"/>
                <a:ea typeface="MS PGothic" panose="020B0600070205080204" pitchFamily="34" charset="-128"/>
                <a:cs typeface="Arial"/>
              </a:rPr>
              <a:t> Electronic Health Record (EHR) Dataset: Exemplified by Neurofibromatosis (NF) and </a:t>
            </a:r>
            <a:r>
              <a:rPr lang="en-US" altLang="en-US" sz="2600" b="1" dirty="0" err="1">
                <a:solidFill>
                  <a:srgbClr val="0070C0"/>
                </a:solidFill>
                <a:latin typeface="Arial" panose="020B0604020202020204" pitchFamily="34" charset="0"/>
                <a:ea typeface="MS PGothic" panose="020B0600070205080204" pitchFamily="34" charset="-128"/>
                <a:cs typeface="Arial"/>
              </a:rPr>
              <a:t>Schwannomatosis</a:t>
            </a:r>
            <a:r>
              <a:rPr lang="en-US" altLang="en-US" sz="2600" b="1" dirty="0">
                <a:solidFill>
                  <a:srgbClr val="0070C0"/>
                </a:solidFill>
                <a:latin typeface="Arial" panose="020B0604020202020204" pitchFamily="34" charset="0"/>
                <a:ea typeface="MS PGothic" panose="020B0600070205080204" pitchFamily="34" charset="-128"/>
                <a:cs typeface="Arial"/>
              </a:rPr>
              <a:t> (SCHWN)</a:t>
            </a:r>
            <a:endParaRPr lang="en-US" sz="2600" b="1" dirty="0">
              <a:solidFill>
                <a:srgbClr val="0070C0"/>
              </a:solidFill>
              <a:latin typeface="Arial" panose="020B0604020202020204" pitchFamily="34" charset="0"/>
              <a:ea typeface="MS PGothic" panose="020B0600070205080204" pitchFamily="34" charset="-128"/>
              <a:cs typeface="Arial"/>
            </a:endParaRPr>
          </a:p>
        </p:txBody>
      </p:sp>
      <p:sp>
        <p:nvSpPr>
          <p:cNvPr id="6" name="TextBox 5">
            <a:extLst>
              <a:ext uri="{FF2B5EF4-FFF2-40B4-BE49-F238E27FC236}">
                <a16:creationId xmlns:a16="http://schemas.microsoft.com/office/drawing/2014/main" id="{04A014B1-24AB-4006-B107-CF5B0C514944}"/>
              </a:ext>
            </a:extLst>
          </p:cNvPr>
          <p:cNvSpPr txBox="1"/>
          <p:nvPr/>
        </p:nvSpPr>
        <p:spPr>
          <a:xfrm>
            <a:off x="1524000" y="5244796"/>
            <a:ext cx="9144000" cy="1754326"/>
          </a:xfrm>
          <a:prstGeom prst="rect">
            <a:avLst/>
          </a:prstGeom>
          <a:noFill/>
        </p:spPr>
        <p:txBody>
          <a:bodyPr wrap="square">
            <a:spAutoFit/>
          </a:bodyPr>
          <a:lstStyle/>
          <a:p>
            <a:pPr eaLnBrk="0" fontAlgn="base" hangingPunct="0">
              <a:spcBef>
                <a:spcPct val="0"/>
              </a:spcBef>
              <a:spcAft>
                <a:spcPct val="0"/>
              </a:spcAft>
            </a:pPr>
            <a:r>
              <a:rPr lang="en-US" dirty="0">
                <a:solidFill>
                  <a:srgbClr val="800000"/>
                </a:solidFill>
                <a:latin typeface="Arial" panose="020B0604020202020204" pitchFamily="34" charset="0"/>
                <a:ea typeface="MS PGothic" panose="020B0600070205080204" pitchFamily="34" charset="-128"/>
                <a:cs typeface="Arial"/>
              </a:rPr>
              <a:t>Proportion (number and percentage) of patients with neurofibromatosis (NF) type 1 and 2 as well as </a:t>
            </a:r>
            <a:r>
              <a:rPr lang="en-US" dirty="0" err="1">
                <a:solidFill>
                  <a:srgbClr val="800000"/>
                </a:solidFill>
                <a:latin typeface="Arial" panose="020B0604020202020204" pitchFamily="34" charset="0"/>
                <a:ea typeface="MS PGothic" panose="020B0600070205080204" pitchFamily="34" charset="-128"/>
                <a:cs typeface="Arial"/>
              </a:rPr>
              <a:t>schwannomatosis</a:t>
            </a:r>
            <a:r>
              <a:rPr lang="en-US" dirty="0">
                <a:solidFill>
                  <a:srgbClr val="800000"/>
                </a:solidFill>
                <a:latin typeface="Arial" panose="020B0604020202020204" pitchFamily="34" charset="0"/>
                <a:ea typeface="MS PGothic" panose="020B0600070205080204" pitchFamily="34" charset="-128"/>
                <a:cs typeface="Arial"/>
              </a:rPr>
              <a:t> across Mayo Clinic. Also included are patients who are being followed for suspected NF1, NF2 or </a:t>
            </a:r>
            <a:r>
              <a:rPr lang="en-US" dirty="0" err="1">
                <a:solidFill>
                  <a:srgbClr val="800000"/>
                </a:solidFill>
                <a:latin typeface="Arial" panose="020B0604020202020204" pitchFamily="34" charset="0"/>
                <a:ea typeface="MS PGothic" panose="020B0600070205080204" pitchFamily="34" charset="-128"/>
                <a:cs typeface="Arial"/>
              </a:rPr>
              <a:t>schwannomatosis</a:t>
            </a:r>
            <a:r>
              <a:rPr lang="en-US" dirty="0">
                <a:solidFill>
                  <a:srgbClr val="800000"/>
                </a:solidFill>
                <a:latin typeface="Arial" panose="020B0604020202020204" pitchFamily="34" charset="0"/>
                <a:ea typeface="MS PGothic" panose="020B0600070205080204" pitchFamily="34" charset="-128"/>
                <a:cs typeface="Arial"/>
              </a:rPr>
              <a:t> in the context of a history of peripheral nerve sheath tumor or multiple café-au-lait macules. NOS means not otherwise specified. Total n=3,667.</a:t>
            </a:r>
          </a:p>
          <a:p>
            <a:pPr eaLnBrk="0" fontAlgn="base" hangingPunct="0">
              <a:spcBef>
                <a:spcPct val="0"/>
              </a:spcBef>
              <a:spcAft>
                <a:spcPct val="0"/>
              </a:spcAft>
            </a:pPr>
            <a:endParaRPr lang="en-US" dirty="0">
              <a:solidFill>
                <a:srgbClr val="000000"/>
              </a:solidFill>
              <a:latin typeface="Arial" panose="020B0604020202020204" pitchFamily="34" charset="0"/>
              <a:ea typeface="MS PGothic" panose="020B0600070205080204" pitchFamily="34" charset="-128"/>
              <a:cs typeface="Arial"/>
            </a:endParaRPr>
          </a:p>
        </p:txBody>
      </p:sp>
      <p:pic>
        <p:nvPicPr>
          <p:cNvPr id="8" name="Picture 7">
            <a:extLst>
              <a:ext uri="{FF2B5EF4-FFF2-40B4-BE49-F238E27FC236}">
                <a16:creationId xmlns:a16="http://schemas.microsoft.com/office/drawing/2014/main" id="{A2697C05-0B84-ECBB-A533-802089B8C6F1}"/>
              </a:ext>
            </a:extLst>
          </p:cNvPr>
          <p:cNvPicPr>
            <a:picLocks noChangeAspect="1"/>
          </p:cNvPicPr>
          <p:nvPr/>
        </p:nvPicPr>
        <p:blipFill>
          <a:blip r:embed="rId2">
            <a:extLst>
              <a:ext uri="{28A0092B-C50C-407E-A947-70E740481C1C}">
                <a14:useLocalDpi xmlns:a14="http://schemas.microsoft.com/office/drawing/2010/main" val="0"/>
              </a:ext>
            </a:extLst>
          </a:blip>
          <a:srcRect t="19754"/>
          <a:stretch>
            <a:fillRect/>
          </a:stretch>
        </p:blipFill>
        <p:spPr>
          <a:xfrm>
            <a:off x="2549237" y="1551709"/>
            <a:ext cx="6544414" cy="3693087"/>
          </a:xfrm>
          <a:prstGeom prst="rect">
            <a:avLst/>
          </a:prstGeom>
        </p:spPr>
      </p:pic>
    </p:spTree>
    <p:extLst>
      <p:ext uri="{BB962C8B-B14F-4D97-AF65-F5344CB8AC3E}">
        <p14:creationId xmlns:p14="http://schemas.microsoft.com/office/powerpoint/2010/main" val="36403352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05DBA2-22AF-06E4-228A-712D68F885E6}"/>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E17B2D-BC19-25B3-7982-953E23AA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cs typeface="Arial"/>
            </a:endParaRPr>
          </a:p>
        </p:txBody>
      </p:sp>
      <p:sp>
        <p:nvSpPr>
          <p:cNvPr id="19" name="Rectangle 18">
            <a:extLst>
              <a:ext uri="{FF2B5EF4-FFF2-40B4-BE49-F238E27FC236}">
                <a16:creationId xmlns:a16="http://schemas.microsoft.com/office/drawing/2014/main" id="{97136CD4-EA2D-05B8-43A1-400CE5FDE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4002" y="1"/>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cs typeface="Arial"/>
            </a:endParaRPr>
          </a:p>
        </p:txBody>
      </p:sp>
      <p:sp>
        <p:nvSpPr>
          <p:cNvPr id="21" name="Rectangle 20">
            <a:extLst>
              <a:ext uri="{FF2B5EF4-FFF2-40B4-BE49-F238E27FC236}">
                <a16:creationId xmlns:a16="http://schemas.microsoft.com/office/drawing/2014/main" id="{FA81B008-9A81-8BEC-3B72-7C48D800D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cs typeface="Arial"/>
            </a:endParaRPr>
          </a:p>
        </p:txBody>
      </p:sp>
      <p:sp>
        <p:nvSpPr>
          <p:cNvPr id="23" name="Rectangle 22">
            <a:extLst>
              <a:ext uri="{FF2B5EF4-FFF2-40B4-BE49-F238E27FC236}">
                <a16:creationId xmlns:a16="http://schemas.microsoft.com/office/drawing/2014/main" id="{4903877A-D614-F489-BFBB-52C06491B5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3999"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cs typeface="Arial"/>
            </a:endParaRPr>
          </a:p>
        </p:txBody>
      </p:sp>
      <p:pic>
        <p:nvPicPr>
          <p:cNvPr id="5" name="Picture 4" descr="A screenshot of a computer&#10;&#10;AI-generated content may be incorrect.">
            <a:extLst>
              <a:ext uri="{FF2B5EF4-FFF2-40B4-BE49-F238E27FC236}">
                <a16:creationId xmlns:a16="http://schemas.microsoft.com/office/drawing/2014/main" id="{B588A9A9-9511-55B1-BC9A-50B5B6CF8EBD}"/>
              </a:ext>
            </a:extLst>
          </p:cNvPr>
          <p:cNvPicPr>
            <a:picLocks noChangeAspect="1"/>
          </p:cNvPicPr>
          <p:nvPr/>
        </p:nvPicPr>
        <p:blipFill>
          <a:blip r:embed="rId2" cstate="print">
            <a:extLst>
              <a:ext uri="{28A0092B-C50C-407E-A947-70E740481C1C}">
                <a14:useLocalDpi xmlns:a14="http://schemas.microsoft.com/office/drawing/2010/main" val="0"/>
              </a:ext>
            </a:extLst>
          </a:blip>
          <a:srcRect l="10333" t="26996" r="3339" b="9721"/>
          <a:stretch>
            <a:fillRect/>
          </a:stretch>
        </p:blipFill>
        <p:spPr>
          <a:xfrm>
            <a:off x="2048785" y="2149795"/>
            <a:ext cx="8487595" cy="4040941"/>
          </a:xfrm>
          <a:prstGeom prst="rect">
            <a:avLst/>
          </a:prstGeom>
        </p:spPr>
      </p:pic>
      <p:sp>
        <p:nvSpPr>
          <p:cNvPr id="3" name="Title 2">
            <a:extLst>
              <a:ext uri="{FF2B5EF4-FFF2-40B4-BE49-F238E27FC236}">
                <a16:creationId xmlns:a16="http://schemas.microsoft.com/office/drawing/2014/main" id="{9959AA4A-8E4A-38D9-0377-81E9AF848C97}"/>
              </a:ext>
            </a:extLst>
          </p:cNvPr>
          <p:cNvSpPr>
            <a:spLocks noGrp="1"/>
          </p:cNvSpPr>
          <p:nvPr>
            <p:ph type="title"/>
          </p:nvPr>
        </p:nvSpPr>
        <p:spPr/>
        <p:txBody>
          <a:bodyPr/>
          <a:lstStyle/>
          <a:p>
            <a:r>
              <a:rPr lang="en-US" altLang="en-US" sz="2600" b="1" dirty="0">
                <a:solidFill>
                  <a:schemeClr val="bg1"/>
                </a:solidFill>
              </a:rPr>
              <a:t>EHR Driven NF and SCHWN Registry</a:t>
            </a:r>
            <a:endParaRPr lang="en-US" sz="2600" dirty="0"/>
          </a:p>
        </p:txBody>
      </p:sp>
    </p:spTree>
    <p:extLst>
      <p:ext uri="{BB962C8B-B14F-4D97-AF65-F5344CB8AC3E}">
        <p14:creationId xmlns:p14="http://schemas.microsoft.com/office/powerpoint/2010/main" val="1410609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0CAFDC-2AFB-3124-FA90-94894732F1CB}"/>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cs typeface="Arial"/>
            </a:endParaRPr>
          </a:p>
        </p:txBody>
      </p:sp>
      <p:sp>
        <p:nvSpPr>
          <p:cNvPr id="19" name="Rectangle 18">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4002" y="1"/>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cs typeface="Arial"/>
            </a:endParaRPr>
          </a:p>
        </p:txBody>
      </p:sp>
      <p:sp>
        <p:nvSpPr>
          <p:cNvPr id="21" name="Rectangle 20">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cs typeface="Arial"/>
            </a:endParaRPr>
          </a:p>
        </p:txBody>
      </p:sp>
      <p:sp>
        <p:nvSpPr>
          <p:cNvPr id="23" name="Rectangle 22">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3999"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cs typeface="Arial"/>
            </a:endParaRPr>
          </a:p>
        </p:txBody>
      </p:sp>
      <p:sp>
        <p:nvSpPr>
          <p:cNvPr id="12" name="Title 1">
            <a:extLst>
              <a:ext uri="{FF2B5EF4-FFF2-40B4-BE49-F238E27FC236}">
                <a16:creationId xmlns:a16="http://schemas.microsoft.com/office/drawing/2014/main" id="{6491F503-0828-8B9F-D6C4-A31931D62A58}"/>
              </a:ext>
            </a:extLst>
          </p:cNvPr>
          <p:cNvSpPr>
            <a:spLocks noGrp="1"/>
          </p:cNvSpPr>
          <p:nvPr>
            <p:ph type="title"/>
          </p:nvPr>
        </p:nvSpPr>
        <p:spPr>
          <a:xfrm>
            <a:off x="1523997" y="302739"/>
            <a:ext cx="9144000" cy="968830"/>
          </a:xfrm>
        </p:spPr>
        <p:txBody>
          <a:bodyPr vert="horz" lIns="91440" tIns="45720" rIns="91440" bIns="45720" rtlCol="0" anchor="ctr">
            <a:normAutofit fontScale="90000"/>
          </a:bodyPr>
          <a:lstStyle/>
          <a:p>
            <a:r>
              <a:rPr lang="en-US" altLang="en-US" sz="3200" b="1" dirty="0">
                <a:solidFill>
                  <a:schemeClr val="bg1"/>
                </a:solidFill>
              </a:rPr>
              <a:t> EHR Driven NF and SCHWN Registry</a:t>
            </a:r>
            <a:br>
              <a:rPr lang="en-US" altLang="en-US" sz="3200" b="1" dirty="0">
                <a:solidFill>
                  <a:schemeClr val="bg1"/>
                </a:solidFill>
              </a:rPr>
            </a:br>
            <a:endParaRPr lang="en-US" sz="3200" b="1" dirty="0">
              <a:solidFill>
                <a:schemeClr val="bg1"/>
              </a:solidFill>
            </a:endParaRPr>
          </a:p>
        </p:txBody>
      </p:sp>
      <p:pic>
        <p:nvPicPr>
          <p:cNvPr id="2" name="image1.png">
            <a:extLst>
              <a:ext uri="{FF2B5EF4-FFF2-40B4-BE49-F238E27FC236}">
                <a16:creationId xmlns:a16="http://schemas.microsoft.com/office/drawing/2014/main" id="{C3DC704B-DD5F-9DF3-ECEE-026EE441629D}"/>
              </a:ext>
            </a:extLst>
          </p:cNvPr>
          <p:cNvPicPr/>
          <p:nvPr/>
        </p:nvPicPr>
        <p:blipFill>
          <a:blip r:embed="rId2" cstate="print">
            <a:extLst>
              <a:ext uri="{28A0092B-C50C-407E-A947-70E740481C1C}">
                <a14:useLocalDpi xmlns:a14="http://schemas.microsoft.com/office/drawing/2010/main" val="0"/>
              </a:ext>
            </a:extLst>
          </a:blip>
          <a:srcRect l="11651" t="8893" r="7158" b="15515"/>
          <a:stretch>
            <a:fillRect/>
          </a:stretch>
        </p:blipFill>
        <p:spPr>
          <a:xfrm>
            <a:off x="1689100" y="1655276"/>
            <a:ext cx="8458200" cy="4466124"/>
          </a:xfrm>
          <a:prstGeom prst="rect">
            <a:avLst/>
          </a:prstGeom>
        </p:spPr>
      </p:pic>
    </p:spTree>
    <p:extLst>
      <p:ext uri="{BB962C8B-B14F-4D97-AF65-F5344CB8AC3E}">
        <p14:creationId xmlns:p14="http://schemas.microsoft.com/office/powerpoint/2010/main" val="8631344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210695-AFF6-1A6B-2540-0868AAF6259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A82BF01-0640-04F8-5ED7-E62445FAE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rgbClr val="506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cs typeface="Arial"/>
            </a:endParaRPr>
          </a:p>
        </p:txBody>
      </p:sp>
      <p:sp>
        <p:nvSpPr>
          <p:cNvPr id="10" name="Rectangle 9">
            <a:extLst>
              <a:ext uri="{FF2B5EF4-FFF2-40B4-BE49-F238E27FC236}">
                <a16:creationId xmlns:a16="http://schemas.microsoft.com/office/drawing/2014/main" id="{1DB6A72A-07FC-D772-22B1-6AA1C88B0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cs typeface="Arial"/>
            </a:endParaRPr>
          </a:p>
        </p:txBody>
      </p:sp>
      <p:sp>
        <p:nvSpPr>
          <p:cNvPr id="5" name="Title 1">
            <a:extLst>
              <a:ext uri="{FF2B5EF4-FFF2-40B4-BE49-F238E27FC236}">
                <a16:creationId xmlns:a16="http://schemas.microsoft.com/office/drawing/2014/main" id="{17A6DD9D-6BE0-A8E8-3267-EAA04DF97EAE}"/>
              </a:ext>
            </a:extLst>
          </p:cNvPr>
          <p:cNvSpPr txBox="1">
            <a:spLocks/>
          </p:cNvSpPr>
          <p:nvPr/>
        </p:nvSpPr>
        <p:spPr>
          <a:xfrm>
            <a:off x="1992086" y="597081"/>
            <a:ext cx="7641772" cy="757543"/>
          </a:xfrm>
          <a:prstGeom prst="rect">
            <a:avLst/>
          </a:prstGeom>
          <a:ln/>
        </p:spPr>
        <p:txBody>
          <a:bodyPr vert="horz" wrap="square" lIns="91440" tIns="45720" rIns="91440" bIns="45720" anchor="ct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ea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ea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ea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ea typeface="Arial" panose="020B0604020202020204" pitchFamily="34" charset="0"/>
                <a:cs typeface="Arial" panose="020B0604020202020204" pitchFamily="34" charset="0"/>
              </a:defRPr>
            </a:lvl9pPr>
          </a:lstStyle>
          <a:p>
            <a:r>
              <a:rPr lang="en-CA" altLang="en-US" sz="3200" b="1" kern="0" dirty="0" err="1">
                <a:solidFill>
                  <a:srgbClr val="0070C0"/>
                </a:solidFill>
                <a:latin typeface="Arial"/>
                <a:cs typeface="Arial"/>
              </a:rPr>
              <a:t>REDCap</a:t>
            </a:r>
            <a:r>
              <a:rPr lang="en-CA" altLang="en-US" sz="3200" b="1" kern="0" dirty="0">
                <a:solidFill>
                  <a:srgbClr val="0070C0"/>
                </a:solidFill>
                <a:latin typeface="Arial"/>
                <a:cs typeface="Arial"/>
              </a:rPr>
              <a:t> NF and SCHWN Registry </a:t>
            </a:r>
          </a:p>
        </p:txBody>
      </p:sp>
      <p:pic>
        <p:nvPicPr>
          <p:cNvPr id="7" name="Picture 6">
            <a:extLst>
              <a:ext uri="{FF2B5EF4-FFF2-40B4-BE49-F238E27FC236}">
                <a16:creationId xmlns:a16="http://schemas.microsoft.com/office/drawing/2014/main" id="{876E1295-2635-DD5A-3CB4-F412F3481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1650" y="1455912"/>
            <a:ext cx="6108700" cy="4876800"/>
          </a:xfrm>
          <a:prstGeom prst="rect">
            <a:avLst/>
          </a:prstGeom>
        </p:spPr>
      </p:pic>
    </p:spTree>
    <p:extLst>
      <p:ext uri="{BB962C8B-B14F-4D97-AF65-F5344CB8AC3E}">
        <p14:creationId xmlns:p14="http://schemas.microsoft.com/office/powerpoint/2010/main" val="577005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DE6921-0533-0D04-401F-317968D56DC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A0DB6A4-99C6-B5B0-B6AD-3F5D37B07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651753"/>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cs typeface="Arial"/>
            </a:endParaRPr>
          </a:p>
        </p:txBody>
      </p:sp>
      <p:sp>
        <p:nvSpPr>
          <p:cNvPr id="4" name="Title 1">
            <a:extLst>
              <a:ext uri="{FF2B5EF4-FFF2-40B4-BE49-F238E27FC236}">
                <a16:creationId xmlns:a16="http://schemas.microsoft.com/office/drawing/2014/main" id="{7B2616F2-316B-6D5B-9ACC-BFD75D986482}"/>
              </a:ext>
            </a:extLst>
          </p:cNvPr>
          <p:cNvSpPr>
            <a:spLocks noGrp="1"/>
          </p:cNvSpPr>
          <p:nvPr>
            <p:ph type="title"/>
          </p:nvPr>
        </p:nvSpPr>
        <p:spPr>
          <a:xfrm>
            <a:off x="1941400" y="643467"/>
            <a:ext cx="8408193" cy="744836"/>
          </a:xfrm>
        </p:spPr>
        <p:txBody>
          <a:bodyPr vert="horz" lIns="91440" tIns="45720" rIns="91440" bIns="45720" rtlCol="0" anchor="ctr">
            <a:normAutofit/>
          </a:bodyPr>
          <a:lstStyle/>
          <a:p>
            <a:r>
              <a:rPr lang="en-CA" altLang="en-US" sz="2800" b="1" dirty="0" err="1">
                <a:solidFill>
                  <a:schemeClr val="bg1"/>
                </a:solidFill>
              </a:rPr>
              <a:t>REDCap</a:t>
            </a:r>
            <a:r>
              <a:rPr lang="en-CA" altLang="en-US" sz="2800" b="1" dirty="0">
                <a:solidFill>
                  <a:schemeClr val="bg1"/>
                </a:solidFill>
              </a:rPr>
              <a:t> NF and SCHWN Registry </a:t>
            </a:r>
          </a:p>
        </p:txBody>
      </p:sp>
      <p:sp>
        <p:nvSpPr>
          <p:cNvPr id="3" name="Content Placeholder 2">
            <a:extLst>
              <a:ext uri="{FF2B5EF4-FFF2-40B4-BE49-F238E27FC236}">
                <a16:creationId xmlns:a16="http://schemas.microsoft.com/office/drawing/2014/main" id="{1456A693-A179-05D1-ED6D-1176426A7830}"/>
              </a:ext>
            </a:extLst>
          </p:cNvPr>
          <p:cNvSpPr txBox="1">
            <a:spLocks/>
          </p:cNvSpPr>
          <p:nvPr/>
        </p:nvSpPr>
        <p:spPr>
          <a:xfrm>
            <a:off x="1608330" y="2229790"/>
            <a:ext cx="8741262" cy="2810297"/>
          </a:xfrm>
          <a:prstGeom prst="rect">
            <a:avLst/>
          </a:prstGeom>
        </p:spPr>
        <p:txBody>
          <a:bodyPr vert="horz" lIns="91440" tIns="45720" rIns="91440" bIns="45720" numCol="1"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457200" indent="-457200">
              <a:buFontTx/>
              <a:buAutoNum type="arabicPeriod"/>
            </a:pPr>
            <a:r>
              <a:rPr lang="en-US" sz="2000" dirty="0">
                <a:solidFill>
                  <a:srgbClr val="000000"/>
                </a:solidFill>
                <a:latin typeface="Arial" panose="020B0604020202020204" pitchFamily="34" charset="0"/>
                <a:cs typeface="Arial" panose="020B0604020202020204" pitchFamily="34" charset="0"/>
              </a:rPr>
              <a:t>Improved understanding of clinical manifestations, disease characteristics and progression, can help guide surveillance</a:t>
            </a:r>
          </a:p>
          <a:p>
            <a:pPr marL="457200" indent="-457200">
              <a:buFontTx/>
              <a:buAutoNum type="arabicPeriod"/>
            </a:pPr>
            <a:endParaRPr lang="en-US" sz="2000" dirty="0">
              <a:solidFill>
                <a:srgbClr val="000000"/>
              </a:solidFill>
              <a:latin typeface="Arial" panose="020B0604020202020204" pitchFamily="34" charset="0"/>
              <a:cs typeface="Arial" panose="020B0604020202020204" pitchFamily="34" charset="0"/>
            </a:endParaRPr>
          </a:p>
          <a:p>
            <a:pPr marL="0" indent="0">
              <a:buNone/>
            </a:pPr>
            <a:r>
              <a:rPr lang="en-US" sz="2000" dirty="0">
                <a:solidFill>
                  <a:srgbClr val="000000"/>
                </a:solidFill>
                <a:latin typeface="Arial" panose="020B0604020202020204" pitchFamily="34" charset="0"/>
                <a:cs typeface="Arial" panose="020B0604020202020204" pitchFamily="34" charset="0"/>
              </a:rPr>
              <a:t>﻿﻿2.   Genotype-phenotype associations and management outcomes </a:t>
            </a:r>
          </a:p>
          <a:p>
            <a:pPr marL="0" indent="0">
              <a:buNone/>
            </a:pPr>
            <a:r>
              <a:rPr lang="en-US" sz="2000" dirty="0">
                <a:solidFill>
                  <a:srgbClr val="000000"/>
                </a:solidFill>
                <a:latin typeface="Arial" panose="020B0604020202020204" pitchFamily="34" charset="0"/>
                <a:cs typeface="Arial" panose="020B0604020202020204" pitchFamily="34" charset="0"/>
              </a:rPr>
              <a:t> </a:t>
            </a:r>
          </a:p>
          <a:p>
            <a:pPr marL="0" indent="0">
              <a:buNone/>
            </a:pPr>
            <a:r>
              <a:rPr lang="en-US" sz="2000" dirty="0">
                <a:solidFill>
                  <a:srgbClr val="000000"/>
                </a:solidFill>
                <a:latin typeface="Arial" panose="020B0604020202020204" pitchFamily="34" charset="0"/>
                <a:cs typeface="Arial" panose="020B0604020202020204" pitchFamily="34" charset="0"/>
              </a:rPr>
              <a:t>﻿﻿3.   Improved molecular diagnostic processes via resolution of variants of </a:t>
            </a:r>
          </a:p>
          <a:p>
            <a:pPr marL="0" indent="0">
              <a:buNone/>
            </a:pPr>
            <a:r>
              <a:rPr lang="en-US" sz="2000" dirty="0">
                <a:solidFill>
                  <a:srgbClr val="000000"/>
                </a:solidFill>
                <a:latin typeface="Arial" panose="020B0604020202020204" pitchFamily="34" charset="0"/>
                <a:cs typeface="Arial" panose="020B0604020202020204" pitchFamily="34" charset="0"/>
              </a:rPr>
              <a:t>      uncertain significance </a:t>
            </a:r>
            <a:endParaRPr lang="en-US" sz="2000" kern="0" dirty="0">
              <a:solidFill>
                <a:srgbClr val="000000"/>
              </a:solidFill>
              <a:latin typeface="Arial" panose="020B0604020202020204" pitchFamily="34" charset="0"/>
              <a:cs typeface="Arial" panose="020B0604020202020204" pitchFamily="34" charset="0"/>
            </a:endParaRPr>
          </a:p>
          <a:p>
            <a:pPr marL="0" indent="0">
              <a:buNone/>
            </a:pPr>
            <a:endParaRPr lang="en-US" sz="2200" kern="0" dirty="0">
              <a:solidFill>
                <a:srgbClr val="000000"/>
              </a:solidFill>
              <a:latin typeface="Arial" panose="020B0604020202020204" pitchFamily="34" charset="0"/>
              <a:cs typeface="Arial" panose="020B0604020202020204" pitchFamily="34" charset="0"/>
            </a:endParaRPr>
          </a:p>
          <a:p>
            <a:pPr marL="0" indent="0">
              <a:lnSpc>
                <a:spcPct val="90000"/>
              </a:lnSpc>
              <a:buNone/>
              <a:defRPr/>
            </a:pPr>
            <a:endParaRPr lang="en-US" sz="2200" kern="0" dirty="0">
              <a:solidFill>
                <a:srgbClr val="000000"/>
              </a:solidFill>
              <a:latin typeface="Arial" panose="020B0604020202020204" pitchFamily="34" charset="0"/>
              <a:cs typeface="Arial" panose="020B0604020202020204" pitchFamily="34" charset="0"/>
            </a:endParaRPr>
          </a:p>
          <a:p>
            <a:pPr marL="0" indent="0">
              <a:lnSpc>
                <a:spcPct val="90000"/>
              </a:lnSpc>
              <a:buNone/>
              <a:defRPr/>
            </a:pPr>
            <a:endParaRPr lang="en-US" sz="2200" kern="0" dirty="0">
              <a:solidFill>
                <a:srgbClr val="000000"/>
              </a:solidFill>
              <a:latin typeface="Arial" panose="020B0604020202020204" pitchFamily="34" charset="0"/>
              <a:cs typeface="Arial" panose="020B0604020202020204" pitchFamily="34" charset="0"/>
            </a:endParaRPr>
          </a:p>
          <a:p>
            <a:pPr marL="0" indent="0">
              <a:lnSpc>
                <a:spcPct val="90000"/>
              </a:lnSpc>
              <a:buNone/>
              <a:defRPr/>
            </a:pPr>
            <a:endParaRPr lang="en-US" sz="2200" kern="0" dirty="0">
              <a:solidFill>
                <a:srgbClr val="000000"/>
              </a:solidFill>
              <a:latin typeface="Arial" panose="020B0604020202020204" pitchFamily="34" charset="0"/>
              <a:cs typeface="Arial" panose="020B0604020202020204" pitchFamily="34" charset="0"/>
            </a:endParaRPr>
          </a:p>
          <a:p>
            <a:pPr marL="0" indent="0">
              <a:lnSpc>
                <a:spcPct val="90000"/>
              </a:lnSpc>
              <a:buNone/>
              <a:defRPr/>
            </a:pPr>
            <a:endParaRPr lang="en-US" sz="2200" kern="0" dirty="0">
              <a:solidFill>
                <a:srgbClr val="000000"/>
              </a:solidFill>
              <a:latin typeface="Arial" panose="020B0604020202020204" pitchFamily="34" charset="0"/>
              <a:cs typeface="Arial" panose="020B0604020202020204" pitchFamily="34" charset="0"/>
            </a:endParaRPr>
          </a:p>
          <a:p>
            <a:pPr marL="0" indent="0">
              <a:lnSpc>
                <a:spcPct val="90000"/>
              </a:lnSpc>
              <a:buNone/>
              <a:defRPr/>
            </a:pPr>
            <a:endParaRPr lang="en-US" sz="2200" kern="0" dirty="0">
              <a:solidFill>
                <a:srgbClr val="000000"/>
              </a:solidFill>
              <a:latin typeface="Arial" panose="020B0604020202020204" pitchFamily="34" charset="0"/>
              <a:cs typeface="Arial" panose="020B0604020202020204" pitchFamily="34" charset="0"/>
            </a:endParaRPr>
          </a:p>
          <a:p>
            <a:pPr marL="0" indent="0">
              <a:lnSpc>
                <a:spcPct val="90000"/>
              </a:lnSpc>
              <a:buNone/>
              <a:defRPr/>
            </a:pPr>
            <a:endParaRPr lang="en-US" sz="2200" kern="0" dirty="0">
              <a:solidFill>
                <a:srgbClr val="000000"/>
              </a:solidFill>
              <a:latin typeface="Arial" panose="020B0604020202020204" pitchFamily="34" charset="0"/>
              <a:cs typeface="Arial" panose="020B0604020202020204" pitchFamily="34" charset="0"/>
            </a:endParaRPr>
          </a:p>
          <a:p>
            <a:pPr marL="0" indent="0">
              <a:lnSpc>
                <a:spcPct val="90000"/>
              </a:lnSpc>
              <a:buNone/>
              <a:defRPr/>
            </a:pPr>
            <a:endParaRPr lang="en-US" sz="2200" kern="0" dirty="0">
              <a:solidFill>
                <a:srgbClr val="000000"/>
              </a:solidFill>
              <a:latin typeface="Arial" panose="020B0604020202020204" pitchFamily="34" charset="0"/>
              <a:cs typeface="Arial" panose="020B0604020202020204" pitchFamily="34" charset="0"/>
            </a:endParaRPr>
          </a:p>
          <a:p>
            <a:pPr>
              <a:lnSpc>
                <a:spcPct val="90000"/>
              </a:lnSpc>
              <a:buFont typeface="Wingdings" panose="05000000000000000000" pitchFamily="2" charset="2"/>
              <a:buChar char="v"/>
              <a:defRPr/>
            </a:pPr>
            <a:endParaRPr lang="en-US" sz="22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600480"/>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1658890" y="1062996"/>
            <a:ext cx="8901112" cy="4443413"/>
          </a:xfrm>
          <a:ln/>
        </p:spPr>
        <p:txBody>
          <a:bodyPr vert="horz" wrap="square" lIns="91440" tIns="45720" rIns="91440" bIns="45720" anchor="t"/>
          <a:lstStyle/>
          <a:p>
            <a:endParaRPr lang="en-CA" altLang="en-US" sz="2800" dirty="0"/>
          </a:p>
          <a:p>
            <a:endParaRPr lang="en-CA" altLang="en-US" sz="2800" dirty="0"/>
          </a:p>
          <a:p>
            <a:endParaRPr lang="en-CA" altLang="en-US" sz="2800" dirty="0"/>
          </a:p>
        </p:txBody>
      </p:sp>
      <p:pic>
        <p:nvPicPr>
          <p:cNvPr id="9" name="Picture 4">
            <a:extLst>
              <a:ext uri="{FF2B5EF4-FFF2-40B4-BE49-F238E27FC236}">
                <a16:creationId xmlns:a16="http://schemas.microsoft.com/office/drawing/2014/main" id="{4751C9DC-B5FB-A3C2-08EB-2EB99A79D6B6}"/>
              </a:ext>
            </a:extLst>
          </p:cNvPr>
          <p:cNvPicPr>
            <a:picLocks noChangeAspect="1"/>
          </p:cNvPicPr>
          <p:nvPr/>
        </p:nvPicPr>
        <p:blipFill rotWithShape="1">
          <a:blip r:embed="rId2"/>
          <a:srcRect r="-766" b="7744"/>
          <a:stretch/>
        </p:blipFill>
        <p:spPr>
          <a:xfrm>
            <a:off x="3667581" y="1494836"/>
            <a:ext cx="4478705" cy="4100421"/>
          </a:xfrm>
          <a:prstGeom prst="rect">
            <a:avLst/>
          </a:prstGeom>
          <a:noFill/>
          <a:ln w="9525">
            <a:noFill/>
          </a:ln>
        </p:spPr>
      </p:pic>
      <p:sp>
        <p:nvSpPr>
          <p:cNvPr id="12" name="Title 1">
            <a:extLst>
              <a:ext uri="{FF2B5EF4-FFF2-40B4-BE49-F238E27FC236}">
                <a16:creationId xmlns:a16="http://schemas.microsoft.com/office/drawing/2014/main" id="{B7BB40B9-FE1F-BED5-862F-D0E6FDA78C66}"/>
              </a:ext>
            </a:extLst>
          </p:cNvPr>
          <p:cNvSpPr>
            <a:spLocks noGrp="1"/>
          </p:cNvSpPr>
          <p:nvPr>
            <p:ph type="title"/>
          </p:nvPr>
        </p:nvSpPr>
        <p:spPr>
          <a:xfrm>
            <a:off x="1875573" y="1"/>
            <a:ext cx="8440854" cy="1328065"/>
          </a:xfrm>
          <a:ln/>
        </p:spPr>
        <p:txBody>
          <a:bodyPr vert="horz" wrap="square" lIns="91440" tIns="45720" rIns="91440" bIns="45720" anchor="ctr"/>
          <a:lstStyle/>
          <a:p>
            <a:r>
              <a:rPr lang="en-GB" altLang="en-US" sz="3200" b="1" dirty="0">
                <a:solidFill>
                  <a:srgbClr val="006BB4"/>
                </a:solidFill>
              </a:rPr>
              <a:t>Questions</a:t>
            </a:r>
            <a:endParaRPr lang="en-CA" altLang="en-US" sz="32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E235B-AD71-0B42-B046-F8A45286AEBE}"/>
              </a:ext>
            </a:extLst>
          </p:cNvPr>
          <p:cNvSpPr>
            <a:spLocks noGrp="1"/>
          </p:cNvSpPr>
          <p:nvPr>
            <p:ph type="title"/>
          </p:nvPr>
        </p:nvSpPr>
        <p:spPr>
          <a:xfrm>
            <a:off x="930958" y="234069"/>
            <a:ext cx="10809918" cy="3451501"/>
          </a:xfrm>
        </p:spPr>
        <p:txBody>
          <a:bodyPr>
            <a:normAutofit/>
          </a:bodyPr>
          <a:lstStyle/>
          <a:p>
            <a:r>
              <a:rPr lang="en-US" b="1" dirty="0">
                <a:solidFill>
                  <a:schemeClr val="accent1">
                    <a:lumMod val="75000"/>
                  </a:schemeClr>
                </a:solidFill>
                <a:latin typeface="+mn-lt"/>
              </a:rPr>
              <a:t>Registries and Real-World Data to Support Therapeutic Development: Empowering Patient Advocacy Groups</a:t>
            </a:r>
            <a:br>
              <a:rPr lang="en-US" dirty="0"/>
            </a:br>
            <a:endParaRPr lang="en-US" dirty="0"/>
          </a:p>
        </p:txBody>
      </p:sp>
      <p:pic>
        <p:nvPicPr>
          <p:cNvPr id="4" name="Picture 2" descr="Foundation for Prader-Willi Research homepage">
            <a:extLst>
              <a:ext uri="{FF2B5EF4-FFF2-40B4-BE49-F238E27FC236}">
                <a16:creationId xmlns:a16="http://schemas.microsoft.com/office/drawing/2014/main" id="{64EA8AEE-2796-5F46-8066-78C89FF4B7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1910" y="5146200"/>
            <a:ext cx="2934108" cy="6385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B202286-B0BD-A24A-8A80-EDB6101B59DD}"/>
              </a:ext>
            </a:extLst>
          </p:cNvPr>
          <p:cNvSpPr txBox="1"/>
          <p:nvPr/>
        </p:nvSpPr>
        <p:spPr>
          <a:xfrm>
            <a:off x="3677598" y="3429000"/>
            <a:ext cx="4390754" cy="190821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Theresa Strong, PhD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Director of Research Programs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Foundation for Prader-Willi 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Daniel’s mom </a:t>
            </a:r>
          </a:p>
        </p:txBody>
      </p:sp>
      <p:pic>
        <p:nvPicPr>
          <p:cNvPr id="6" name="Picture 5">
            <a:extLst>
              <a:ext uri="{FF2B5EF4-FFF2-40B4-BE49-F238E27FC236}">
                <a16:creationId xmlns:a16="http://schemas.microsoft.com/office/drawing/2014/main" id="{043A4B7C-2193-C872-725B-2D5E6B02173F}"/>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66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9775542" y="3910081"/>
            <a:ext cx="1965334" cy="2139065"/>
          </a:xfrm>
          <a:prstGeom prst="rect">
            <a:avLst/>
          </a:prstGeom>
        </p:spPr>
      </p:pic>
      <p:pic>
        <p:nvPicPr>
          <p:cNvPr id="7" name="Shape 84">
            <a:extLst>
              <a:ext uri="{FF2B5EF4-FFF2-40B4-BE49-F238E27FC236}">
                <a16:creationId xmlns:a16="http://schemas.microsoft.com/office/drawing/2014/main" id="{FCEBDDAF-FA46-35AF-1B46-83298F27C039}"/>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951609" y="5685884"/>
            <a:ext cx="1842731" cy="726525"/>
          </a:xfrm>
          <a:prstGeom prst="rect">
            <a:avLst/>
          </a:prstGeom>
          <a:noFill/>
          <a:ln>
            <a:noFill/>
          </a:ln>
        </p:spPr>
      </p:pic>
      <p:pic>
        <p:nvPicPr>
          <p:cNvPr id="8" name="Picture 7">
            <a:extLst>
              <a:ext uri="{FF2B5EF4-FFF2-40B4-BE49-F238E27FC236}">
                <a16:creationId xmlns:a16="http://schemas.microsoft.com/office/drawing/2014/main" id="{4F5373A8-0A28-B9D2-7A31-86221DCACD2A}"/>
              </a:ext>
            </a:extLst>
          </p:cNvPr>
          <p:cNvPicPr>
            <a:picLocks noChangeAspect="1"/>
          </p:cNvPicPr>
          <p:nvPr/>
        </p:nvPicPr>
        <p:blipFill>
          <a:blip r:embed="rId6"/>
          <a:stretch>
            <a:fillRect/>
          </a:stretch>
        </p:blipFill>
        <p:spPr>
          <a:xfrm>
            <a:off x="451124" y="5897406"/>
            <a:ext cx="2705678" cy="726525"/>
          </a:xfrm>
          <a:prstGeom prst="rect">
            <a:avLst/>
          </a:prstGeom>
        </p:spPr>
      </p:pic>
    </p:spTree>
    <p:extLst>
      <p:ext uri="{BB962C8B-B14F-4D97-AF65-F5344CB8AC3E}">
        <p14:creationId xmlns:p14="http://schemas.microsoft.com/office/powerpoint/2010/main" val="1187149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6"/>
          <p:cNvSpPr txBox="1">
            <a:spLocks noGrp="1"/>
          </p:cNvSpPr>
          <p:nvPr>
            <p:ph type="title"/>
          </p:nvPr>
        </p:nvSpPr>
        <p:spPr>
          <a:xfrm>
            <a:off x="415367" y="0"/>
            <a:ext cx="10251600" cy="713600"/>
          </a:xfrm>
          <a:prstGeom prst="rect">
            <a:avLst/>
          </a:prstGeom>
        </p:spPr>
        <p:txBody>
          <a:bodyPr spcFirstLastPara="1" wrap="square" lIns="121900" tIns="121900" rIns="121900" bIns="121900" anchor="t" anchorCtr="0">
            <a:normAutofit fontScale="90000"/>
          </a:bodyPr>
          <a:lstStyle/>
          <a:p>
            <a:r>
              <a:rPr lang="en-GB">
                <a:latin typeface="Lato"/>
                <a:ea typeface="Lato"/>
                <a:cs typeface="Lato"/>
                <a:sym typeface="Lato"/>
              </a:rPr>
              <a:t>What if a disease that is rare globally is common locally?</a:t>
            </a:r>
            <a:endParaRPr>
              <a:latin typeface="Lato"/>
              <a:ea typeface="Lato"/>
              <a:cs typeface="Lato"/>
              <a:sym typeface="Lato"/>
            </a:endParaRPr>
          </a:p>
        </p:txBody>
      </p:sp>
      <p:pic>
        <p:nvPicPr>
          <p:cNvPr id="110" name="Google Shape;110;p16"/>
          <p:cNvPicPr preferRelativeResize="0"/>
          <p:nvPr/>
        </p:nvPicPr>
        <p:blipFill>
          <a:blip r:embed="rId3">
            <a:alphaModFix/>
          </a:blip>
          <a:stretch>
            <a:fillRect/>
          </a:stretch>
        </p:blipFill>
        <p:spPr>
          <a:xfrm>
            <a:off x="485567" y="1356967"/>
            <a:ext cx="5994367" cy="4776300"/>
          </a:xfrm>
          <a:prstGeom prst="rect">
            <a:avLst/>
          </a:prstGeom>
          <a:noFill/>
          <a:ln>
            <a:noFill/>
          </a:ln>
        </p:spPr>
      </p:pic>
      <p:sp>
        <p:nvSpPr>
          <p:cNvPr id="111" name="Google Shape;111;p16"/>
          <p:cNvSpPr txBox="1"/>
          <p:nvPr/>
        </p:nvSpPr>
        <p:spPr>
          <a:xfrm>
            <a:off x="173033" y="6069034"/>
            <a:ext cx="1995200" cy="608396"/>
          </a:xfrm>
          <a:prstGeom prst="rect">
            <a:avLst/>
          </a:prstGeom>
          <a:noFill/>
          <a:ln>
            <a:noFill/>
          </a:ln>
        </p:spPr>
        <p:txBody>
          <a:bodyPr spcFirstLastPara="1" wrap="square" lIns="121900" tIns="121900" rIns="121900" bIns="121900" anchor="t" anchorCtr="0">
            <a:spAutoFit/>
          </a:bodyPr>
          <a:lstStyle/>
          <a:p>
            <a:pPr defTabSz="1219170">
              <a:lnSpc>
                <a:spcPct val="115000"/>
              </a:lnSpc>
              <a:spcAft>
                <a:spcPts val="800"/>
              </a:spcAft>
              <a:buClr>
                <a:srgbClr val="000000"/>
              </a:buClr>
            </a:pPr>
            <a:r>
              <a:rPr lang="en-GB" sz="1467" kern="0">
                <a:solidFill>
                  <a:srgbClr val="202122"/>
                </a:solidFill>
                <a:highlight>
                  <a:srgbClr val="E8EEFF"/>
                </a:highlight>
                <a:latin typeface="Arial"/>
                <a:cs typeface="Arial"/>
                <a:sym typeface="Arial"/>
              </a:rPr>
              <a:t>Wikipedia (2015)</a:t>
            </a:r>
            <a:endParaRPr sz="1467" kern="0">
              <a:solidFill>
                <a:srgbClr val="202122"/>
              </a:solidFill>
              <a:highlight>
                <a:srgbClr val="E8EEFF"/>
              </a:highlight>
              <a:latin typeface="Arial"/>
              <a:cs typeface="Arial"/>
              <a:sym typeface="Arial"/>
            </a:endParaRPr>
          </a:p>
        </p:txBody>
      </p:sp>
      <p:sp>
        <p:nvSpPr>
          <p:cNvPr id="112" name="Google Shape;112;p16"/>
          <p:cNvSpPr txBox="1"/>
          <p:nvPr/>
        </p:nvSpPr>
        <p:spPr>
          <a:xfrm>
            <a:off x="575467" y="1276400"/>
            <a:ext cx="2820800" cy="1292749"/>
          </a:xfrm>
          <a:prstGeom prst="rect">
            <a:avLst/>
          </a:prstGeom>
          <a:noFill/>
          <a:ln>
            <a:noFill/>
          </a:ln>
        </p:spPr>
        <p:txBody>
          <a:bodyPr spcFirstLastPara="1" wrap="square" lIns="121900" tIns="121900" rIns="121900" bIns="121900" anchor="t" anchorCtr="0">
            <a:spAutoFit/>
          </a:bodyPr>
          <a:lstStyle/>
          <a:p>
            <a:pPr defTabSz="1219170">
              <a:lnSpc>
                <a:spcPct val="115000"/>
              </a:lnSpc>
              <a:spcAft>
                <a:spcPts val="800"/>
              </a:spcAft>
              <a:buClr>
                <a:srgbClr val="000000"/>
              </a:buClr>
            </a:pPr>
            <a:r>
              <a:rPr lang="en-GB" sz="2667" kern="0">
                <a:solidFill>
                  <a:srgbClr val="202122"/>
                </a:solidFill>
                <a:latin typeface="Lato"/>
                <a:ea typeface="Lato"/>
                <a:cs typeface="Lato"/>
                <a:sym typeface="Lato"/>
              </a:rPr>
              <a:t>Founder population</a:t>
            </a:r>
            <a:endParaRPr sz="2667" kern="0">
              <a:solidFill>
                <a:srgbClr val="202122"/>
              </a:solidFill>
              <a:latin typeface="Lato"/>
              <a:ea typeface="Lato"/>
              <a:cs typeface="Lato"/>
              <a:sym typeface="Lato"/>
            </a:endParaRPr>
          </a:p>
        </p:txBody>
      </p:sp>
      <p:sp>
        <p:nvSpPr>
          <p:cNvPr id="113" name="Google Shape;113;p16"/>
          <p:cNvSpPr txBox="1"/>
          <p:nvPr/>
        </p:nvSpPr>
        <p:spPr>
          <a:xfrm>
            <a:off x="7536933" y="2132101"/>
            <a:ext cx="2820800" cy="2236726"/>
          </a:xfrm>
          <a:prstGeom prst="rect">
            <a:avLst/>
          </a:prstGeom>
          <a:noFill/>
          <a:ln>
            <a:noFill/>
          </a:ln>
        </p:spPr>
        <p:txBody>
          <a:bodyPr spcFirstLastPara="1" wrap="square" lIns="121900" tIns="121900" rIns="121900" bIns="121900" anchor="t" anchorCtr="0">
            <a:spAutoFit/>
          </a:bodyPr>
          <a:lstStyle/>
          <a:p>
            <a:pPr defTabSz="1219170">
              <a:lnSpc>
                <a:spcPct val="115000"/>
              </a:lnSpc>
              <a:spcAft>
                <a:spcPts val="800"/>
              </a:spcAft>
              <a:buClr>
                <a:srgbClr val="000000"/>
              </a:buClr>
            </a:pPr>
            <a:r>
              <a:rPr lang="en-GB" sz="2667" kern="0">
                <a:solidFill>
                  <a:srgbClr val="202122"/>
                </a:solidFill>
                <a:latin typeface="Lato"/>
                <a:ea typeface="Lato"/>
                <a:cs typeface="Lato"/>
                <a:sym typeface="Lato"/>
              </a:rPr>
              <a:t>Population genetics is key to identifying these patterns</a:t>
            </a:r>
            <a:endParaRPr sz="2667" kern="0">
              <a:solidFill>
                <a:srgbClr val="202122"/>
              </a:solidFill>
              <a:latin typeface="Lato"/>
              <a:ea typeface="Lato"/>
              <a:cs typeface="Lato"/>
              <a:sym typeface="Lato"/>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D36D3-F43F-7609-24A4-DC9C3FFA66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493492-0B1B-17E8-3A3C-2B935486C233}"/>
              </a:ext>
            </a:extLst>
          </p:cNvPr>
          <p:cNvSpPr>
            <a:spLocks noGrp="1"/>
          </p:cNvSpPr>
          <p:nvPr>
            <p:ph type="title"/>
          </p:nvPr>
        </p:nvSpPr>
        <p:spPr>
          <a:xfrm>
            <a:off x="426353" y="301493"/>
            <a:ext cx="10822869" cy="1325563"/>
          </a:xfrm>
        </p:spPr>
        <p:txBody>
          <a:bodyPr>
            <a:normAutofit/>
          </a:bodyPr>
          <a:lstStyle/>
          <a:p>
            <a:r>
              <a:rPr lang="en-US" dirty="0">
                <a:solidFill>
                  <a:schemeClr val="accent1">
                    <a:lumMod val="75000"/>
                  </a:schemeClr>
                </a:solidFill>
                <a:latin typeface="+mn-lt"/>
              </a:rPr>
              <a:t>PAGs are uniquely suited to:</a:t>
            </a:r>
          </a:p>
        </p:txBody>
      </p:sp>
      <p:graphicFrame>
        <p:nvGraphicFramePr>
          <p:cNvPr id="10" name="Content Placeholder 9">
            <a:extLst>
              <a:ext uri="{FF2B5EF4-FFF2-40B4-BE49-F238E27FC236}">
                <a16:creationId xmlns:a16="http://schemas.microsoft.com/office/drawing/2014/main" id="{92318ED9-CCAB-1D15-032C-77A7F4D71D76}"/>
              </a:ext>
            </a:extLst>
          </p:cNvPr>
          <p:cNvGraphicFramePr>
            <a:graphicFrameLocks noGrp="1"/>
          </p:cNvGraphicFramePr>
          <p:nvPr>
            <p:ph idx="1"/>
          </p:nvPr>
        </p:nvGraphicFramePr>
        <p:xfrm>
          <a:off x="529782" y="1951102"/>
          <a:ext cx="11228083" cy="4276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hape 113">
            <a:extLst>
              <a:ext uri="{FF2B5EF4-FFF2-40B4-BE49-F238E27FC236}">
                <a16:creationId xmlns:a16="http://schemas.microsoft.com/office/drawing/2014/main" id="{37FB7100-9616-01EB-01AF-21C57A715B88}"/>
              </a:ext>
            </a:extLst>
          </p:cNvPr>
          <p:cNvCxnSpPr>
            <a:cxnSpLocks/>
          </p:cNvCxnSpPr>
          <p:nvPr/>
        </p:nvCxnSpPr>
        <p:spPr>
          <a:xfrm>
            <a:off x="529782" y="1342581"/>
            <a:ext cx="10616013" cy="0"/>
          </a:xfrm>
          <a:prstGeom prst="straightConnector1">
            <a:avLst/>
          </a:prstGeom>
          <a:noFill/>
          <a:ln w="31750" cap="flat" cmpd="sng">
            <a:solidFill>
              <a:schemeClr val="tx2">
                <a:lumMod val="90000"/>
                <a:lumOff val="10000"/>
              </a:schemeClr>
            </a:solidFill>
            <a:prstDash val="solid"/>
            <a:bevel/>
            <a:headEnd type="none" w="med" len="med"/>
            <a:tailEnd type="none" w="med" len="med"/>
          </a:ln>
        </p:spPr>
      </p:cxnSp>
      <p:pic>
        <p:nvPicPr>
          <p:cNvPr id="13" name="Picture 12">
            <a:extLst>
              <a:ext uri="{FF2B5EF4-FFF2-40B4-BE49-F238E27FC236}">
                <a16:creationId xmlns:a16="http://schemas.microsoft.com/office/drawing/2014/main" id="{9A18260E-8ADD-97A4-409B-C935CA3DD3DC}"/>
              </a:ext>
            </a:extLst>
          </p:cNvPr>
          <p:cNvPicPr>
            <a:picLocks noChangeAspect="1"/>
          </p:cNvPicPr>
          <p:nvPr/>
        </p:nvPicPr>
        <p:blipFill>
          <a:blip r:embed="rId7"/>
          <a:stretch>
            <a:fillRect/>
          </a:stretch>
        </p:blipFill>
        <p:spPr>
          <a:xfrm>
            <a:off x="2005993" y="5100145"/>
            <a:ext cx="1011741" cy="1011741"/>
          </a:xfrm>
          <a:prstGeom prst="rect">
            <a:avLst/>
          </a:prstGeom>
        </p:spPr>
      </p:pic>
      <p:pic>
        <p:nvPicPr>
          <p:cNvPr id="14" name="Picture 13">
            <a:extLst>
              <a:ext uri="{FF2B5EF4-FFF2-40B4-BE49-F238E27FC236}">
                <a16:creationId xmlns:a16="http://schemas.microsoft.com/office/drawing/2014/main" id="{625D2808-7E2E-5D71-F102-3767C0BACD72}"/>
              </a:ext>
            </a:extLst>
          </p:cNvPr>
          <p:cNvPicPr>
            <a:picLocks noChangeAspect="1"/>
          </p:cNvPicPr>
          <p:nvPr/>
        </p:nvPicPr>
        <p:blipFill>
          <a:blip r:embed="rId8"/>
          <a:stretch>
            <a:fillRect/>
          </a:stretch>
        </p:blipFill>
        <p:spPr>
          <a:xfrm>
            <a:off x="2095203" y="1951101"/>
            <a:ext cx="1308433" cy="1308433"/>
          </a:xfrm>
          <a:prstGeom prst="rect">
            <a:avLst/>
          </a:prstGeom>
        </p:spPr>
      </p:pic>
    </p:spTree>
    <p:extLst>
      <p:ext uri="{BB962C8B-B14F-4D97-AF65-F5344CB8AC3E}">
        <p14:creationId xmlns:p14="http://schemas.microsoft.com/office/powerpoint/2010/main" val="42382699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1999" cy="1137336"/>
          </a:xfrm>
          <a:solidFill>
            <a:schemeClr val="tx2">
              <a:lumMod val="90000"/>
              <a:lumOff val="10000"/>
            </a:schemeClr>
          </a:solidFill>
          <a:ln>
            <a:solidFill>
              <a:schemeClr val="accent1">
                <a:lumMod val="75000"/>
              </a:schemeClr>
            </a:solidFill>
          </a:ln>
        </p:spPr>
        <p:txBody>
          <a:bodyPr>
            <a:normAutofit/>
          </a:bodyPr>
          <a:lstStyle/>
          <a:p>
            <a:r>
              <a:rPr lang="en-US" b="1" dirty="0">
                <a:solidFill>
                  <a:schemeClr val="bg1"/>
                </a:solidFill>
              </a:rPr>
              <a:t>  Prader-Willi Syndrome   </a:t>
            </a:r>
          </a:p>
        </p:txBody>
      </p:sp>
      <p:sp>
        <p:nvSpPr>
          <p:cNvPr id="3" name="Content Placeholder 2"/>
          <p:cNvSpPr>
            <a:spLocks noGrp="1"/>
          </p:cNvSpPr>
          <p:nvPr>
            <p:ph idx="1"/>
          </p:nvPr>
        </p:nvSpPr>
        <p:spPr>
          <a:xfrm>
            <a:off x="261303" y="1137338"/>
            <a:ext cx="11669391" cy="4390099"/>
          </a:xfrm>
        </p:spPr>
        <p:txBody>
          <a:bodyPr>
            <a:normAutofit lnSpcReduction="10000"/>
          </a:bodyPr>
          <a:lstStyle/>
          <a:p>
            <a:pPr>
              <a:lnSpc>
                <a:spcPct val="120000"/>
              </a:lnSpc>
            </a:pPr>
            <a:r>
              <a:rPr lang="en-US" sz="2300" dirty="0"/>
              <a:t>Complex neurodevelopmental disorder that occurs in ~1/15,000 births; affects males/females, all races and ethnicities</a:t>
            </a:r>
          </a:p>
          <a:p>
            <a:pPr>
              <a:lnSpc>
                <a:spcPct val="120000"/>
              </a:lnSpc>
            </a:pPr>
            <a:r>
              <a:rPr lang="en-US" sz="2300" dirty="0"/>
              <a:t>Loss of paternally expressed, imprinted set of genes on chromosome 15q11-13</a:t>
            </a:r>
          </a:p>
          <a:p>
            <a:pPr>
              <a:lnSpc>
                <a:spcPct val="120000"/>
              </a:lnSpc>
            </a:pPr>
            <a:r>
              <a:rPr lang="en-US" sz="2300" dirty="0"/>
              <a:t>Major features: </a:t>
            </a:r>
          </a:p>
          <a:p>
            <a:pPr lvl="1">
              <a:lnSpc>
                <a:spcPct val="120000"/>
              </a:lnSpc>
            </a:pPr>
            <a:r>
              <a:rPr lang="en-US" sz="2200" dirty="0" err="1"/>
              <a:t>Hypotonia</a:t>
            </a:r>
            <a:r>
              <a:rPr lang="en-US" sz="2200" dirty="0"/>
              <a:t>, FTT </a:t>
            </a:r>
            <a:r>
              <a:rPr lang="en-US" sz="2200" dirty="0">
                <a:sym typeface="Wingdings"/>
              </a:rPr>
              <a:t></a:t>
            </a:r>
            <a:r>
              <a:rPr lang="en-US" sz="2200" dirty="0"/>
              <a:t> </a:t>
            </a:r>
            <a:r>
              <a:rPr lang="en-US" sz="2200" dirty="0" err="1"/>
              <a:t>hyperphagia</a:t>
            </a:r>
            <a:r>
              <a:rPr lang="en-US" sz="2200" dirty="0"/>
              <a:t>, obesity</a:t>
            </a:r>
          </a:p>
          <a:p>
            <a:pPr lvl="1">
              <a:lnSpc>
                <a:spcPct val="120000"/>
              </a:lnSpc>
            </a:pPr>
            <a:r>
              <a:rPr lang="en-US" sz="2200" dirty="0"/>
              <a:t>Clinical problems: endocrine deficiencies, orthopedic problems (scoliosis), sleep disturbances, respiratory issues, GI problems, incr. risk of mortality across lifespan</a:t>
            </a:r>
          </a:p>
          <a:p>
            <a:pPr lvl="1">
              <a:lnSpc>
                <a:spcPct val="120000"/>
              </a:lnSpc>
            </a:pPr>
            <a:r>
              <a:rPr lang="en-US" sz="2200" dirty="0"/>
              <a:t>Challenging behavioral profile: anxiousness, temper outbursts, OCD behaviors, cognitive rigidity; highly susceptibility to mental illness</a:t>
            </a:r>
          </a:p>
          <a:p>
            <a:pPr lvl="1">
              <a:lnSpc>
                <a:spcPct val="120000"/>
              </a:lnSpc>
            </a:pPr>
            <a:r>
              <a:rPr lang="en-US" sz="2200" dirty="0"/>
              <a:t>Mild to moderate intellectual disability </a:t>
            </a:r>
          </a:p>
        </p:txBody>
      </p:sp>
      <p:grpSp>
        <p:nvGrpSpPr>
          <p:cNvPr id="4" name="Group 3">
            <a:extLst>
              <a:ext uri="{FF2B5EF4-FFF2-40B4-BE49-F238E27FC236}">
                <a16:creationId xmlns:a16="http://schemas.microsoft.com/office/drawing/2014/main" id="{F77F45A1-5C56-8BED-4FEA-58DED31EBBD4}"/>
              </a:ext>
            </a:extLst>
          </p:cNvPr>
          <p:cNvGrpSpPr/>
          <p:nvPr/>
        </p:nvGrpSpPr>
        <p:grpSpPr>
          <a:xfrm>
            <a:off x="0" y="5433237"/>
            <a:ext cx="12192000" cy="1424763"/>
            <a:chOff x="0" y="10725664"/>
            <a:chExt cx="24377650" cy="2990336"/>
          </a:xfrm>
        </p:grpSpPr>
        <p:sp>
          <p:nvSpPr>
            <p:cNvPr id="5" name="Rectangle 4">
              <a:extLst>
                <a:ext uri="{FF2B5EF4-FFF2-40B4-BE49-F238E27FC236}">
                  <a16:creationId xmlns:a16="http://schemas.microsoft.com/office/drawing/2014/main" id="{439AFBE0-1685-A303-FC43-B6EEAD3AD426}"/>
                </a:ext>
              </a:extLst>
            </p:cNvPr>
            <p:cNvSpPr/>
            <p:nvPr/>
          </p:nvSpPr>
          <p:spPr>
            <a:xfrm>
              <a:off x="0" y="10725664"/>
              <a:ext cx="24377650" cy="299033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group of children with face paint&#10;&#10;Description automatically generated">
              <a:extLst>
                <a:ext uri="{FF2B5EF4-FFF2-40B4-BE49-F238E27FC236}">
                  <a16:creationId xmlns:a16="http://schemas.microsoft.com/office/drawing/2014/main" id="{1C1480CE-3CA4-7707-3809-4A16DEDE912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04085" y="10923373"/>
              <a:ext cx="15582545" cy="2792627"/>
            </a:xfrm>
            <a:prstGeom prst="rect">
              <a:avLst/>
            </a:prstGeom>
          </p:spPr>
        </p:pic>
        <p:pic>
          <p:nvPicPr>
            <p:cNvPr id="12" name="Picture 11">
              <a:extLst>
                <a:ext uri="{FF2B5EF4-FFF2-40B4-BE49-F238E27FC236}">
                  <a16:creationId xmlns:a16="http://schemas.microsoft.com/office/drawing/2014/main" id="{6A99AAB2-FA19-D8B1-CAD5-73991B58C02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394614" y="11043681"/>
              <a:ext cx="3109471" cy="2431466"/>
            </a:xfrm>
            <a:prstGeom prst="rect">
              <a:avLst/>
            </a:prstGeom>
          </p:spPr>
        </p:pic>
        <p:pic>
          <p:nvPicPr>
            <p:cNvPr id="13" name="Picture 12">
              <a:extLst>
                <a:ext uri="{FF2B5EF4-FFF2-40B4-BE49-F238E27FC236}">
                  <a16:creationId xmlns:a16="http://schemas.microsoft.com/office/drawing/2014/main" id="{8DE6437F-A519-0379-5749-5763A2F00977}"/>
                </a:ext>
              </a:extLst>
            </p:cNvPr>
            <p:cNvPicPr>
              <a:picLocks noChangeAspect="1"/>
            </p:cNvPicPr>
            <p:nvPr/>
          </p:nvPicPr>
          <p:blipFill>
            <a:blip r:embed="rId4" cstate="email">
              <a:extLst>
                <a:ext uri="{28A0092B-C50C-407E-A947-70E740481C1C}">
                  <a14:useLocalDpi xmlns:a14="http://schemas.microsoft.com/office/drawing/2010/main"/>
                </a:ext>
              </a:extLst>
            </a:blip>
            <a:srcRect t="-676" r="-2335"/>
            <a:stretch/>
          </p:blipFill>
          <p:spPr>
            <a:xfrm>
              <a:off x="21799167" y="11043681"/>
              <a:ext cx="2190857" cy="2449897"/>
            </a:xfrm>
            <a:prstGeom prst="rect">
              <a:avLst/>
            </a:prstGeom>
          </p:spPr>
        </p:pic>
        <p:pic>
          <p:nvPicPr>
            <p:cNvPr id="14" name="Shape 117" descr="Aaliyah and Alivia Byrd, 8.jpg">
              <a:extLst>
                <a:ext uri="{FF2B5EF4-FFF2-40B4-BE49-F238E27FC236}">
                  <a16:creationId xmlns:a16="http://schemas.microsoft.com/office/drawing/2014/main" id="{4693DA96-4415-D0BC-1469-D928A9D5ABFA}"/>
                </a:ext>
              </a:extLst>
            </p:cNvPr>
            <p:cNvPicPr preferRelativeResize="0">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387626" y="11005099"/>
              <a:ext cx="2785559" cy="2431466"/>
            </a:xfrm>
            <a:prstGeom prst="rect">
              <a:avLst/>
            </a:prstGeom>
            <a:noFill/>
            <a:ln w="38100" cap="flat" cmpd="sng">
              <a:solidFill>
                <a:srgbClr val="FFBF3D"/>
              </a:solidFill>
              <a:prstDash val="solid"/>
              <a:round/>
              <a:headEnd type="none" w="med" len="med"/>
              <a:tailEnd type="none" w="med" len="med"/>
            </a:ln>
          </p:spPr>
        </p:pic>
      </p:grpSp>
    </p:spTree>
    <p:extLst>
      <p:ext uri="{BB962C8B-B14F-4D97-AF65-F5344CB8AC3E}">
        <p14:creationId xmlns:p14="http://schemas.microsoft.com/office/powerpoint/2010/main" val="1719836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577C4F-25C2-7F85-5639-806968D936A9}"/>
              </a:ext>
            </a:extLst>
          </p:cNvPr>
          <p:cNvSpPr txBox="1"/>
          <p:nvPr/>
        </p:nvSpPr>
        <p:spPr>
          <a:xfrm>
            <a:off x="453656" y="430542"/>
            <a:ext cx="11544481"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Impact of PWS on the Family </a:t>
            </a:r>
          </a:p>
        </p:txBody>
      </p:sp>
      <p:sp>
        <p:nvSpPr>
          <p:cNvPr id="9" name="TextBox 8">
            <a:extLst>
              <a:ext uri="{FF2B5EF4-FFF2-40B4-BE49-F238E27FC236}">
                <a16:creationId xmlns:a16="http://schemas.microsoft.com/office/drawing/2014/main" id="{D87FE40F-6E3D-EC56-C169-61477FD8CA32}"/>
              </a:ext>
            </a:extLst>
          </p:cNvPr>
          <p:cNvSpPr txBox="1"/>
          <p:nvPr/>
        </p:nvSpPr>
        <p:spPr>
          <a:xfrm>
            <a:off x="112088" y="1313136"/>
            <a:ext cx="6534039" cy="470898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Hyperphagia and behaviors limit the person’s ability to achieve independence, reach life goals and engage in the community</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Caregiver burden as measured by the Zarit Burden Interview (ZBI) is very high, even compared to other challenging disorders: sleep, family relationships, and ability to work impacted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ZBI score is higher for those families experiencing more severe hyperphagia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ZBI scores stable over time in the absence of effective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0" name="Shape 113">
            <a:extLst>
              <a:ext uri="{FF2B5EF4-FFF2-40B4-BE49-F238E27FC236}">
                <a16:creationId xmlns:a16="http://schemas.microsoft.com/office/drawing/2014/main" id="{6A47A543-E660-B251-A9BA-9382E844CCD0}"/>
              </a:ext>
            </a:extLst>
          </p:cNvPr>
          <p:cNvCxnSpPr>
            <a:cxnSpLocks/>
          </p:cNvCxnSpPr>
          <p:nvPr/>
        </p:nvCxnSpPr>
        <p:spPr>
          <a:xfrm>
            <a:off x="301655" y="1174437"/>
            <a:ext cx="11588689" cy="0"/>
          </a:xfrm>
          <a:prstGeom prst="straightConnector1">
            <a:avLst/>
          </a:prstGeom>
          <a:noFill/>
          <a:ln w="31750" cap="flat" cmpd="sng">
            <a:solidFill>
              <a:schemeClr val="tx2">
                <a:lumMod val="75000"/>
                <a:lumOff val="25000"/>
              </a:schemeClr>
            </a:solidFill>
            <a:prstDash val="solid"/>
            <a:bevel/>
            <a:headEnd type="none" w="med" len="med"/>
            <a:tailEnd type="none" w="med" len="med"/>
          </a:ln>
        </p:spPr>
      </p:cxnSp>
      <p:pic>
        <p:nvPicPr>
          <p:cNvPr id="14" name="Picture 13">
            <a:extLst>
              <a:ext uri="{FF2B5EF4-FFF2-40B4-BE49-F238E27FC236}">
                <a16:creationId xmlns:a16="http://schemas.microsoft.com/office/drawing/2014/main" id="{631C280F-BE21-540B-7A32-181CED017691}"/>
              </a:ext>
            </a:extLst>
          </p:cNvPr>
          <p:cNvPicPr>
            <a:picLocks noChangeAspect="1"/>
          </p:cNvPicPr>
          <p:nvPr/>
        </p:nvPicPr>
        <p:blipFill>
          <a:blip r:embed="rId2"/>
          <a:stretch>
            <a:fillRect/>
          </a:stretch>
        </p:blipFill>
        <p:spPr>
          <a:xfrm>
            <a:off x="7681400" y="2029562"/>
            <a:ext cx="4027293" cy="3032976"/>
          </a:xfrm>
          <a:prstGeom prst="rect">
            <a:avLst/>
          </a:prstGeom>
        </p:spPr>
      </p:pic>
      <p:sp>
        <p:nvSpPr>
          <p:cNvPr id="15" name="TextBox 14">
            <a:extLst>
              <a:ext uri="{FF2B5EF4-FFF2-40B4-BE49-F238E27FC236}">
                <a16:creationId xmlns:a16="http://schemas.microsoft.com/office/drawing/2014/main" id="{ECE05F83-4E42-22AA-BB5D-D6B915A230F8}"/>
              </a:ext>
            </a:extLst>
          </p:cNvPr>
          <p:cNvSpPr txBox="1"/>
          <p:nvPr/>
        </p:nvSpPr>
        <p:spPr>
          <a:xfrm>
            <a:off x="8378310" y="5283453"/>
            <a:ext cx="30569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ptos" panose="02110004020202020204"/>
                <a:ea typeface="+mn-ea"/>
                <a:cs typeface="+mn-cs"/>
              </a:rPr>
              <a:t>Increasing hyperphagia </a:t>
            </a:r>
            <a:r>
              <a:rPr kumimoji="0" lang="en-US" sz="2000" b="0" i="0" u="none" strike="noStrike" kern="1200" cap="none" spc="0" normalizeH="0" baseline="0" noProof="0" dirty="0">
                <a:ln>
                  <a:noFill/>
                </a:ln>
                <a:solidFill>
                  <a:srgbClr val="002060"/>
                </a:solidFill>
                <a:effectLst/>
                <a:uLnTx/>
                <a:uFillTx/>
                <a:latin typeface="Aptos" panose="02110004020202020204"/>
                <a:ea typeface="+mn-ea"/>
                <a:cs typeface="+mn-cs"/>
                <a:sym typeface="Wingdings" pitchFamily="2" charset="2"/>
              </a:rPr>
              <a:t></a:t>
            </a:r>
            <a:endParaRPr kumimoji="0" lang="en-US" sz="2000" b="0"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D42DCBEC-7478-728D-79DD-C261778006DD}"/>
              </a:ext>
            </a:extLst>
          </p:cNvPr>
          <p:cNvSpPr txBox="1"/>
          <p:nvPr/>
        </p:nvSpPr>
        <p:spPr>
          <a:xfrm rot="16200000">
            <a:off x="6153985" y="3118814"/>
            <a:ext cx="26854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ptos" panose="02110004020202020204"/>
                <a:ea typeface="+mn-ea"/>
                <a:cs typeface="+mn-cs"/>
              </a:rPr>
              <a:t>Increasing burden </a:t>
            </a:r>
            <a:r>
              <a:rPr kumimoji="0" lang="en-US" sz="2000" b="0" i="0" u="none" strike="noStrike" kern="1200" cap="none" spc="0" normalizeH="0" baseline="0" noProof="0" dirty="0">
                <a:ln>
                  <a:noFill/>
                </a:ln>
                <a:solidFill>
                  <a:srgbClr val="002060"/>
                </a:solidFill>
                <a:effectLst/>
                <a:uLnTx/>
                <a:uFillTx/>
                <a:latin typeface="Aptos" panose="02110004020202020204"/>
                <a:ea typeface="+mn-ea"/>
                <a:cs typeface="+mn-cs"/>
                <a:sym typeface="Wingdings" pitchFamily="2" charset="2"/>
              </a:rPr>
              <a:t></a:t>
            </a:r>
            <a:endParaRPr kumimoji="0" lang="en-US" sz="2000" b="0"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EBA5202F-A727-415A-17AF-6EA6FEAC371A}"/>
              </a:ext>
            </a:extLst>
          </p:cNvPr>
          <p:cNvSpPr txBox="1"/>
          <p:nvPr/>
        </p:nvSpPr>
        <p:spPr>
          <a:xfrm>
            <a:off x="7696954" y="5763773"/>
            <a:ext cx="401173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https://</a:t>
            </a:r>
            <a:r>
              <a:rPr kumimoji="0" lang="en-US" sz="1400" b="0" i="1" u="none" strike="noStrike" kern="1200" cap="none" spc="0" normalizeH="0" baseline="0" noProof="0" dirty="0" err="1">
                <a:ln>
                  <a:noFill/>
                </a:ln>
                <a:solidFill>
                  <a:prstClr val="black"/>
                </a:solidFill>
                <a:effectLst/>
                <a:uLnTx/>
                <a:uFillTx/>
                <a:latin typeface="Aptos" panose="02110004020202020204"/>
                <a:ea typeface="+mn-ea"/>
                <a:cs typeface="+mn-cs"/>
              </a:rPr>
              <a:t>doi.org</a:t>
            </a: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/10.1371/journal.pone.0248739.g002</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05197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6CBE7E-8B85-629A-2280-9765EBD6AA80}"/>
              </a:ext>
            </a:extLst>
          </p:cNvPr>
          <p:cNvPicPr>
            <a:picLocks noChangeAspect="1"/>
          </p:cNvPicPr>
          <p:nvPr/>
        </p:nvPicPr>
        <p:blipFill>
          <a:blip r:embed="rId2"/>
          <a:stretch>
            <a:fillRect/>
          </a:stretch>
        </p:blipFill>
        <p:spPr>
          <a:xfrm>
            <a:off x="112170" y="1658703"/>
            <a:ext cx="5985141" cy="3464370"/>
          </a:xfrm>
          <a:prstGeom prst="rect">
            <a:avLst/>
          </a:prstGeom>
        </p:spPr>
      </p:pic>
      <p:pic>
        <p:nvPicPr>
          <p:cNvPr id="3" name="Picture 2">
            <a:extLst>
              <a:ext uri="{FF2B5EF4-FFF2-40B4-BE49-F238E27FC236}">
                <a16:creationId xmlns:a16="http://schemas.microsoft.com/office/drawing/2014/main" id="{ECCC691A-0272-0338-73F6-36B28DC66233}"/>
              </a:ext>
            </a:extLst>
          </p:cNvPr>
          <p:cNvPicPr>
            <a:picLocks noChangeAspect="1"/>
          </p:cNvPicPr>
          <p:nvPr/>
        </p:nvPicPr>
        <p:blipFill>
          <a:blip r:embed="rId3"/>
          <a:stretch>
            <a:fillRect/>
          </a:stretch>
        </p:blipFill>
        <p:spPr>
          <a:xfrm>
            <a:off x="486195" y="5341434"/>
            <a:ext cx="3899125" cy="1000359"/>
          </a:xfrm>
          <a:prstGeom prst="rect">
            <a:avLst/>
          </a:prstGeom>
          <a:ln>
            <a:solidFill>
              <a:schemeClr val="tx2">
                <a:lumMod val="90000"/>
                <a:lumOff val="10000"/>
              </a:schemeClr>
            </a:solidFill>
          </a:ln>
        </p:spPr>
      </p:pic>
      <p:sp>
        <p:nvSpPr>
          <p:cNvPr id="4" name="TextBox 3">
            <a:extLst>
              <a:ext uri="{FF2B5EF4-FFF2-40B4-BE49-F238E27FC236}">
                <a16:creationId xmlns:a16="http://schemas.microsoft.com/office/drawing/2014/main" id="{F753A380-1F19-80F8-AE24-5476356FC631}"/>
              </a:ext>
            </a:extLst>
          </p:cNvPr>
          <p:cNvSpPr txBox="1"/>
          <p:nvPr/>
        </p:nvSpPr>
        <p:spPr>
          <a:xfrm>
            <a:off x="1467987" y="239655"/>
            <a:ext cx="1046381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What do families want to see treatments for?             What level of risk are they willing to accept?</a:t>
            </a:r>
          </a:p>
        </p:txBody>
      </p:sp>
      <p:pic>
        <p:nvPicPr>
          <p:cNvPr id="5" name="Picture 4">
            <a:extLst>
              <a:ext uri="{FF2B5EF4-FFF2-40B4-BE49-F238E27FC236}">
                <a16:creationId xmlns:a16="http://schemas.microsoft.com/office/drawing/2014/main" id="{C7F87F17-6E96-7D79-6252-35EFE27FF7B5}"/>
              </a:ext>
            </a:extLst>
          </p:cNvPr>
          <p:cNvPicPr>
            <a:picLocks noChangeAspect="1"/>
          </p:cNvPicPr>
          <p:nvPr/>
        </p:nvPicPr>
        <p:blipFill>
          <a:blip r:embed="rId4"/>
          <a:stretch>
            <a:fillRect/>
          </a:stretch>
        </p:blipFill>
        <p:spPr>
          <a:xfrm>
            <a:off x="6966043" y="4431015"/>
            <a:ext cx="5028045" cy="1745064"/>
          </a:xfrm>
          <a:prstGeom prst="rect">
            <a:avLst/>
          </a:prstGeom>
          <a:ln>
            <a:solidFill>
              <a:schemeClr val="tx1"/>
            </a:solidFill>
          </a:ln>
        </p:spPr>
      </p:pic>
      <p:sp>
        <p:nvSpPr>
          <p:cNvPr id="6" name="TextBox 5">
            <a:extLst>
              <a:ext uri="{FF2B5EF4-FFF2-40B4-BE49-F238E27FC236}">
                <a16:creationId xmlns:a16="http://schemas.microsoft.com/office/drawing/2014/main" id="{D103A87F-C65E-93DD-6F12-6A158149476C}"/>
              </a:ext>
            </a:extLst>
          </p:cNvPr>
          <p:cNvSpPr txBox="1"/>
          <p:nvPr/>
        </p:nvSpPr>
        <p:spPr>
          <a:xfrm>
            <a:off x="112170" y="6461870"/>
            <a:ext cx="70487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Journal of Medical Economics, DOI: 10.1080/13696998.2018.1528980</a:t>
            </a:r>
          </a:p>
        </p:txBody>
      </p:sp>
      <p:sp>
        <p:nvSpPr>
          <p:cNvPr id="7" name="Rectangle 6">
            <a:extLst>
              <a:ext uri="{FF2B5EF4-FFF2-40B4-BE49-F238E27FC236}">
                <a16:creationId xmlns:a16="http://schemas.microsoft.com/office/drawing/2014/main" id="{C506691A-13C0-DA4A-6529-9C93B7F2A757}"/>
              </a:ext>
            </a:extLst>
          </p:cNvPr>
          <p:cNvSpPr/>
          <p:nvPr/>
        </p:nvSpPr>
        <p:spPr>
          <a:xfrm>
            <a:off x="6880302" y="3024779"/>
            <a:ext cx="5199528" cy="1200330"/>
          </a:xfrm>
          <a:prstGeom prst="rect">
            <a:avLst/>
          </a:prstGeom>
          <a:gradFill flip="none" rotWithShape="1">
            <a:gsLst>
              <a:gs pos="1000">
                <a:schemeClr val="accent1">
                  <a:lumMod val="67000"/>
                </a:schemeClr>
              </a:gs>
              <a:gs pos="56000">
                <a:schemeClr val="accent1">
                  <a:lumMod val="97000"/>
                  <a:lumOff val="3000"/>
                </a:schemeClr>
              </a:gs>
              <a:gs pos="96000">
                <a:schemeClr val="accent1">
                  <a:lumMod val="60000"/>
                  <a:lumOff val="4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Families are willing to accept risk for a modest improvement in hyperphagia</a:t>
            </a:r>
          </a:p>
        </p:txBody>
      </p:sp>
    </p:spTree>
    <p:extLst>
      <p:ext uri="{BB962C8B-B14F-4D97-AF65-F5344CB8AC3E}">
        <p14:creationId xmlns:p14="http://schemas.microsoft.com/office/powerpoint/2010/main" val="13015012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0D86A0-668A-6F52-34A7-DA2542AB1A63}"/>
              </a:ext>
            </a:extLst>
          </p:cNvPr>
          <p:cNvPicPr>
            <a:picLocks noChangeAspect="1"/>
          </p:cNvPicPr>
          <p:nvPr/>
        </p:nvPicPr>
        <p:blipFill>
          <a:blip r:embed="rId2"/>
          <a:stretch>
            <a:fillRect/>
          </a:stretch>
        </p:blipFill>
        <p:spPr>
          <a:xfrm>
            <a:off x="3748885" y="2214777"/>
            <a:ext cx="4089970" cy="3437316"/>
          </a:xfrm>
          <a:prstGeom prst="rect">
            <a:avLst/>
          </a:prstGeom>
        </p:spPr>
      </p:pic>
      <p:pic>
        <p:nvPicPr>
          <p:cNvPr id="2" name="Picture 1">
            <a:extLst>
              <a:ext uri="{FF2B5EF4-FFF2-40B4-BE49-F238E27FC236}">
                <a16:creationId xmlns:a16="http://schemas.microsoft.com/office/drawing/2014/main" id="{BD8664C5-8013-BE29-68A6-290ED9375A6A}"/>
              </a:ext>
            </a:extLst>
          </p:cNvPr>
          <p:cNvPicPr>
            <a:picLocks noChangeAspect="1"/>
          </p:cNvPicPr>
          <p:nvPr/>
        </p:nvPicPr>
        <p:blipFill>
          <a:blip r:embed="rId3"/>
          <a:srcRect r="6766"/>
          <a:stretch>
            <a:fillRect/>
          </a:stretch>
        </p:blipFill>
        <p:spPr>
          <a:xfrm>
            <a:off x="341710" y="2362664"/>
            <a:ext cx="3519285" cy="1307397"/>
          </a:xfrm>
          <a:prstGeom prst="rect">
            <a:avLst/>
          </a:prstGeom>
          <a:ln>
            <a:solidFill>
              <a:srgbClr val="0741AF"/>
            </a:solidFill>
          </a:ln>
        </p:spPr>
      </p:pic>
      <p:pic>
        <p:nvPicPr>
          <p:cNvPr id="3" name="Picture 2">
            <a:extLst>
              <a:ext uri="{FF2B5EF4-FFF2-40B4-BE49-F238E27FC236}">
                <a16:creationId xmlns:a16="http://schemas.microsoft.com/office/drawing/2014/main" id="{0BC15966-36BD-CA1A-1C85-0CC40D1CA901}"/>
              </a:ext>
            </a:extLst>
          </p:cNvPr>
          <p:cNvPicPr>
            <a:picLocks noChangeAspect="1"/>
          </p:cNvPicPr>
          <p:nvPr/>
        </p:nvPicPr>
        <p:blipFill>
          <a:blip r:embed="rId4"/>
          <a:stretch>
            <a:fillRect/>
          </a:stretch>
        </p:blipFill>
        <p:spPr>
          <a:xfrm>
            <a:off x="1268276" y="5125346"/>
            <a:ext cx="2951010" cy="1495178"/>
          </a:xfrm>
          <a:prstGeom prst="rect">
            <a:avLst/>
          </a:prstGeom>
          <a:ln>
            <a:solidFill>
              <a:schemeClr val="accent1"/>
            </a:solidFill>
          </a:ln>
        </p:spPr>
      </p:pic>
      <p:pic>
        <p:nvPicPr>
          <p:cNvPr id="4" name="Picture 3">
            <a:extLst>
              <a:ext uri="{FF2B5EF4-FFF2-40B4-BE49-F238E27FC236}">
                <a16:creationId xmlns:a16="http://schemas.microsoft.com/office/drawing/2014/main" id="{2EFF3B96-E691-0517-CC0B-52D8D893EC45}"/>
              </a:ext>
            </a:extLst>
          </p:cNvPr>
          <p:cNvPicPr>
            <a:picLocks noChangeAspect="1"/>
          </p:cNvPicPr>
          <p:nvPr/>
        </p:nvPicPr>
        <p:blipFill>
          <a:blip r:embed="rId5"/>
          <a:stretch>
            <a:fillRect/>
          </a:stretch>
        </p:blipFill>
        <p:spPr>
          <a:xfrm>
            <a:off x="6892557" y="5125346"/>
            <a:ext cx="3886201" cy="1495178"/>
          </a:xfrm>
          <a:prstGeom prst="rect">
            <a:avLst/>
          </a:prstGeom>
          <a:ln>
            <a:solidFill>
              <a:schemeClr val="accent1"/>
            </a:solidFill>
          </a:ln>
        </p:spPr>
      </p:pic>
      <p:pic>
        <p:nvPicPr>
          <p:cNvPr id="5" name="Picture 4">
            <a:extLst>
              <a:ext uri="{FF2B5EF4-FFF2-40B4-BE49-F238E27FC236}">
                <a16:creationId xmlns:a16="http://schemas.microsoft.com/office/drawing/2014/main" id="{14E29F5E-6CB4-C6A4-F3AD-CF779E040EF0}"/>
              </a:ext>
            </a:extLst>
          </p:cNvPr>
          <p:cNvPicPr>
            <a:picLocks noChangeAspect="1"/>
          </p:cNvPicPr>
          <p:nvPr/>
        </p:nvPicPr>
        <p:blipFill>
          <a:blip r:embed="rId6"/>
          <a:stretch>
            <a:fillRect/>
          </a:stretch>
        </p:blipFill>
        <p:spPr>
          <a:xfrm>
            <a:off x="7594346" y="1879664"/>
            <a:ext cx="3977860" cy="1549336"/>
          </a:xfrm>
          <a:prstGeom prst="rect">
            <a:avLst/>
          </a:prstGeom>
          <a:ln>
            <a:solidFill>
              <a:schemeClr val="accent1">
                <a:lumMod val="50000"/>
              </a:schemeClr>
            </a:solidFill>
          </a:ln>
        </p:spPr>
      </p:pic>
      <p:sp>
        <p:nvSpPr>
          <p:cNvPr id="6" name="TextBox 5">
            <a:extLst>
              <a:ext uri="{FF2B5EF4-FFF2-40B4-BE49-F238E27FC236}">
                <a16:creationId xmlns:a16="http://schemas.microsoft.com/office/drawing/2014/main" id="{D1BBD809-1D3B-7D7E-D988-F6053E785D73}"/>
              </a:ext>
            </a:extLst>
          </p:cNvPr>
          <p:cNvSpPr txBox="1"/>
          <p:nvPr/>
        </p:nvSpPr>
        <p:spPr>
          <a:xfrm>
            <a:off x="278340" y="98168"/>
            <a:ext cx="1157195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E2841">
                    <a:lumMod val="75000"/>
                    <a:lumOff val="25000"/>
                  </a:srgbClr>
                </a:solidFill>
                <a:effectLst/>
                <a:uLnTx/>
                <a:uFillTx/>
                <a:latin typeface="Calibri" panose="020F0502020204030204" pitchFamily="34" charset="0"/>
                <a:ea typeface="+mn-ea"/>
                <a:cs typeface="Calibri" panose="020F0502020204030204" pitchFamily="34" charset="0"/>
              </a:rPr>
              <a:t>Measuring the PWS-specific features that matter to families: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E2841">
                    <a:lumMod val="75000"/>
                    <a:lumOff val="25000"/>
                  </a:srgbClr>
                </a:solidFill>
                <a:effectLst/>
                <a:uLnTx/>
                <a:uFillTx/>
                <a:latin typeface="Calibri" panose="020F0502020204030204" pitchFamily="34" charset="0"/>
                <a:ea typeface="+mn-ea"/>
                <a:cs typeface="Calibri" panose="020F0502020204030204" pitchFamily="34" charset="0"/>
              </a:rPr>
              <a:t>Characterizing new clinical outcome assessments</a:t>
            </a:r>
            <a:endParaRPr kumimoji="0" lang="en-US" sz="32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CE428D8F-8599-66A5-515A-0CED54680337}"/>
              </a:ext>
            </a:extLst>
          </p:cNvPr>
          <p:cNvSpPr txBox="1"/>
          <p:nvPr/>
        </p:nvSpPr>
        <p:spPr>
          <a:xfrm>
            <a:off x="341710" y="1379808"/>
            <a:ext cx="370447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400-640 participants for each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Longitudinal data over 4+ years</a:t>
            </a:r>
          </a:p>
        </p:txBody>
      </p:sp>
      <p:cxnSp>
        <p:nvCxnSpPr>
          <p:cNvPr id="11" name="Straight Connector 10">
            <a:extLst>
              <a:ext uri="{FF2B5EF4-FFF2-40B4-BE49-F238E27FC236}">
                <a16:creationId xmlns:a16="http://schemas.microsoft.com/office/drawing/2014/main" id="{EE2B0953-6FF4-CD59-2F30-2D0707044442}"/>
              </a:ext>
            </a:extLst>
          </p:cNvPr>
          <p:cNvCxnSpPr/>
          <p:nvPr/>
        </p:nvCxnSpPr>
        <p:spPr>
          <a:xfrm>
            <a:off x="341710" y="1200329"/>
            <a:ext cx="11333617" cy="0"/>
          </a:xfrm>
          <a:prstGeom prst="line">
            <a:avLst/>
          </a:prstGeom>
          <a:ln>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12832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9F409-31FF-3E4D-AAC1-D115BCC49710}"/>
              </a:ext>
            </a:extLst>
          </p:cNvPr>
          <p:cNvSpPr>
            <a:spLocks noGrp="1"/>
          </p:cNvSpPr>
          <p:nvPr>
            <p:ph type="title"/>
          </p:nvPr>
        </p:nvSpPr>
        <p:spPr>
          <a:xfrm>
            <a:off x="1061224" y="247413"/>
            <a:ext cx="10515600" cy="1325563"/>
          </a:xfrm>
        </p:spPr>
        <p:txBody>
          <a:bodyPr/>
          <a:lstStyle/>
          <a:p>
            <a:r>
              <a:rPr lang="en-US" dirty="0">
                <a:solidFill>
                  <a:schemeClr val="tx2">
                    <a:lumMod val="75000"/>
                    <a:lumOff val="25000"/>
                  </a:schemeClr>
                </a:solidFill>
                <a:latin typeface="Calibri" panose="020F0502020204030204" pitchFamily="34" charset="0"/>
                <a:cs typeface="Calibri" panose="020F0502020204030204" pitchFamily="34" charset="0"/>
              </a:rPr>
              <a:t>Evaluation of Validated Measures in PWS </a:t>
            </a:r>
          </a:p>
        </p:txBody>
      </p:sp>
      <p:pic>
        <p:nvPicPr>
          <p:cNvPr id="4" name="Picture 3">
            <a:extLst>
              <a:ext uri="{FF2B5EF4-FFF2-40B4-BE49-F238E27FC236}">
                <a16:creationId xmlns:a16="http://schemas.microsoft.com/office/drawing/2014/main" id="{9113A2D2-AE3E-AE74-363D-EB34149D16D1}"/>
              </a:ext>
            </a:extLst>
          </p:cNvPr>
          <p:cNvPicPr>
            <a:picLocks noChangeAspect="1"/>
          </p:cNvPicPr>
          <p:nvPr/>
        </p:nvPicPr>
        <p:blipFill>
          <a:blip r:embed="rId2"/>
          <a:stretch>
            <a:fillRect/>
          </a:stretch>
        </p:blipFill>
        <p:spPr>
          <a:xfrm>
            <a:off x="301655" y="1899302"/>
            <a:ext cx="6432395" cy="2347367"/>
          </a:xfrm>
          <a:prstGeom prst="rect">
            <a:avLst/>
          </a:prstGeom>
          <a:ln>
            <a:solidFill>
              <a:schemeClr val="accent1"/>
            </a:solidFill>
          </a:ln>
        </p:spPr>
      </p:pic>
      <p:cxnSp>
        <p:nvCxnSpPr>
          <p:cNvPr id="3" name="Shape 113">
            <a:extLst>
              <a:ext uri="{FF2B5EF4-FFF2-40B4-BE49-F238E27FC236}">
                <a16:creationId xmlns:a16="http://schemas.microsoft.com/office/drawing/2014/main" id="{FAE0EFB9-9AC0-0C75-1847-5D60D541A995}"/>
              </a:ext>
            </a:extLst>
          </p:cNvPr>
          <p:cNvCxnSpPr>
            <a:cxnSpLocks/>
          </p:cNvCxnSpPr>
          <p:nvPr/>
        </p:nvCxnSpPr>
        <p:spPr>
          <a:xfrm>
            <a:off x="301655" y="1454591"/>
            <a:ext cx="11588689" cy="0"/>
          </a:xfrm>
          <a:prstGeom prst="straightConnector1">
            <a:avLst/>
          </a:prstGeom>
          <a:noFill/>
          <a:ln w="31750" cap="flat" cmpd="sng">
            <a:solidFill>
              <a:schemeClr val="tx2">
                <a:lumMod val="75000"/>
                <a:lumOff val="25000"/>
              </a:schemeClr>
            </a:solidFill>
            <a:prstDash val="solid"/>
            <a:bevel/>
            <a:headEnd type="none" w="med" len="med"/>
            <a:tailEnd type="none" w="med" len="med"/>
          </a:ln>
        </p:spPr>
      </p:cxnSp>
      <p:sp>
        <p:nvSpPr>
          <p:cNvPr id="5" name="TextBox 4">
            <a:extLst>
              <a:ext uri="{FF2B5EF4-FFF2-40B4-BE49-F238E27FC236}">
                <a16:creationId xmlns:a16="http://schemas.microsoft.com/office/drawing/2014/main" id="{A9055517-377B-1C55-1CE4-CCE9C8BE93BC}"/>
              </a:ext>
            </a:extLst>
          </p:cNvPr>
          <p:cNvSpPr txBox="1"/>
          <p:nvPr/>
        </p:nvSpPr>
        <p:spPr>
          <a:xfrm>
            <a:off x="5766815" y="4470477"/>
            <a:ext cx="573003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PROMIS Parent Proxy Global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PROMIS Parent Proxy Life Satisfaction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Glasgow Depression Scale – Carer Supplement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Useful for assessing quality of life in the PWS population</a:t>
            </a:r>
          </a:p>
        </p:txBody>
      </p:sp>
    </p:spTree>
    <p:extLst>
      <p:ext uri="{BB962C8B-B14F-4D97-AF65-F5344CB8AC3E}">
        <p14:creationId xmlns:p14="http://schemas.microsoft.com/office/powerpoint/2010/main" val="33538489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F55CC-8DD2-4D2A-39E0-D448DA68ACD1}"/>
              </a:ext>
            </a:extLst>
          </p:cNvPr>
          <p:cNvSpPr txBox="1"/>
          <p:nvPr/>
        </p:nvSpPr>
        <p:spPr>
          <a:xfrm>
            <a:off x="354539" y="338055"/>
            <a:ext cx="1013290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E2841">
                    <a:lumMod val="75000"/>
                    <a:lumOff val="25000"/>
                  </a:srgbClr>
                </a:solidFill>
                <a:effectLst/>
                <a:uLnTx/>
                <a:uFillTx/>
                <a:latin typeface="Calibri" panose="020F0502020204030204" pitchFamily="34" charset="0"/>
                <a:ea typeface="+mn-ea"/>
                <a:cs typeface="Calibri" panose="020F0502020204030204" pitchFamily="34" charset="0"/>
              </a:rPr>
              <a:t>Natural History Studies to Inform Clinical Trial Design </a:t>
            </a:r>
          </a:p>
        </p:txBody>
      </p:sp>
      <p:pic>
        <p:nvPicPr>
          <p:cNvPr id="3" name="Picture 2">
            <a:extLst>
              <a:ext uri="{FF2B5EF4-FFF2-40B4-BE49-F238E27FC236}">
                <a16:creationId xmlns:a16="http://schemas.microsoft.com/office/drawing/2014/main" id="{2AE95A80-FA5D-D327-77AB-22B1341A9C75}"/>
              </a:ext>
            </a:extLst>
          </p:cNvPr>
          <p:cNvPicPr>
            <a:picLocks noChangeAspect="1"/>
          </p:cNvPicPr>
          <p:nvPr/>
        </p:nvPicPr>
        <p:blipFill>
          <a:blip r:embed="rId2"/>
          <a:stretch>
            <a:fillRect/>
          </a:stretch>
        </p:blipFill>
        <p:spPr>
          <a:xfrm>
            <a:off x="496881" y="2502880"/>
            <a:ext cx="4833402" cy="3462347"/>
          </a:xfrm>
          <a:prstGeom prst="rect">
            <a:avLst/>
          </a:prstGeom>
        </p:spPr>
      </p:pic>
      <p:sp>
        <p:nvSpPr>
          <p:cNvPr id="4" name="TextBox 3">
            <a:extLst>
              <a:ext uri="{FF2B5EF4-FFF2-40B4-BE49-F238E27FC236}">
                <a16:creationId xmlns:a16="http://schemas.microsoft.com/office/drawing/2014/main" id="{C1D8B752-CC60-CDFA-E650-D6C0096FB4FD}"/>
              </a:ext>
            </a:extLst>
          </p:cNvPr>
          <p:cNvSpPr txBox="1"/>
          <p:nvPr/>
        </p:nvSpPr>
        <p:spPr>
          <a:xfrm>
            <a:off x="869729" y="1532910"/>
            <a:ext cx="47361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What % of the PWS population has &gt;5% change in weight over 6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mo</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graphicFrame>
        <p:nvGraphicFramePr>
          <p:cNvPr id="5" name="Chart 4">
            <a:extLst>
              <a:ext uri="{FF2B5EF4-FFF2-40B4-BE49-F238E27FC236}">
                <a16:creationId xmlns:a16="http://schemas.microsoft.com/office/drawing/2014/main" id="{FACA8D39-0176-776F-33C9-E72647B484D4}"/>
              </a:ext>
            </a:extLst>
          </p:cNvPr>
          <p:cNvGraphicFramePr>
            <a:graphicFrameLocks/>
          </p:cNvGraphicFramePr>
          <p:nvPr/>
        </p:nvGraphicFramePr>
        <p:xfrm>
          <a:off x="5870345" y="2636700"/>
          <a:ext cx="5839710" cy="295006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DC30A69-9B96-DD1E-358E-4F288D1084A0}"/>
              </a:ext>
            </a:extLst>
          </p:cNvPr>
          <p:cNvSpPr txBox="1"/>
          <p:nvPr/>
        </p:nvSpPr>
        <p:spPr>
          <a:xfrm>
            <a:off x="6586151" y="1587941"/>
            <a:ext cx="47361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What % of the population are taking psychotropic medication?</a:t>
            </a:r>
          </a:p>
        </p:txBody>
      </p:sp>
      <p:sp>
        <p:nvSpPr>
          <p:cNvPr id="7" name="TextBox 6">
            <a:extLst>
              <a:ext uri="{FF2B5EF4-FFF2-40B4-BE49-F238E27FC236}">
                <a16:creationId xmlns:a16="http://schemas.microsoft.com/office/drawing/2014/main" id="{3ED0ED9E-17A2-F095-6897-B45B62524C21}"/>
              </a:ext>
            </a:extLst>
          </p:cNvPr>
          <p:cNvSpPr txBox="1"/>
          <p:nvPr/>
        </p:nvSpPr>
        <p:spPr>
          <a:xfrm>
            <a:off x="6218903" y="5613273"/>
            <a:ext cx="73449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n=644</a:t>
            </a:r>
          </a:p>
        </p:txBody>
      </p:sp>
      <p:sp>
        <p:nvSpPr>
          <p:cNvPr id="8" name="TextBox 7">
            <a:extLst>
              <a:ext uri="{FF2B5EF4-FFF2-40B4-BE49-F238E27FC236}">
                <a16:creationId xmlns:a16="http://schemas.microsoft.com/office/drawing/2014/main" id="{A75956E3-62BD-A91A-717A-534753F306D6}"/>
              </a:ext>
            </a:extLst>
          </p:cNvPr>
          <p:cNvSpPr txBox="1"/>
          <p:nvPr/>
        </p:nvSpPr>
        <p:spPr>
          <a:xfrm>
            <a:off x="582367" y="5951827"/>
            <a:ext cx="52879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Change in weekly weight over 6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mo</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collected via HIPPA-compliant text messaging</a:t>
            </a:r>
          </a:p>
        </p:txBody>
      </p:sp>
      <p:cxnSp>
        <p:nvCxnSpPr>
          <p:cNvPr id="9" name="Shape 113">
            <a:extLst>
              <a:ext uri="{FF2B5EF4-FFF2-40B4-BE49-F238E27FC236}">
                <a16:creationId xmlns:a16="http://schemas.microsoft.com/office/drawing/2014/main" id="{95D55421-B5A8-D26F-0572-3D6ABD72543D}"/>
              </a:ext>
            </a:extLst>
          </p:cNvPr>
          <p:cNvCxnSpPr>
            <a:cxnSpLocks/>
          </p:cNvCxnSpPr>
          <p:nvPr/>
        </p:nvCxnSpPr>
        <p:spPr>
          <a:xfrm>
            <a:off x="301655" y="1075450"/>
            <a:ext cx="11588689" cy="0"/>
          </a:xfrm>
          <a:prstGeom prst="straightConnector1">
            <a:avLst/>
          </a:prstGeom>
          <a:noFill/>
          <a:ln w="31750" cap="flat" cmpd="sng">
            <a:solidFill>
              <a:schemeClr val="tx2">
                <a:lumMod val="75000"/>
                <a:lumOff val="25000"/>
              </a:schemeClr>
            </a:solidFill>
            <a:prstDash val="solid"/>
            <a:bevel/>
            <a:headEnd type="none" w="med" len="med"/>
            <a:tailEnd type="none" w="med" len="med"/>
          </a:ln>
        </p:spPr>
      </p:cxnSp>
      <p:pic>
        <p:nvPicPr>
          <p:cNvPr id="10" name="Picture 9">
            <a:extLst>
              <a:ext uri="{FF2B5EF4-FFF2-40B4-BE49-F238E27FC236}">
                <a16:creationId xmlns:a16="http://schemas.microsoft.com/office/drawing/2014/main" id="{C9A7B423-CFD7-6A6C-F6E6-D21242BB7152}"/>
              </a:ext>
            </a:extLst>
          </p:cNvPr>
          <p:cNvPicPr>
            <a:picLocks noChangeAspect="1"/>
          </p:cNvPicPr>
          <p:nvPr/>
        </p:nvPicPr>
        <p:blipFill>
          <a:blip r:embed="rId4" cstate="screen">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10385665" y="5721321"/>
            <a:ext cx="1674547" cy="971237"/>
          </a:xfrm>
          <a:prstGeom prst="rect">
            <a:avLst/>
          </a:prstGeom>
        </p:spPr>
      </p:pic>
    </p:spTree>
    <p:extLst>
      <p:ext uri="{BB962C8B-B14F-4D97-AF65-F5344CB8AC3E}">
        <p14:creationId xmlns:p14="http://schemas.microsoft.com/office/powerpoint/2010/main" val="39339276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9700A2-9E92-A144-B108-AE7D3F56CA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9668" y="3065126"/>
            <a:ext cx="3999443" cy="1858820"/>
          </a:xfrm>
          <a:prstGeom prst="rect">
            <a:avLst/>
          </a:prstGeom>
          <a:ln>
            <a:solidFill>
              <a:srgbClr val="00305C"/>
            </a:solidFill>
          </a:ln>
        </p:spPr>
      </p:pic>
      <p:pic>
        <p:nvPicPr>
          <p:cNvPr id="10" name="Picture 9" descr="Logo, company name&#10;&#10;Description automatically generated">
            <a:extLst>
              <a:ext uri="{FF2B5EF4-FFF2-40B4-BE49-F238E27FC236}">
                <a16:creationId xmlns:a16="http://schemas.microsoft.com/office/drawing/2014/main" id="{92DEE121-AF3A-E893-6892-DA6755873285}"/>
              </a:ext>
            </a:extLst>
          </p:cNvPr>
          <p:cNvPicPr>
            <a:picLocks noChangeAspect="1"/>
          </p:cNvPicPr>
          <p:nvPr/>
        </p:nvPicPr>
        <p:blipFill rotWithShape="1">
          <a:blip r:embed="rId3" cstate="screen">
            <a:clrChange>
              <a:clrFrom>
                <a:srgbClr val="FFFEFD"/>
              </a:clrFrom>
              <a:clrTo>
                <a:srgbClr val="FFFEFD">
                  <a:alpha val="0"/>
                </a:srgbClr>
              </a:clrTo>
            </a:clrChange>
            <a:extLst>
              <a:ext uri="{28A0092B-C50C-407E-A947-70E740481C1C}">
                <a14:useLocalDpi xmlns:a14="http://schemas.microsoft.com/office/drawing/2010/main"/>
              </a:ext>
            </a:extLst>
          </a:blip>
          <a:srcRect/>
          <a:stretch/>
        </p:blipFill>
        <p:spPr>
          <a:xfrm>
            <a:off x="9939389" y="5594071"/>
            <a:ext cx="1940849" cy="783422"/>
          </a:xfrm>
          <a:prstGeom prst="rect">
            <a:avLst/>
          </a:prstGeom>
        </p:spPr>
      </p:pic>
      <p:pic>
        <p:nvPicPr>
          <p:cNvPr id="11" name="Picture 10">
            <a:extLst>
              <a:ext uri="{FF2B5EF4-FFF2-40B4-BE49-F238E27FC236}">
                <a16:creationId xmlns:a16="http://schemas.microsoft.com/office/drawing/2014/main" id="{1761E53F-6779-19D0-C677-952384BDC019}"/>
              </a:ext>
            </a:extLst>
          </p:cNvPr>
          <p:cNvPicPr>
            <a:picLocks noChangeAspect="1"/>
          </p:cNvPicPr>
          <p:nvPr/>
        </p:nvPicPr>
        <p:blipFill>
          <a:blip r:embed="rId4" cstate="screen">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126543" y="5759423"/>
            <a:ext cx="1674547" cy="971237"/>
          </a:xfrm>
          <a:prstGeom prst="rect">
            <a:avLst/>
          </a:prstGeom>
        </p:spPr>
      </p:pic>
      <p:sp>
        <p:nvSpPr>
          <p:cNvPr id="12" name="TextBox 11">
            <a:extLst>
              <a:ext uri="{FF2B5EF4-FFF2-40B4-BE49-F238E27FC236}">
                <a16:creationId xmlns:a16="http://schemas.microsoft.com/office/drawing/2014/main" id="{9261FCC3-2988-10F3-5D9F-BB20C602288D}"/>
              </a:ext>
            </a:extLst>
          </p:cNvPr>
          <p:cNvSpPr txBox="1"/>
          <p:nvPr/>
        </p:nvSpPr>
        <p:spPr>
          <a:xfrm>
            <a:off x="323386" y="1223691"/>
            <a:ext cx="8399194" cy="46628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
                <a:srgbClr val="E97132"/>
              </a:buClr>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Compared to participants in </a:t>
            </a:r>
            <a:r>
              <a:rPr kumimoji="0" lang="en-US" sz="2400" b="0" i="1" u="none" strike="noStrike" kern="1200" cap="none" spc="0" normalizeH="0" baseline="0" noProof="0" dirty="0">
                <a:ln>
                  <a:noFill/>
                </a:ln>
                <a:solidFill>
                  <a:prstClr val="black"/>
                </a:solidFill>
                <a:effectLst/>
                <a:uLnTx/>
                <a:uFillTx/>
                <a:latin typeface="Aptos" panose="02110004020202020204"/>
                <a:ea typeface="+mn-ea"/>
                <a:cs typeface="+mn-cs"/>
              </a:rPr>
              <a:t>PATH for PWS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Natl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Hx</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Study who were not receiving the drug, matched participants treated with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VykatXR</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for 6 months or 1 year showed: </a:t>
            </a:r>
          </a:p>
          <a:p>
            <a:pPr marL="1257300" marR="0" lvl="2" indent="-342900" algn="l" defTabSz="914400" rtl="0" eaLnBrk="1" fontAlgn="auto" latinLnBrk="0" hangingPunct="1">
              <a:lnSpc>
                <a:spcPct val="100000"/>
              </a:lnSpc>
              <a:spcBef>
                <a:spcPts val="600"/>
              </a:spcBef>
              <a:spcAft>
                <a:spcPts val="600"/>
              </a:spcAft>
              <a:buClr>
                <a:srgbClr val="E9713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Highly significant improvements in hyperphagia                 (p &lt;0.001)</a:t>
            </a:r>
          </a:p>
          <a:p>
            <a:pPr marL="1257300" marR="0" lvl="2" indent="-342900" algn="l" defTabSz="914400" rtl="0" eaLnBrk="1" fontAlgn="auto" latinLnBrk="0" hangingPunct="1">
              <a:lnSpc>
                <a:spcPct val="100000"/>
              </a:lnSpc>
              <a:spcBef>
                <a:spcPts val="600"/>
              </a:spcBef>
              <a:spcAft>
                <a:spcPts val="600"/>
              </a:spcAft>
              <a:buClr>
                <a:srgbClr val="E9713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Significantly greater improvements in PWS associated behaviors -  aggression, anxiety, compulsivity, rigidity/irritability, depression and disordered thinking </a:t>
            </a:r>
          </a:p>
          <a:p>
            <a:pPr marL="914400" marR="0" lvl="2" indent="0" algn="l" defTabSz="914400" rtl="0" eaLnBrk="1" fontAlgn="auto" latinLnBrk="0" hangingPunct="1">
              <a:lnSpc>
                <a:spcPct val="100000"/>
              </a:lnSpc>
              <a:spcBef>
                <a:spcPts val="600"/>
              </a:spcBef>
              <a:spcAft>
                <a:spcPts val="600"/>
              </a:spcAft>
              <a:buClr>
                <a:srgbClr val="E97132"/>
              </a:buClr>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4360A8CA-BF63-D551-332F-4C247886385D}"/>
              </a:ext>
            </a:extLst>
          </p:cNvPr>
          <p:cNvSpPr txBox="1"/>
          <p:nvPr/>
        </p:nvSpPr>
        <p:spPr>
          <a:xfrm>
            <a:off x="211874" y="281295"/>
            <a:ext cx="965014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E2841">
                    <a:lumMod val="75000"/>
                    <a:lumOff val="25000"/>
                  </a:srgbClr>
                </a:solidFill>
                <a:effectLst/>
                <a:uLnTx/>
                <a:uFillTx/>
                <a:latin typeface="Calibri" panose="020F0502020204030204" pitchFamily="34" charset="0"/>
                <a:ea typeface="+mn-ea"/>
                <a:cs typeface="Calibri" panose="020F0502020204030204" pitchFamily="34" charset="0"/>
              </a:rPr>
              <a:t>Natural History Studies to Support Drug Approvals </a:t>
            </a:r>
          </a:p>
        </p:txBody>
      </p:sp>
      <p:cxnSp>
        <p:nvCxnSpPr>
          <p:cNvPr id="6" name="Straight Connector 5">
            <a:extLst>
              <a:ext uri="{FF2B5EF4-FFF2-40B4-BE49-F238E27FC236}">
                <a16:creationId xmlns:a16="http://schemas.microsoft.com/office/drawing/2014/main" id="{E727E772-CFC7-9707-C98C-E42265EF53F4}"/>
              </a:ext>
            </a:extLst>
          </p:cNvPr>
          <p:cNvCxnSpPr>
            <a:cxnSpLocks/>
          </p:cNvCxnSpPr>
          <p:nvPr/>
        </p:nvCxnSpPr>
        <p:spPr>
          <a:xfrm>
            <a:off x="323385" y="970156"/>
            <a:ext cx="11708781" cy="0"/>
          </a:xfrm>
          <a:prstGeom prst="line">
            <a:avLst/>
          </a:prstGeom>
          <a:ln w="28575">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B9DC5E09-8E9F-1A28-FB64-27720D299CC9}"/>
              </a:ext>
            </a:extLst>
          </p:cNvPr>
          <p:cNvSpPr txBox="1"/>
          <p:nvPr/>
        </p:nvSpPr>
        <p:spPr>
          <a:xfrm>
            <a:off x="10031246" y="6426827"/>
            <a:ext cx="203421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March 2025 approval</a:t>
            </a:r>
          </a:p>
        </p:txBody>
      </p:sp>
    </p:spTree>
    <p:extLst>
      <p:ext uri="{BB962C8B-B14F-4D97-AF65-F5344CB8AC3E}">
        <p14:creationId xmlns:p14="http://schemas.microsoft.com/office/powerpoint/2010/main" val="33523288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DBF2F9D-983F-4E90-827D-5A23216DE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BC62CAC-B026-B286-6793-CCEEAB14F525}"/>
              </a:ext>
            </a:extLst>
          </p:cNvPr>
          <p:cNvSpPr>
            <a:spLocks noGrp="1"/>
          </p:cNvSpPr>
          <p:nvPr>
            <p:ph type="title"/>
          </p:nvPr>
        </p:nvSpPr>
        <p:spPr>
          <a:xfrm>
            <a:off x="4944077" y="3125552"/>
            <a:ext cx="5366040" cy="776671"/>
          </a:xfrm>
        </p:spPr>
        <p:txBody>
          <a:bodyPr anchor="b">
            <a:normAutofit/>
          </a:bodyPr>
          <a:lstStyle/>
          <a:p>
            <a:r>
              <a:rPr lang="en-US" sz="4000" dirty="0"/>
              <a:t>Challenges</a:t>
            </a:r>
          </a:p>
        </p:txBody>
      </p:sp>
      <p:pic>
        <p:nvPicPr>
          <p:cNvPr id="6" name="Picture 5" descr="Max - I love you.jpg">
            <a:extLst>
              <a:ext uri="{FF2B5EF4-FFF2-40B4-BE49-F238E27FC236}">
                <a16:creationId xmlns:a16="http://schemas.microsoft.com/office/drawing/2014/main" id="{E080B92F-1C30-BD55-14FA-C5FF30882E1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 b="563"/>
          <a:stretch>
            <a:fillRect/>
          </a:stretch>
        </p:blipFill>
        <p:spPr>
          <a:xfrm>
            <a:off x="0" y="48805"/>
            <a:ext cx="2547910" cy="3307587"/>
          </a:xfrm>
          <a:custGeom>
            <a:avLst/>
            <a:gdLst/>
            <a:ahLst/>
            <a:cxnLst/>
            <a:rect l="l" t="t" r="r" b="b"/>
            <a:pathLst>
              <a:path w="1900721" h="2467434">
                <a:moveTo>
                  <a:pt x="667004" y="0"/>
                </a:moveTo>
                <a:cubicBezTo>
                  <a:pt x="1348368" y="0"/>
                  <a:pt x="1900721" y="552354"/>
                  <a:pt x="1900721" y="1233717"/>
                </a:cubicBezTo>
                <a:cubicBezTo>
                  <a:pt x="1900721" y="1915081"/>
                  <a:pt x="1348368" y="2467434"/>
                  <a:pt x="667004" y="2467434"/>
                </a:cubicBezTo>
                <a:cubicBezTo>
                  <a:pt x="454078" y="2467434"/>
                  <a:pt x="253751" y="2413493"/>
                  <a:pt x="78941" y="2318531"/>
                </a:cubicBezTo>
                <a:lnTo>
                  <a:pt x="0" y="2270573"/>
                </a:lnTo>
                <a:lnTo>
                  <a:pt x="0" y="196861"/>
                </a:lnTo>
                <a:lnTo>
                  <a:pt x="78941" y="148903"/>
                </a:lnTo>
                <a:cubicBezTo>
                  <a:pt x="253751" y="53941"/>
                  <a:pt x="454078" y="0"/>
                  <a:pt x="667004" y="0"/>
                </a:cubicBezTo>
                <a:close/>
              </a:path>
            </a:pathLst>
          </a:custGeom>
          <a:scene3d>
            <a:camera prst="orthographicFront"/>
            <a:lightRig rig="contrasting" dir="t">
              <a:rot lat="0" lon="0" rev="4200000"/>
            </a:lightRig>
          </a:scene3d>
          <a:sp3d prstMaterial="plastic">
            <a:bevelT w="381000" h="114300" prst="relaxedInset"/>
            <a:contourClr>
              <a:srgbClr val="969696"/>
            </a:contourClr>
          </a:sp3d>
        </p:spPr>
      </p:pic>
      <p:sp>
        <p:nvSpPr>
          <p:cNvPr id="1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8921" y="36518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E7FB8E20-C79B-A287-1C92-501B92321875}"/>
              </a:ext>
            </a:extLst>
          </p:cNvPr>
          <p:cNvPicPr>
            <a:picLocks noChangeAspect="1"/>
          </p:cNvPicPr>
          <p:nvPr/>
        </p:nvPicPr>
        <p:blipFill>
          <a:blip r:embed="rId3" cstate="email">
            <a:extLst>
              <a:ext uri="{28A0092B-C50C-407E-A947-70E740481C1C}">
                <a14:useLocalDpi xmlns:a14="http://schemas.microsoft.com/office/drawing/2010/main"/>
              </a:ext>
            </a:extLst>
          </a:blip>
          <a:srcRect r="-2" b="42052"/>
          <a:stretch>
            <a:fillRect/>
          </a:stretch>
        </p:blipFill>
        <p:spPr>
          <a:xfrm>
            <a:off x="-3" y="4048886"/>
            <a:ext cx="2945206" cy="2809114"/>
          </a:xfrm>
          <a:custGeom>
            <a:avLst/>
            <a:gdLst/>
            <a:ahLst/>
            <a:cxnLst/>
            <a:rect l="l" t="t" r="r" b="b"/>
            <a:pathLst>
              <a:path w="3860850" h="3682448">
                <a:moveTo>
                  <a:pt x="1501453" y="0"/>
                </a:moveTo>
                <a:cubicBezTo>
                  <a:pt x="2804513" y="0"/>
                  <a:pt x="3860850" y="1056337"/>
                  <a:pt x="3860850" y="2359397"/>
                </a:cubicBezTo>
                <a:cubicBezTo>
                  <a:pt x="3860850" y="2848045"/>
                  <a:pt x="3712303" y="3301997"/>
                  <a:pt x="3457902" y="3678559"/>
                </a:cubicBezTo>
                <a:lnTo>
                  <a:pt x="3454994" y="3682448"/>
                </a:lnTo>
                <a:lnTo>
                  <a:pt x="0" y="3682448"/>
                </a:lnTo>
                <a:lnTo>
                  <a:pt x="0" y="539369"/>
                </a:lnTo>
                <a:lnTo>
                  <a:pt x="657" y="538771"/>
                </a:lnTo>
                <a:cubicBezTo>
                  <a:pt x="408500" y="202190"/>
                  <a:pt x="931365" y="0"/>
                  <a:pt x="1501453" y="0"/>
                </a:cubicBezTo>
                <a:close/>
              </a:path>
            </a:pathLst>
          </a:custGeom>
        </p:spPr>
      </p:pic>
      <p:pic>
        <p:nvPicPr>
          <p:cNvPr id="5" name="Picture 4">
            <a:extLst>
              <a:ext uri="{FF2B5EF4-FFF2-40B4-BE49-F238E27FC236}">
                <a16:creationId xmlns:a16="http://schemas.microsoft.com/office/drawing/2014/main" id="{4E359156-CB45-F0A1-98C7-012A50460BF8}"/>
              </a:ext>
            </a:extLst>
          </p:cNvPr>
          <p:cNvPicPr>
            <a:picLocks noChangeAspect="1"/>
          </p:cNvPicPr>
          <p:nvPr/>
        </p:nvPicPr>
        <p:blipFill>
          <a:blip r:embed="rId4" cstate="email">
            <a:extLst>
              <a:ext uri="{28A0092B-C50C-407E-A947-70E740481C1C}">
                <a14:useLocalDpi xmlns:a14="http://schemas.microsoft.com/office/drawing/2010/main"/>
              </a:ext>
            </a:extLst>
          </a:blip>
          <a:srcRect l="16338" r="594" b="3"/>
          <a:stretch>
            <a:fillRect/>
          </a:stretch>
        </p:blipFill>
        <p:spPr>
          <a:xfrm>
            <a:off x="2262818" y="1799723"/>
            <a:ext cx="2623031" cy="2623031"/>
          </a:xfrm>
          <a:prstGeom prst="ellipse">
            <a:avLst/>
          </a:prstGeom>
          <a:ln>
            <a:noFill/>
          </a:ln>
          <a:effectLst>
            <a:softEdge rad="112500"/>
          </a:effectLst>
        </p:spPr>
      </p:pic>
      <p:sp>
        <p:nvSpPr>
          <p:cNvPr id="1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9443" y="748543"/>
            <a:ext cx="171514" cy="171515"/>
          </a:xfrm>
          <a:custGeom>
            <a:avLst/>
            <a:gdLst>
              <a:gd name="connsiteX0" fmla="*/ 159873 w 171514"/>
              <a:gd name="connsiteY0" fmla="*/ 74116 h 171515"/>
              <a:gd name="connsiteX1" fmla="*/ 97398 w 171514"/>
              <a:gd name="connsiteY1" fmla="*/ 74116 h 171515"/>
              <a:gd name="connsiteX2" fmla="*/ 97398 w 171514"/>
              <a:gd name="connsiteY2" fmla="*/ 11641 h 171515"/>
              <a:gd name="connsiteX3" fmla="*/ 85757 w 171514"/>
              <a:gd name="connsiteY3" fmla="*/ 0 h 171515"/>
              <a:gd name="connsiteX4" fmla="*/ 74116 w 171514"/>
              <a:gd name="connsiteY4" fmla="*/ 11641 h 171515"/>
              <a:gd name="connsiteX5" fmla="*/ 74116 w 171514"/>
              <a:gd name="connsiteY5" fmla="*/ 74116 h 171515"/>
              <a:gd name="connsiteX6" fmla="*/ 11641 w 171514"/>
              <a:gd name="connsiteY6" fmla="*/ 74116 h 171515"/>
              <a:gd name="connsiteX7" fmla="*/ 0 w 171514"/>
              <a:gd name="connsiteY7" fmla="*/ 85758 h 171515"/>
              <a:gd name="connsiteX8" fmla="*/ 11641 w 171514"/>
              <a:gd name="connsiteY8" fmla="*/ 97399 h 171515"/>
              <a:gd name="connsiteX9" fmla="*/ 74116 w 171514"/>
              <a:gd name="connsiteY9" fmla="*/ 97399 h 171515"/>
              <a:gd name="connsiteX10" fmla="*/ 74116 w 171514"/>
              <a:gd name="connsiteY10" fmla="*/ 159874 h 171515"/>
              <a:gd name="connsiteX11" fmla="*/ 85757 w 171514"/>
              <a:gd name="connsiteY11" fmla="*/ 171515 h 171515"/>
              <a:gd name="connsiteX12" fmla="*/ 97398 w 171514"/>
              <a:gd name="connsiteY12" fmla="*/ 159874 h 171515"/>
              <a:gd name="connsiteX13" fmla="*/ 97398 w 171514"/>
              <a:gd name="connsiteY13" fmla="*/ 97399 h 171515"/>
              <a:gd name="connsiteX14" fmla="*/ 159873 w 171514"/>
              <a:gd name="connsiteY14" fmla="*/ 97399 h 171515"/>
              <a:gd name="connsiteX15" fmla="*/ 171514 w 171514"/>
              <a:gd name="connsiteY15" fmla="*/ 85758 h 171515"/>
              <a:gd name="connsiteX16" fmla="*/ 159873 w 171514"/>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4" h="171515">
                <a:moveTo>
                  <a:pt x="159873" y="74116"/>
                </a:moveTo>
                <a:lnTo>
                  <a:pt x="97398" y="74116"/>
                </a:lnTo>
                <a:lnTo>
                  <a:pt x="97398" y="11641"/>
                </a:lnTo>
                <a:cubicBezTo>
                  <a:pt x="97398" y="5212"/>
                  <a:pt x="92186" y="0"/>
                  <a:pt x="85757"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7" y="171515"/>
                </a:cubicBezTo>
                <a:cubicBezTo>
                  <a:pt x="92186" y="171515"/>
                  <a:pt x="97398" y="166303"/>
                  <a:pt x="97398" y="159874"/>
                </a:cubicBezTo>
                <a:lnTo>
                  <a:pt x="97398" y="97399"/>
                </a:lnTo>
                <a:lnTo>
                  <a:pt x="159873" y="97399"/>
                </a:lnTo>
                <a:cubicBezTo>
                  <a:pt x="166302" y="97399"/>
                  <a:pt x="171514" y="92187"/>
                  <a:pt x="171514" y="85758"/>
                </a:cubicBezTo>
                <a:cubicBezTo>
                  <a:pt x="171514" y="79328"/>
                  <a:pt x="166302" y="74116"/>
                  <a:pt x="159873"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83B1E3DB-5A3C-A025-AC37-815CCF9B8847}"/>
              </a:ext>
            </a:extLst>
          </p:cNvPr>
          <p:cNvSpPr>
            <a:spLocks noGrp="1"/>
          </p:cNvSpPr>
          <p:nvPr>
            <p:ph idx="1"/>
          </p:nvPr>
        </p:nvSpPr>
        <p:spPr>
          <a:xfrm>
            <a:off x="4761578" y="4010588"/>
            <a:ext cx="6806799" cy="2809114"/>
          </a:xfrm>
        </p:spPr>
        <p:txBody>
          <a:bodyPr anchor="t">
            <a:noAutofit/>
          </a:bodyPr>
          <a:lstStyle/>
          <a:p>
            <a:r>
              <a:rPr lang="en-US" sz="2400" dirty="0"/>
              <a:t>Are we collecting data from a representative population?</a:t>
            </a:r>
          </a:p>
          <a:p>
            <a:r>
              <a:rPr lang="en-US" sz="2400" dirty="0"/>
              <a:t>How can we better integrate multiple data sources (e.g., clinician reported data with patient reported data)?</a:t>
            </a:r>
          </a:p>
          <a:p>
            <a:r>
              <a:rPr lang="en-US" sz="2400" dirty="0"/>
              <a:t>How can we ensure that PAGs have a meaningful seat at the table?</a:t>
            </a:r>
          </a:p>
        </p:txBody>
      </p:sp>
      <p:sp>
        <p:nvSpPr>
          <p:cNvPr id="17"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2074" y="421171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19" name="Straight Connector 1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68377"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FD2B85E-3DAA-CF7E-6774-76A43C5030B3}"/>
              </a:ext>
            </a:extLst>
          </p:cNvPr>
          <p:cNvSpPr txBox="1"/>
          <p:nvPr/>
        </p:nvSpPr>
        <p:spPr>
          <a:xfrm>
            <a:off x="4944077" y="226258"/>
            <a:ext cx="6998873"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PAG’s are increasingly sophisticated in using registries and real-world data to support therapeutic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Ideally situated to collaborate / lead these studies: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understand disease-specific issues / landscape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highly motivated to generate and share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long-term commitment</a:t>
            </a:r>
          </a:p>
        </p:txBody>
      </p:sp>
    </p:spTree>
    <p:extLst>
      <p:ext uri="{BB962C8B-B14F-4D97-AF65-F5344CB8AC3E}">
        <p14:creationId xmlns:p14="http://schemas.microsoft.com/office/powerpoint/2010/main" val="3525831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7"/>
          <p:cNvSpPr txBox="1">
            <a:spLocks noGrp="1"/>
          </p:cNvSpPr>
          <p:nvPr>
            <p:ph type="title"/>
          </p:nvPr>
        </p:nvSpPr>
        <p:spPr>
          <a:xfrm>
            <a:off x="350533" y="0"/>
            <a:ext cx="11704800" cy="713600"/>
          </a:xfrm>
          <a:prstGeom prst="rect">
            <a:avLst/>
          </a:prstGeom>
        </p:spPr>
        <p:txBody>
          <a:bodyPr spcFirstLastPara="1" wrap="square" lIns="121900" tIns="121900" rIns="121900" bIns="121900" anchor="t" anchorCtr="0">
            <a:normAutofit fontScale="90000"/>
          </a:bodyPr>
          <a:lstStyle/>
          <a:p>
            <a:r>
              <a:rPr lang="en-GB">
                <a:latin typeface="Lato"/>
                <a:ea typeface="Lato"/>
                <a:cs typeface="Lato"/>
                <a:sym typeface="Lato"/>
              </a:rPr>
              <a:t>What if a disease that is rare globally is common locally?</a:t>
            </a:r>
            <a:endParaRPr>
              <a:latin typeface="Lato"/>
              <a:ea typeface="Lato"/>
              <a:cs typeface="Lato"/>
              <a:sym typeface="Lato"/>
            </a:endParaRPr>
          </a:p>
        </p:txBody>
      </p:sp>
      <p:pic>
        <p:nvPicPr>
          <p:cNvPr id="119" name="Google Shape;119;p17"/>
          <p:cNvPicPr preferRelativeResize="0"/>
          <p:nvPr/>
        </p:nvPicPr>
        <p:blipFill>
          <a:blip r:embed="rId3">
            <a:alphaModFix/>
          </a:blip>
          <a:stretch>
            <a:fillRect/>
          </a:stretch>
        </p:blipFill>
        <p:spPr>
          <a:xfrm>
            <a:off x="485567" y="1356967"/>
            <a:ext cx="5994367" cy="4776300"/>
          </a:xfrm>
          <a:prstGeom prst="rect">
            <a:avLst/>
          </a:prstGeom>
          <a:noFill/>
          <a:ln>
            <a:noFill/>
          </a:ln>
        </p:spPr>
      </p:pic>
      <p:sp>
        <p:nvSpPr>
          <p:cNvPr id="120" name="Google Shape;120;p17"/>
          <p:cNvSpPr txBox="1"/>
          <p:nvPr/>
        </p:nvSpPr>
        <p:spPr>
          <a:xfrm>
            <a:off x="173033" y="6069034"/>
            <a:ext cx="1995200" cy="608396"/>
          </a:xfrm>
          <a:prstGeom prst="rect">
            <a:avLst/>
          </a:prstGeom>
          <a:noFill/>
          <a:ln>
            <a:noFill/>
          </a:ln>
        </p:spPr>
        <p:txBody>
          <a:bodyPr spcFirstLastPara="1" wrap="square" lIns="121900" tIns="121900" rIns="121900" bIns="121900" anchor="t" anchorCtr="0">
            <a:spAutoFit/>
          </a:bodyPr>
          <a:lstStyle/>
          <a:p>
            <a:pPr defTabSz="1219170">
              <a:lnSpc>
                <a:spcPct val="115000"/>
              </a:lnSpc>
              <a:spcAft>
                <a:spcPts val="800"/>
              </a:spcAft>
              <a:buClr>
                <a:srgbClr val="000000"/>
              </a:buClr>
            </a:pPr>
            <a:r>
              <a:rPr lang="en-GB" sz="1467" kern="0">
                <a:solidFill>
                  <a:srgbClr val="202122"/>
                </a:solidFill>
                <a:highlight>
                  <a:srgbClr val="E8EEFF"/>
                </a:highlight>
                <a:latin typeface="Arial"/>
                <a:cs typeface="Arial"/>
                <a:sym typeface="Arial"/>
              </a:rPr>
              <a:t>Wikipedia (2015)</a:t>
            </a:r>
            <a:endParaRPr sz="1467" kern="0">
              <a:solidFill>
                <a:srgbClr val="202122"/>
              </a:solidFill>
              <a:highlight>
                <a:srgbClr val="E8EEFF"/>
              </a:highlight>
              <a:latin typeface="Arial"/>
              <a:cs typeface="Arial"/>
              <a:sym typeface="Arial"/>
            </a:endParaRPr>
          </a:p>
        </p:txBody>
      </p:sp>
      <p:sp>
        <p:nvSpPr>
          <p:cNvPr id="121" name="Google Shape;121;p17"/>
          <p:cNvSpPr txBox="1"/>
          <p:nvPr/>
        </p:nvSpPr>
        <p:spPr>
          <a:xfrm>
            <a:off x="575467" y="1276400"/>
            <a:ext cx="2820800" cy="1292749"/>
          </a:xfrm>
          <a:prstGeom prst="rect">
            <a:avLst/>
          </a:prstGeom>
          <a:noFill/>
          <a:ln>
            <a:noFill/>
          </a:ln>
        </p:spPr>
        <p:txBody>
          <a:bodyPr spcFirstLastPara="1" wrap="square" lIns="121900" tIns="121900" rIns="121900" bIns="121900" anchor="t" anchorCtr="0">
            <a:spAutoFit/>
          </a:bodyPr>
          <a:lstStyle/>
          <a:p>
            <a:pPr defTabSz="1219170">
              <a:lnSpc>
                <a:spcPct val="115000"/>
              </a:lnSpc>
              <a:spcAft>
                <a:spcPts val="800"/>
              </a:spcAft>
              <a:buClr>
                <a:srgbClr val="000000"/>
              </a:buClr>
            </a:pPr>
            <a:r>
              <a:rPr lang="en-GB" sz="2667" kern="0">
                <a:solidFill>
                  <a:srgbClr val="202122"/>
                </a:solidFill>
                <a:latin typeface="Lato"/>
                <a:ea typeface="Lato"/>
                <a:cs typeface="Lato"/>
                <a:sym typeface="Lato"/>
              </a:rPr>
              <a:t>Founder population</a:t>
            </a:r>
            <a:endParaRPr sz="2667" kern="0">
              <a:solidFill>
                <a:srgbClr val="202122"/>
              </a:solidFill>
              <a:latin typeface="Lato"/>
              <a:ea typeface="Lato"/>
              <a:cs typeface="Lato"/>
              <a:sym typeface="Lato"/>
            </a:endParaRPr>
          </a:p>
        </p:txBody>
      </p:sp>
      <p:sp>
        <p:nvSpPr>
          <p:cNvPr id="122" name="Google Shape;122;p17"/>
          <p:cNvSpPr txBox="1"/>
          <p:nvPr/>
        </p:nvSpPr>
        <p:spPr>
          <a:xfrm>
            <a:off x="6096000" y="1040401"/>
            <a:ext cx="5814000" cy="1764738"/>
          </a:xfrm>
          <a:prstGeom prst="rect">
            <a:avLst/>
          </a:prstGeom>
          <a:noFill/>
          <a:ln>
            <a:noFill/>
          </a:ln>
        </p:spPr>
        <p:txBody>
          <a:bodyPr spcFirstLastPara="1" wrap="square" lIns="121900" tIns="121900" rIns="121900" bIns="121900" anchor="t" anchorCtr="0">
            <a:spAutoFit/>
          </a:bodyPr>
          <a:lstStyle/>
          <a:p>
            <a:pPr defTabSz="1219170">
              <a:lnSpc>
                <a:spcPct val="115000"/>
              </a:lnSpc>
              <a:spcAft>
                <a:spcPts val="800"/>
              </a:spcAft>
              <a:buClr>
                <a:srgbClr val="000000"/>
              </a:buClr>
            </a:pPr>
            <a:r>
              <a:rPr lang="en-GB" sz="2667" kern="0">
                <a:solidFill>
                  <a:srgbClr val="202122"/>
                </a:solidFill>
                <a:latin typeface="Lato"/>
                <a:ea typeface="Lato"/>
                <a:cs typeface="Lato"/>
                <a:sym typeface="Lato"/>
              </a:rPr>
              <a:t>Identity-by-descent: DNA sequences shared between two individuals inherited from a common ancestor</a:t>
            </a:r>
            <a:endParaRPr sz="2667" kern="0">
              <a:solidFill>
                <a:srgbClr val="202122"/>
              </a:solidFill>
              <a:latin typeface="Lato"/>
              <a:ea typeface="Lato"/>
              <a:cs typeface="Lato"/>
              <a:sym typeface="Lato"/>
            </a:endParaRPr>
          </a:p>
        </p:txBody>
      </p:sp>
      <p:pic>
        <p:nvPicPr>
          <p:cNvPr id="123" name="Google Shape;123;p17"/>
          <p:cNvPicPr preferRelativeResize="0"/>
          <p:nvPr/>
        </p:nvPicPr>
        <p:blipFill rotWithShape="1">
          <a:blip r:embed="rId4">
            <a:alphaModFix/>
          </a:blip>
          <a:srcRect l="12764" t="16750" r="10760"/>
          <a:stretch/>
        </p:blipFill>
        <p:spPr>
          <a:xfrm>
            <a:off x="6479934" y="2750567"/>
            <a:ext cx="5397676" cy="4107435"/>
          </a:xfrm>
          <a:prstGeom prst="rect">
            <a:avLst/>
          </a:prstGeom>
          <a:noFill/>
          <a:ln>
            <a:noFill/>
          </a:ln>
        </p:spPr>
      </p:pic>
      <p:sp>
        <p:nvSpPr>
          <p:cNvPr id="124" name="Google Shape;124;p17"/>
          <p:cNvSpPr txBox="1"/>
          <p:nvPr/>
        </p:nvSpPr>
        <p:spPr>
          <a:xfrm>
            <a:off x="10148700" y="6133268"/>
            <a:ext cx="1906800" cy="655460"/>
          </a:xfrm>
          <a:prstGeom prst="rect">
            <a:avLst/>
          </a:prstGeom>
          <a:noFill/>
          <a:ln>
            <a:noFill/>
          </a:ln>
        </p:spPr>
        <p:txBody>
          <a:bodyPr spcFirstLastPara="1" wrap="square" lIns="121900" tIns="121900" rIns="121900" bIns="121900" anchor="t" anchorCtr="0">
            <a:spAutoFit/>
          </a:bodyPr>
          <a:lstStyle/>
          <a:p>
            <a:pPr defTabSz="1219170">
              <a:lnSpc>
                <a:spcPct val="115000"/>
              </a:lnSpc>
              <a:spcAft>
                <a:spcPts val="800"/>
              </a:spcAft>
              <a:buClr>
                <a:srgbClr val="000000"/>
              </a:buClr>
            </a:pPr>
            <a:r>
              <a:rPr lang="en-GB" sz="1733" kern="0">
                <a:solidFill>
                  <a:srgbClr val="202122"/>
                </a:solidFill>
                <a:latin typeface="Arial"/>
                <a:cs typeface="Arial"/>
                <a:sym typeface="Arial"/>
              </a:rPr>
              <a:t>Mariko Isshiki</a:t>
            </a:r>
            <a:endParaRPr sz="1733" kern="0">
              <a:solidFill>
                <a:srgbClr val="202122"/>
              </a:solidFill>
              <a:latin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8"/>
          <p:cNvSpPr txBox="1">
            <a:spLocks noGrp="1"/>
          </p:cNvSpPr>
          <p:nvPr>
            <p:ph type="title"/>
          </p:nvPr>
        </p:nvSpPr>
        <p:spPr>
          <a:xfrm>
            <a:off x="389433" y="0"/>
            <a:ext cx="10251600" cy="713600"/>
          </a:xfrm>
          <a:prstGeom prst="rect">
            <a:avLst/>
          </a:prstGeom>
        </p:spPr>
        <p:txBody>
          <a:bodyPr spcFirstLastPara="1" wrap="square" lIns="121900" tIns="121900" rIns="121900" bIns="121900" anchor="t" anchorCtr="0">
            <a:normAutofit fontScale="90000"/>
          </a:bodyPr>
          <a:lstStyle/>
          <a:p>
            <a:r>
              <a:rPr lang="en-GB">
                <a:latin typeface="Lato"/>
                <a:ea typeface="Lato"/>
                <a:cs typeface="Lato"/>
                <a:sym typeface="Lato"/>
              </a:rPr>
              <a:t>Leverage biobanks to identify rare disease risks particularly in founder populations</a:t>
            </a:r>
            <a:endParaRPr>
              <a:latin typeface="Lato"/>
              <a:ea typeface="Lato"/>
              <a:cs typeface="Lato"/>
              <a:sym typeface="Lato"/>
            </a:endParaRPr>
          </a:p>
        </p:txBody>
      </p:sp>
      <p:pic>
        <p:nvPicPr>
          <p:cNvPr id="130" name="Google Shape;130;p18"/>
          <p:cNvPicPr preferRelativeResize="0"/>
          <p:nvPr/>
        </p:nvPicPr>
        <p:blipFill>
          <a:blip r:embed="rId3">
            <a:alphaModFix/>
          </a:blip>
          <a:stretch>
            <a:fillRect/>
          </a:stretch>
        </p:blipFill>
        <p:spPr>
          <a:xfrm>
            <a:off x="498567" y="2027999"/>
            <a:ext cx="5950532" cy="3727799"/>
          </a:xfrm>
          <a:prstGeom prst="rect">
            <a:avLst/>
          </a:prstGeom>
          <a:noFill/>
          <a:ln>
            <a:noFill/>
          </a:ln>
        </p:spPr>
      </p:pic>
      <p:sp>
        <p:nvSpPr>
          <p:cNvPr id="131" name="Google Shape;131;p18"/>
          <p:cNvSpPr txBox="1"/>
          <p:nvPr/>
        </p:nvSpPr>
        <p:spPr>
          <a:xfrm>
            <a:off x="7435067" y="2028000"/>
            <a:ext cx="4230800" cy="3188333"/>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GB" sz="2133" kern="0">
                <a:solidFill>
                  <a:srgbClr val="202122"/>
                </a:solidFill>
                <a:latin typeface="Lato"/>
                <a:ea typeface="Lato"/>
                <a:cs typeface="Lato"/>
                <a:sym typeface="Lato"/>
              </a:rPr>
              <a:t>Current data (2025):</a:t>
            </a:r>
            <a:endParaRPr sz="2133" kern="0">
              <a:solidFill>
                <a:srgbClr val="202122"/>
              </a:solidFill>
              <a:latin typeface="Lato"/>
              <a:ea typeface="Lato"/>
              <a:cs typeface="Lato"/>
              <a:sym typeface="Lato"/>
            </a:endParaRPr>
          </a:p>
          <a:p>
            <a:pPr marL="609585" indent="-440256" defTabSz="1219170">
              <a:lnSpc>
                <a:spcPct val="150000"/>
              </a:lnSpc>
              <a:spcBef>
                <a:spcPts val="1200"/>
              </a:spcBef>
              <a:buClr>
                <a:srgbClr val="0A0A0A"/>
              </a:buClr>
              <a:buSzPts val="1600"/>
              <a:buFont typeface="Lato"/>
              <a:buChar char="●"/>
            </a:pPr>
            <a:r>
              <a:rPr lang="en-GB" sz="2133" kern="0">
                <a:solidFill>
                  <a:srgbClr val="0A0A0A"/>
                </a:solidFill>
                <a:highlight>
                  <a:srgbClr val="FFFFFF"/>
                </a:highlight>
                <a:latin typeface="Lato"/>
                <a:ea typeface="Lato"/>
                <a:cs typeface="Lato"/>
                <a:sym typeface="Lato"/>
              </a:rPr>
              <a:t>&gt;633,000 participants</a:t>
            </a:r>
            <a:endParaRPr sz="2133" kern="0">
              <a:solidFill>
                <a:srgbClr val="0A0A0A"/>
              </a:solidFill>
              <a:highlight>
                <a:srgbClr val="FFFFFF"/>
              </a:highlight>
              <a:latin typeface="Lato"/>
              <a:ea typeface="Lato"/>
              <a:cs typeface="Lato"/>
              <a:sym typeface="Lato"/>
            </a:endParaRPr>
          </a:p>
          <a:p>
            <a:pPr marL="609585" indent="-440256" defTabSz="1219170">
              <a:lnSpc>
                <a:spcPct val="150000"/>
              </a:lnSpc>
              <a:buClr>
                <a:srgbClr val="0A0A0A"/>
              </a:buClr>
              <a:buSzPts val="1600"/>
              <a:buFont typeface="Lato"/>
              <a:buChar char="●"/>
            </a:pPr>
            <a:r>
              <a:rPr lang="en-GB" sz="2133" kern="0">
                <a:solidFill>
                  <a:srgbClr val="0A0A0A"/>
                </a:solidFill>
                <a:highlight>
                  <a:srgbClr val="FFFFFF"/>
                </a:highlight>
                <a:latin typeface="Lato"/>
                <a:ea typeface="Lato"/>
                <a:cs typeface="Lato"/>
                <a:sym typeface="Lato"/>
              </a:rPr>
              <a:t>&gt;393,000 EHR</a:t>
            </a:r>
            <a:endParaRPr sz="2133" kern="0">
              <a:solidFill>
                <a:srgbClr val="0A0A0A"/>
              </a:solidFill>
              <a:highlight>
                <a:srgbClr val="FFFFFF"/>
              </a:highlight>
              <a:latin typeface="Lato"/>
              <a:ea typeface="Lato"/>
              <a:cs typeface="Lato"/>
              <a:sym typeface="Lato"/>
            </a:endParaRPr>
          </a:p>
          <a:p>
            <a:pPr marL="609585" indent="-440256" defTabSz="1219170">
              <a:lnSpc>
                <a:spcPct val="150000"/>
              </a:lnSpc>
              <a:buClr>
                <a:srgbClr val="0A0A0A"/>
              </a:buClr>
              <a:buSzPts val="1600"/>
              <a:buFont typeface="Lato"/>
              <a:buChar char="●"/>
            </a:pPr>
            <a:r>
              <a:rPr lang="en-GB" sz="2133" kern="0">
                <a:solidFill>
                  <a:srgbClr val="0A0A0A"/>
                </a:solidFill>
                <a:highlight>
                  <a:srgbClr val="FFFFFF"/>
                </a:highlight>
                <a:latin typeface="Lato"/>
                <a:ea typeface="Lato"/>
                <a:cs typeface="Lato"/>
                <a:sym typeface="Lato"/>
              </a:rPr>
              <a:t>&gt;414,000 short-read WGS</a:t>
            </a:r>
            <a:endParaRPr sz="2133" kern="0">
              <a:solidFill>
                <a:srgbClr val="0A0A0A"/>
              </a:solidFill>
              <a:highlight>
                <a:srgbClr val="FFFFFF"/>
              </a:highlight>
              <a:latin typeface="Lato"/>
              <a:ea typeface="Lato"/>
              <a:cs typeface="Lato"/>
              <a:sym typeface="Lato"/>
            </a:endParaRPr>
          </a:p>
          <a:p>
            <a:pPr defTabSz="1219170">
              <a:lnSpc>
                <a:spcPct val="115000"/>
              </a:lnSpc>
              <a:spcBef>
                <a:spcPts val="2800"/>
              </a:spcBef>
              <a:spcAft>
                <a:spcPts val="800"/>
              </a:spcAft>
              <a:buClr>
                <a:srgbClr val="000000"/>
              </a:buClr>
            </a:pPr>
            <a:endParaRPr sz="2667" kern="0">
              <a:solidFill>
                <a:srgbClr val="202122"/>
              </a:solidFill>
              <a:latin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xfrm>
            <a:off x="199267" y="0"/>
            <a:ext cx="10251600" cy="713600"/>
          </a:xfrm>
          <a:prstGeom prst="rect">
            <a:avLst/>
          </a:prstGeom>
        </p:spPr>
        <p:txBody>
          <a:bodyPr spcFirstLastPara="1" wrap="square" lIns="121900" tIns="121900" rIns="121900" bIns="121900" anchor="t" anchorCtr="0">
            <a:normAutofit fontScale="90000"/>
          </a:bodyPr>
          <a:lstStyle/>
          <a:p>
            <a:r>
              <a:rPr lang="en-GB" dirty="0">
                <a:latin typeface="Lato"/>
                <a:ea typeface="Lato"/>
                <a:cs typeface="Lato"/>
                <a:sym typeface="Lato"/>
              </a:rPr>
              <a:t>Leverage biobanks</a:t>
            </a:r>
            <a:r>
              <a:rPr lang="en-GB" dirty="0"/>
              <a:t> to identify rare disease risks particularly in founder populations</a:t>
            </a:r>
            <a:endParaRPr dirty="0"/>
          </a:p>
        </p:txBody>
      </p:sp>
      <p:pic>
        <p:nvPicPr>
          <p:cNvPr id="137" name="Google Shape;137;p19"/>
          <p:cNvPicPr preferRelativeResize="0"/>
          <p:nvPr/>
        </p:nvPicPr>
        <p:blipFill>
          <a:blip r:embed="rId3">
            <a:alphaModFix/>
          </a:blip>
          <a:stretch>
            <a:fillRect/>
          </a:stretch>
        </p:blipFill>
        <p:spPr>
          <a:xfrm>
            <a:off x="1317701" y="2027999"/>
            <a:ext cx="5950532" cy="3727799"/>
          </a:xfrm>
          <a:prstGeom prst="rect">
            <a:avLst/>
          </a:prstGeom>
          <a:noFill/>
          <a:ln>
            <a:noFill/>
          </a:ln>
        </p:spPr>
      </p:pic>
      <p:pic>
        <p:nvPicPr>
          <p:cNvPr id="138" name="Google Shape;138;p19"/>
          <p:cNvPicPr preferRelativeResize="0"/>
          <p:nvPr/>
        </p:nvPicPr>
        <p:blipFill rotWithShape="1">
          <a:blip r:embed="rId4">
            <a:alphaModFix/>
          </a:blip>
          <a:srcRect l="33655" t="19145" r="34598" b="26969"/>
          <a:stretch/>
        </p:blipFill>
        <p:spPr>
          <a:xfrm>
            <a:off x="8484967" y="1541631"/>
            <a:ext cx="1965903" cy="2224104"/>
          </a:xfrm>
          <a:prstGeom prst="rect">
            <a:avLst/>
          </a:prstGeom>
          <a:noFill/>
          <a:ln>
            <a:noFill/>
          </a:ln>
        </p:spPr>
      </p:pic>
      <p:sp>
        <p:nvSpPr>
          <p:cNvPr id="139" name="Google Shape;139;p19"/>
          <p:cNvSpPr txBox="1"/>
          <p:nvPr/>
        </p:nvSpPr>
        <p:spPr>
          <a:xfrm>
            <a:off x="7467900" y="3765734"/>
            <a:ext cx="40000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400" kern="0">
                <a:solidFill>
                  <a:srgbClr val="000000"/>
                </a:solidFill>
                <a:latin typeface="Lato"/>
                <a:ea typeface="Lato"/>
                <a:cs typeface="Lato"/>
                <a:sym typeface="Lato"/>
              </a:rPr>
              <a:t>Dr. Mariko Isshiki (Segawa)</a:t>
            </a:r>
            <a:endParaRPr sz="1867" kern="0">
              <a:solidFill>
                <a:srgbClr val="000000"/>
              </a:solidFill>
              <a:latin typeface="Lato"/>
              <a:ea typeface="Lato"/>
              <a:cs typeface="Lato"/>
              <a:sym typeface="Lato"/>
            </a:endParaRPr>
          </a:p>
        </p:txBody>
      </p:sp>
      <p:pic>
        <p:nvPicPr>
          <p:cNvPr id="140" name="Google Shape;140;p19"/>
          <p:cNvPicPr preferRelativeResize="0"/>
          <p:nvPr/>
        </p:nvPicPr>
        <p:blipFill rotWithShape="1">
          <a:blip r:embed="rId5">
            <a:alphaModFix/>
          </a:blip>
          <a:srcRect b="33025"/>
          <a:stretch/>
        </p:blipFill>
        <p:spPr>
          <a:xfrm>
            <a:off x="8484951" y="4439534"/>
            <a:ext cx="1965900" cy="1755597"/>
          </a:xfrm>
          <a:prstGeom prst="rect">
            <a:avLst/>
          </a:prstGeom>
          <a:noFill/>
          <a:ln>
            <a:noFill/>
          </a:ln>
        </p:spPr>
      </p:pic>
      <p:sp>
        <p:nvSpPr>
          <p:cNvPr id="141" name="Google Shape;141;p19"/>
          <p:cNvSpPr txBox="1"/>
          <p:nvPr/>
        </p:nvSpPr>
        <p:spPr>
          <a:xfrm>
            <a:off x="8078500" y="6195118"/>
            <a:ext cx="27788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2400" kern="0">
                <a:solidFill>
                  <a:srgbClr val="000000"/>
                </a:solidFill>
                <a:latin typeface="Lato"/>
                <a:ea typeface="Lato"/>
                <a:cs typeface="Lato"/>
                <a:sym typeface="Lato"/>
              </a:rPr>
              <a:t>Dr. John Greally</a:t>
            </a:r>
            <a:endParaRPr sz="1867" kern="0">
              <a:solidFill>
                <a:srgbClr val="000000"/>
              </a:solidFill>
              <a:latin typeface="Lato"/>
              <a:ea typeface="Lato"/>
              <a:cs typeface="Lato"/>
              <a:sym typeface="Lato"/>
            </a:endParaRPr>
          </a:p>
        </p:txBody>
      </p:sp>
      <p:pic>
        <p:nvPicPr>
          <p:cNvPr id="142" name="Google Shape;142;p19"/>
          <p:cNvPicPr preferRelativeResize="0"/>
          <p:nvPr/>
        </p:nvPicPr>
        <p:blipFill>
          <a:blip r:embed="rId6">
            <a:alphaModFix/>
          </a:blip>
          <a:stretch>
            <a:fillRect/>
          </a:stretch>
        </p:blipFill>
        <p:spPr>
          <a:xfrm>
            <a:off x="10529300" y="4439533"/>
            <a:ext cx="1755600" cy="1755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143233" y="-56100"/>
            <a:ext cx="10251600" cy="713600"/>
          </a:xfrm>
          <a:prstGeom prst="rect">
            <a:avLst/>
          </a:prstGeom>
        </p:spPr>
        <p:txBody>
          <a:bodyPr spcFirstLastPara="1" wrap="square" lIns="121900" tIns="121900" rIns="121900" bIns="121900" anchor="t" anchorCtr="0">
            <a:normAutofit fontScale="90000"/>
          </a:bodyPr>
          <a:lstStyle/>
          <a:p>
            <a:r>
              <a:rPr lang="en-GB">
                <a:latin typeface="Lato"/>
                <a:ea typeface="Lato"/>
                <a:cs typeface="Lato"/>
                <a:sym typeface="Lato"/>
              </a:rPr>
              <a:t>IBD across New York City</a:t>
            </a:r>
            <a:endParaRPr>
              <a:latin typeface="Lato"/>
              <a:ea typeface="Lato"/>
              <a:cs typeface="Lato"/>
              <a:sym typeface="Lato"/>
            </a:endParaRPr>
          </a:p>
        </p:txBody>
      </p:sp>
      <p:pic>
        <p:nvPicPr>
          <p:cNvPr id="148" name="Google Shape;148;p20"/>
          <p:cNvPicPr preferRelativeResize="0"/>
          <p:nvPr/>
        </p:nvPicPr>
        <p:blipFill>
          <a:blip r:embed="rId3">
            <a:alphaModFix/>
          </a:blip>
          <a:stretch>
            <a:fillRect/>
          </a:stretch>
        </p:blipFill>
        <p:spPr>
          <a:xfrm>
            <a:off x="1317701" y="2027999"/>
            <a:ext cx="5950532" cy="3727799"/>
          </a:xfrm>
          <a:prstGeom prst="rect">
            <a:avLst/>
          </a:prstGeom>
          <a:noFill/>
          <a:ln>
            <a:noFill/>
          </a:ln>
        </p:spPr>
      </p:pic>
      <p:pic>
        <p:nvPicPr>
          <p:cNvPr id="149" name="Google Shape;149;p20"/>
          <p:cNvPicPr preferRelativeResize="0"/>
          <p:nvPr/>
        </p:nvPicPr>
        <p:blipFill rotWithShape="1">
          <a:blip r:embed="rId4">
            <a:alphaModFix/>
          </a:blip>
          <a:srcRect t="11282" b="11282"/>
          <a:stretch/>
        </p:blipFill>
        <p:spPr>
          <a:xfrm>
            <a:off x="7471434" y="2135233"/>
            <a:ext cx="3935399" cy="3944864"/>
          </a:xfrm>
          <a:prstGeom prst="rect">
            <a:avLst/>
          </a:prstGeom>
          <a:noFill/>
          <a:ln>
            <a:noFill/>
          </a:ln>
        </p:spPr>
      </p:pic>
      <p:sp>
        <p:nvSpPr>
          <p:cNvPr id="150" name="Google Shape;150;p20"/>
          <p:cNvSpPr/>
          <p:nvPr/>
        </p:nvSpPr>
        <p:spPr>
          <a:xfrm>
            <a:off x="7579600" y="2171633"/>
            <a:ext cx="1420000" cy="825600"/>
          </a:xfrm>
          <a:prstGeom prst="rect">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cxnSp>
        <p:nvCxnSpPr>
          <p:cNvPr id="151" name="Google Shape;151;p20"/>
          <p:cNvCxnSpPr>
            <a:stCxn id="152" idx="0"/>
          </p:cNvCxnSpPr>
          <p:nvPr/>
        </p:nvCxnSpPr>
        <p:spPr>
          <a:xfrm rot="10800000" flipH="1">
            <a:off x="6154196" y="2135667"/>
            <a:ext cx="1347600" cy="881200"/>
          </a:xfrm>
          <a:prstGeom prst="straightConnector1">
            <a:avLst/>
          </a:prstGeom>
          <a:noFill/>
          <a:ln w="9525" cap="flat" cmpd="sng">
            <a:solidFill>
              <a:schemeClr val="dk2"/>
            </a:solidFill>
            <a:prstDash val="solid"/>
            <a:round/>
            <a:headEnd type="none" w="med" len="med"/>
            <a:tailEnd type="none" w="med" len="med"/>
          </a:ln>
        </p:spPr>
      </p:cxnSp>
      <p:cxnSp>
        <p:nvCxnSpPr>
          <p:cNvPr id="153" name="Google Shape;153;p20"/>
          <p:cNvCxnSpPr>
            <a:stCxn id="154" idx="4"/>
          </p:cNvCxnSpPr>
          <p:nvPr/>
        </p:nvCxnSpPr>
        <p:spPr>
          <a:xfrm>
            <a:off x="6167300" y="3412033"/>
            <a:ext cx="1334400" cy="2598400"/>
          </a:xfrm>
          <a:prstGeom prst="straightConnector1">
            <a:avLst/>
          </a:prstGeom>
          <a:noFill/>
          <a:ln w="9525" cap="flat" cmpd="sng">
            <a:solidFill>
              <a:schemeClr val="dk2"/>
            </a:solidFill>
            <a:prstDash val="solid"/>
            <a:round/>
            <a:headEnd type="none" w="med" len="med"/>
            <a:tailEnd type="none" w="med" len="med"/>
          </a:ln>
        </p:spPr>
      </p:cxnSp>
      <p:sp>
        <p:nvSpPr>
          <p:cNvPr id="152" name="Google Shape;152;p20"/>
          <p:cNvSpPr/>
          <p:nvPr/>
        </p:nvSpPr>
        <p:spPr>
          <a:xfrm>
            <a:off x="5985796" y="3016867"/>
            <a:ext cx="336800" cy="3952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155" name="Google Shape;155;p20"/>
          <p:cNvPicPr preferRelativeResize="0"/>
          <p:nvPr/>
        </p:nvPicPr>
        <p:blipFill rotWithShape="1">
          <a:blip r:embed="rId5">
            <a:alphaModFix/>
          </a:blip>
          <a:srcRect t="55297"/>
          <a:stretch/>
        </p:blipFill>
        <p:spPr>
          <a:xfrm>
            <a:off x="5848619" y="593367"/>
            <a:ext cx="6118548" cy="1305299"/>
          </a:xfrm>
          <a:prstGeom prst="rect">
            <a:avLst/>
          </a:prstGeom>
          <a:noFill/>
          <a:ln>
            <a:noFill/>
          </a:ln>
          <a:effectLst>
            <a:outerShdw blurRad="57150" dist="19050" dir="5400000" algn="bl" rotWithShape="0">
              <a:srgbClr val="000000">
                <a:alpha val="50000"/>
              </a:srgbClr>
            </a:outerShdw>
          </a:effectLst>
        </p:spPr>
      </p:pic>
      <p:sp>
        <p:nvSpPr>
          <p:cNvPr id="156" name="Google Shape;156;p20"/>
          <p:cNvSpPr txBox="1"/>
          <p:nvPr/>
        </p:nvSpPr>
        <p:spPr>
          <a:xfrm>
            <a:off x="9830300" y="6074900"/>
            <a:ext cx="22700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867" kern="0">
                <a:solidFill>
                  <a:srgbClr val="000000"/>
                </a:solidFill>
                <a:latin typeface="Lato"/>
                <a:ea typeface="Lato"/>
                <a:cs typeface="Lato"/>
                <a:sym typeface="Lato"/>
              </a:rPr>
              <a:t>PMID: </a:t>
            </a:r>
            <a:r>
              <a:rPr lang="en-GB" sz="1867" kern="0">
                <a:solidFill>
                  <a:srgbClr val="212121"/>
                </a:solidFill>
                <a:highlight>
                  <a:srgbClr val="FFFFFF"/>
                </a:highlight>
                <a:latin typeface="Lato"/>
                <a:ea typeface="Lato"/>
                <a:cs typeface="Lato"/>
                <a:sym typeface="Lato"/>
              </a:rPr>
              <a:t>40554605</a:t>
            </a:r>
            <a:endParaRPr sz="2400" kern="0">
              <a:solidFill>
                <a:srgbClr val="000000"/>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linical Consortium: Dar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F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linical Consortium: L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F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etrospect">
  <a:themeElements>
    <a:clrScheme name="RUSH2A">
      <a:dk1>
        <a:sysClr val="windowText" lastClr="000000"/>
      </a:dk1>
      <a:lt1>
        <a:sysClr val="window" lastClr="FFFFFF"/>
      </a:lt1>
      <a:dk2>
        <a:srgbClr val="373545"/>
      </a:dk2>
      <a:lt2>
        <a:srgbClr val="CEDBE6"/>
      </a:lt2>
      <a:accent1>
        <a:srgbClr val="7FC1DB"/>
      </a:accent1>
      <a:accent2>
        <a:srgbClr val="9AD3D9"/>
      </a:accent2>
      <a:accent3>
        <a:srgbClr val="4A9B82"/>
      </a:accent3>
      <a:accent4>
        <a:srgbClr val="7A8C8E"/>
      </a:accent4>
      <a:accent5>
        <a:srgbClr val="84ACB6"/>
      </a:accent5>
      <a:accent6>
        <a:srgbClr val="1C6294"/>
      </a:accent6>
      <a:hlink>
        <a:srgbClr val="7F7B99"/>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FFB CRI Consortium Slide Template (final)" id="{DF35B008-BF40-448A-A47F-8E161142988F}" vid="{AD2CA12A-1F6E-4F9B-8DD6-A0DAB796B537}"/>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5355</Words>
  <Application>Microsoft Office PowerPoint</Application>
  <PresentationFormat>Widescreen</PresentationFormat>
  <Paragraphs>540</Paragraphs>
  <Slides>58</Slides>
  <Notes>37</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58</vt:i4>
      </vt:variant>
    </vt:vector>
  </HeadingPairs>
  <TitlesOfParts>
    <vt:vector size="77" baseType="lpstr">
      <vt:lpstr>Aptos</vt:lpstr>
      <vt:lpstr>Aptos Display</vt:lpstr>
      <vt:lpstr>Arial</vt:lpstr>
      <vt:lpstr>Calibri</vt:lpstr>
      <vt:lpstr>Courier New</vt:lpstr>
      <vt:lpstr>Lato</vt:lpstr>
      <vt:lpstr>Nunito</vt:lpstr>
      <vt:lpstr>Poppins</vt:lpstr>
      <vt:lpstr>Quicksand</vt:lpstr>
      <vt:lpstr>Raleway</vt:lpstr>
      <vt:lpstr>Roboto</vt:lpstr>
      <vt:lpstr>UICTFontTextStyleBody</vt:lpstr>
      <vt:lpstr>Wingdings</vt:lpstr>
      <vt:lpstr>Office Theme</vt:lpstr>
      <vt:lpstr>Clinical Consortium: Dark</vt:lpstr>
      <vt:lpstr>Clinical Consortium: Light</vt:lpstr>
      <vt:lpstr>Retrospect</vt:lpstr>
      <vt:lpstr>Default Design</vt:lpstr>
      <vt:lpstr>Streamline</vt:lpstr>
      <vt:lpstr>PowerPoint Presentation</vt:lpstr>
      <vt:lpstr>Biobanks in Rare Disease Research: Insights from All of Us</vt:lpstr>
      <vt:lpstr>Rare Disease is collectively common</vt:lpstr>
      <vt:lpstr>What if a disease that is rare globally is common locally?</vt:lpstr>
      <vt:lpstr>What if a disease that is rare globally is common locally?</vt:lpstr>
      <vt:lpstr>What if a disease that is rare globally is common locally?</vt:lpstr>
      <vt:lpstr>Leverage biobanks to identify rare disease risks particularly in founder populations</vt:lpstr>
      <vt:lpstr>Leverage biobanks to identify rare disease risks particularly in founder populations</vt:lpstr>
      <vt:lpstr>IBD across New York City</vt:lpstr>
      <vt:lpstr>Why New York? New York City is immense and diverse</vt:lpstr>
      <vt:lpstr>We identified 17 IBD groups in New York City</vt:lpstr>
      <vt:lpstr>Identifying a strong founder effect in the Bronx</vt:lpstr>
      <vt:lpstr>Who are the Garifuna?</vt:lpstr>
      <vt:lpstr>Defining rare disease risk - ClinVar P/LP variants</vt:lpstr>
      <vt:lpstr>Uncovering founder effects for clinical pathogenic variants</vt:lpstr>
      <vt:lpstr>Discovering new founder effects</vt:lpstr>
      <vt:lpstr>Discovering new founder effects</vt:lpstr>
      <vt:lpstr>Collaborating with community leaders and researchers </vt:lpstr>
      <vt:lpstr>58 populations identified, who vary across the USA</vt:lpstr>
      <vt:lpstr>Summary</vt:lpstr>
      <vt:lpstr>Einstein’s All of Us analysis team</vt:lpstr>
      <vt:lpstr>Acknowledgements</vt:lpstr>
      <vt:lpstr>Who are the Garifuna?</vt:lpstr>
      <vt:lpstr>Garifuna have a strong presence in the Bronx</vt:lpstr>
      <vt:lpstr>Challenges to the physician - what is a population?</vt:lpstr>
      <vt:lpstr>PowerPoint Presentation</vt:lpstr>
      <vt:lpstr>PowerPoint Presentation</vt:lpstr>
      <vt:lpstr>“If We Build It, They Will Come”</vt:lpstr>
      <vt:lpstr>Retinal Degenerations</vt:lpstr>
      <vt:lpstr>Challenges to Developing Treatments</vt:lpstr>
      <vt:lpstr>Consortium Model</vt:lpstr>
      <vt:lpstr>Consortium Overview</vt:lpstr>
      <vt:lpstr>Consortium Strengths </vt:lpstr>
      <vt:lpstr>Consortium Efficiencies </vt:lpstr>
      <vt:lpstr>Objectives of our NHS</vt:lpstr>
      <vt:lpstr>Outcome Measures in our NHS</vt:lpstr>
      <vt:lpstr>Studies</vt:lpstr>
      <vt:lpstr>PowerPoint Presentation</vt:lpstr>
      <vt:lpstr>Universal Rare Gene Study (Uni-Rare)</vt:lpstr>
      <vt:lpstr>Uni-Rare Impact</vt:lpstr>
      <vt:lpstr>Thank you</vt:lpstr>
      <vt:lpstr>     Supplementing Patient Registries with  Electronic Health Record (EHR) Dataset: Challenges and Opportunities    </vt:lpstr>
      <vt:lpstr>PowerPoint Presentation</vt:lpstr>
      <vt:lpstr>EHR Driven NF and SCHWN Registry</vt:lpstr>
      <vt:lpstr> EHR Driven NF and SCHWN Registry </vt:lpstr>
      <vt:lpstr>PowerPoint Presentation</vt:lpstr>
      <vt:lpstr>REDCap NF and SCHWN Registry </vt:lpstr>
      <vt:lpstr>Questions</vt:lpstr>
      <vt:lpstr>Registries and Real-World Data to Support Therapeutic Development: Empowering Patient Advocacy Groups </vt:lpstr>
      <vt:lpstr>PAGs are uniquely suited to:</vt:lpstr>
      <vt:lpstr>  Prader-Willi Syndrome   </vt:lpstr>
      <vt:lpstr>PowerPoint Presentation</vt:lpstr>
      <vt:lpstr>PowerPoint Presentation</vt:lpstr>
      <vt:lpstr>PowerPoint Presentation</vt:lpstr>
      <vt:lpstr>Evaluation of Validated Measures in PWS </vt:lpstr>
      <vt:lpstr>PowerPoint Presentation</vt:lpstr>
      <vt:lpstr>PowerPoint Presentation</vt:lpstr>
      <vt:lpstr>Challenges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Kay Green</dc:creator>
  <cp:lastModifiedBy>Antonia Boiano</cp:lastModifiedBy>
  <cp:revision>2</cp:revision>
  <dcterms:created xsi:type="dcterms:W3CDTF">2026-04-07T21:15:01Z</dcterms:created>
  <dcterms:modified xsi:type="dcterms:W3CDTF">2026-05-04T22:02:24Z</dcterms:modified>
</cp:coreProperties>
</file>